
<file path=[Content_Types].xml><?xml version="1.0" encoding="utf-8"?>
<Types xmlns="http://schemas.openxmlformats.org/package/2006/content-types">
  <Override PartName="/ppt/slides/slide29.xml" ContentType="application/vnd.openxmlformats-officedocument.presentationml.slide+xml"/>
  <Override PartName="/ppt/slideLayouts/slideLayout39.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Default Extension="xlsx" ContentType="application/vnd.openxmlformats-officedocument.spreadsheetml.sheet"/>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Default Extension="jpeg" ContentType="image/jpeg"/>
  <Override PartName="/ppt/notesSlides/notesSlide17.xml" ContentType="application/vnd.openxmlformats-officedocument.presentationml.notesSlide+xml"/>
  <Default Extension="emf" ContentType="image/x-emf"/>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gif" ContentType="image/gif"/>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485" r:id="rId2"/>
    <p:sldId id="498" r:id="rId3"/>
    <p:sldId id="499" r:id="rId4"/>
    <p:sldId id="475" r:id="rId5"/>
    <p:sldId id="486" r:id="rId6"/>
    <p:sldId id="490" r:id="rId7"/>
    <p:sldId id="491" r:id="rId8"/>
    <p:sldId id="492" r:id="rId9"/>
    <p:sldId id="493" r:id="rId10"/>
    <p:sldId id="488" r:id="rId11"/>
    <p:sldId id="454" r:id="rId12"/>
    <p:sldId id="456" r:id="rId13"/>
    <p:sldId id="450" r:id="rId14"/>
    <p:sldId id="397" r:id="rId15"/>
    <p:sldId id="455" r:id="rId16"/>
    <p:sldId id="422" r:id="rId17"/>
    <p:sldId id="390" r:id="rId18"/>
    <p:sldId id="435" r:id="rId19"/>
    <p:sldId id="438" r:id="rId20"/>
    <p:sldId id="429" r:id="rId21"/>
    <p:sldId id="478" r:id="rId22"/>
    <p:sldId id="430" r:id="rId23"/>
    <p:sldId id="421" r:id="rId24"/>
    <p:sldId id="423" r:id="rId25"/>
    <p:sldId id="425" r:id="rId26"/>
    <p:sldId id="445" r:id="rId27"/>
    <p:sldId id="447" r:id="rId28"/>
    <p:sldId id="398" r:id="rId29"/>
    <p:sldId id="424" r:id="rId30"/>
    <p:sldId id="497" r:id="rId31"/>
    <p:sldId id="399" r:id="rId32"/>
    <p:sldId id="400" r:id="rId33"/>
    <p:sldId id="401" r:id="rId34"/>
    <p:sldId id="417" r:id="rId35"/>
    <p:sldId id="482" r:id="rId36"/>
    <p:sldId id="471" r:id="rId37"/>
    <p:sldId id="484" r:id="rId38"/>
    <p:sldId id="385" r:id="rId39"/>
  </p:sldIdLst>
  <p:sldSz cx="12188825" cy="6858000"/>
  <p:notesSz cx="6858000" cy="9144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5F5F5F"/>
    <a:srgbClr val="46575E"/>
    <a:srgbClr val="B0C3C8"/>
    <a:srgbClr val="8DA6B1"/>
    <a:srgbClr val="41555E"/>
    <a:srgbClr val="61808E"/>
    <a:srgbClr val="BBCAD0"/>
    <a:srgbClr val="D1DBE0"/>
    <a:srgbClr val="E8EDEF"/>
    <a:srgbClr val="232C2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82" autoAdjust="0"/>
    <p:restoredTop sz="85455" autoAdjust="0"/>
  </p:normalViewPr>
  <p:slideViewPr>
    <p:cSldViewPr snapToGrid="0">
      <p:cViewPr>
        <p:scale>
          <a:sx n="75" d="100"/>
          <a:sy n="75" d="100"/>
        </p:scale>
        <p:origin x="-1944" y="-834"/>
      </p:cViewPr>
      <p:guideLst>
        <p:guide orient="horz" pos="2160"/>
        <p:guide orient="horz" pos="3744"/>
        <p:guide orient="horz" pos="960"/>
        <p:guide orient="horz" pos="1248"/>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3" d="100"/>
          <a:sy n="83" d="100"/>
        </p:scale>
        <p:origin x="-3156" y="-7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dirty="0"/>
              <a:t>M</a:t>
            </a:r>
            <a:r>
              <a:rPr lang="en-US" dirty="0" smtClean="0"/>
              <a:t>illions </a:t>
            </a:r>
            <a:r>
              <a:rPr lang="en-US" dirty="0"/>
              <a:t>of triples per </a:t>
            </a:r>
            <a:r>
              <a:rPr lang="en-US" dirty="0" smtClean="0"/>
              <a:t>second</a:t>
            </a:r>
            <a:endParaRPr lang="en-US" dirty="0"/>
          </a:p>
        </c:rich>
      </c:tx>
      <c:layout>
        <c:manualLayout>
          <c:xMode val="edge"/>
          <c:yMode val="edge"/>
          <c:x val="2.3509561304836768E-3"/>
          <c:y val="4.1666666666666713E-2"/>
        </c:manualLayout>
      </c:layout>
    </c:title>
    <c:view3D>
      <c:rAngAx val="1"/>
    </c:view3D>
    <c:plotArea>
      <c:layout/>
      <c:bar3DChart>
        <c:barDir val="col"/>
        <c:grouping val="clustered"/>
        <c:ser>
          <c:idx val="0"/>
          <c:order val="0"/>
          <c:tx>
            <c:strRef>
              <c:f>Sheet1!$B$1</c:f>
              <c:strCache>
                <c:ptCount val="1"/>
                <c:pt idx="0">
                  <c:v>millions of triples per second</c:v>
                </c:pt>
              </c:strCache>
            </c:strRef>
          </c:tx>
          <c:dPt>
            <c:idx val="1"/>
            <c:spPr>
              <a:solidFill>
                <a:schemeClr val="tx2"/>
              </a:solidFill>
            </c:spPr>
          </c:dPt>
          <c:dPt>
            <c:idx val="2"/>
            <c:spPr>
              <a:solidFill>
                <a:schemeClr val="bg2"/>
              </a:solidFill>
            </c:spPr>
          </c:dPt>
          <c:dLbls>
            <c:dLbl>
              <c:idx val="0"/>
              <c:layout>
                <c:manualLayout>
                  <c:x val="0"/>
                  <c:y val="-2.083333333333344E-2"/>
                </c:manualLayout>
              </c:layout>
              <c:spPr/>
              <c:txPr>
                <a:bodyPr/>
                <a:lstStyle/>
                <a:p>
                  <a:pPr>
                    <a:defRPr b="1"/>
                  </a:pPr>
                  <a:endParaRPr lang="en-US"/>
                </a:p>
              </c:txPr>
              <c:showVal val="1"/>
            </c:dLbl>
            <c:dLbl>
              <c:idx val="1"/>
              <c:layout>
                <c:manualLayout>
                  <c:x val="-2.6455026455026566E-3"/>
                  <c:y val="-1.7361111111111192E-2"/>
                </c:manualLayout>
              </c:layout>
              <c:spPr/>
              <c:txPr>
                <a:bodyPr/>
                <a:lstStyle/>
                <a:p>
                  <a:pPr>
                    <a:defRPr b="1"/>
                  </a:pPr>
                  <a:endParaRPr lang="en-US"/>
                </a:p>
              </c:txPr>
              <c:showVal val="1"/>
            </c:dLbl>
            <c:dLbl>
              <c:idx val="2"/>
              <c:layout>
                <c:manualLayout>
                  <c:x val="2.6455026455026566E-3"/>
                  <c:y val="-2.7777777777778054E-2"/>
                </c:manualLayout>
              </c:layout>
              <c:spPr/>
              <c:txPr>
                <a:bodyPr/>
                <a:lstStyle/>
                <a:p>
                  <a:pPr>
                    <a:defRPr b="1"/>
                  </a:pPr>
                  <a:endParaRPr lang="en-US"/>
                </a:p>
              </c:txPr>
              <c:showVal val="1"/>
            </c:dLbl>
            <c:showVal val="1"/>
          </c:dLbls>
          <c:cat>
            <c:strRef>
              <c:f>Sheet1!$A$2:$A$5</c:f>
              <c:strCache>
                <c:ptCount val="3"/>
                <c:pt idx="0">
                  <c:v>Query</c:v>
                </c:pt>
                <c:pt idx="1">
                  <c:v>Load</c:v>
                </c:pt>
                <c:pt idx="2">
                  <c:v>Inference</c:v>
                </c:pt>
              </c:strCache>
            </c:strRef>
          </c:cat>
          <c:val>
            <c:numRef>
              <c:f>Sheet1!$B$2:$B$5</c:f>
              <c:numCache>
                <c:formatCode>#,##0.00</c:formatCode>
                <c:ptCount val="4"/>
                <c:pt idx="0">
                  <c:v>1.1300000000000001</c:v>
                </c:pt>
                <c:pt idx="1">
                  <c:v>1.42</c:v>
                </c:pt>
                <c:pt idx="2">
                  <c:v>1.52</c:v>
                </c:pt>
              </c:numCache>
            </c:numRef>
          </c:val>
        </c:ser>
        <c:shape val="cylinder"/>
        <c:axId val="129699840"/>
        <c:axId val="160979968"/>
        <c:axId val="0"/>
      </c:bar3DChart>
      <c:catAx>
        <c:axId val="129699840"/>
        <c:scaling>
          <c:orientation val="minMax"/>
        </c:scaling>
        <c:axPos val="b"/>
        <c:tickLblPos val="nextTo"/>
        <c:txPr>
          <a:bodyPr/>
          <a:lstStyle/>
          <a:p>
            <a:pPr>
              <a:defRPr b="1">
                <a:solidFill>
                  <a:srgbClr val="FF0000"/>
                </a:solidFill>
              </a:defRPr>
            </a:pPr>
            <a:endParaRPr lang="en-US"/>
          </a:p>
        </c:txPr>
        <c:crossAx val="160979968"/>
        <c:crosses val="autoZero"/>
        <c:auto val="1"/>
        <c:lblAlgn val="ctr"/>
        <c:lblOffset val="100"/>
      </c:catAx>
      <c:valAx>
        <c:axId val="160979968"/>
        <c:scaling>
          <c:orientation val="minMax"/>
        </c:scaling>
        <c:axPos val="l"/>
        <c:majorGridlines/>
        <c:numFmt formatCode="#,##0.00" sourceLinked="1"/>
        <c:tickLblPos val="nextTo"/>
        <c:crossAx val="129699840"/>
        <c:crosses val="autoZero"/>
        <c:crossBetween val="between"/>
      </c:valAx>
    </c:plotArea>
    <c:plotVisOnly val="1"/>
    <c:dispBlanksAs val="gap"/>
  </c:chart>
  <c:txPr>
    <a:bodyPr/>
    <a:lstStyle/>
    <a:p>
      <a:pPr>
        <a:defRPr sz="1800"/>
      </a:pPr>
      <a:endParaRPr lang="en-US"/>
    </a:p>
  </c:txPr>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8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3/19/2015</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xmlns="" val="2238467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13</a:t>
            </a:fld>
            <a:endParaRPr lang="en-US" dirty="0"/>
          </a:p>
        </p:txBody>
      </p:sp>
    </p:spTree>
    <p:extLst>
      <p:ext uri="{BB962C8B-B14F-4D97-AF65-F5344CB8AC3E}">
        <p14:creationId xmlns="" xmlns:p14="http://schemas.microsoft.com/office/powerpoint/2010/main" val="2075958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Example</a:t>
            </a:r>
            <a:r>
              <a:rPr lang="en-US" baseline="0" dirty="0" smtClean="0"/>
              <a:t> use case </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14</a:t>
            </a:fld>
            <a:endParaRPr lang="en-US" dirty="0"/>
          </a:p>
        </p:txBody>
      </p:sp>
    </p:spTree>
    <p:extLst>
      <p:ext uri="{BB962C8B-B14F-4D97-AF65-F5344CB8AC3E}">
        <p14:creationId xmlns:p14="http://schemas.microsoft.com/office/powerpoint/2010/main" xmlns="" val="83640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Incorporate more on Mobile, plans,</a:t>
            </a:r>
            <a:r>
              <a:rPr lang="en-US" baseline="0" dirty="0" smtClean="0"/>
              <a:t> where we are?</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15</a:t>
            </a:fld>
            <a:endParaRPr lang="en-US" dirty="0"/>
          </a:p>
        </p:txBody>
      </p:sp>
    </p:spTree>
    <p:extLst>
      <p:ext uri="{BB962C8B-B14F-4D97-AF65-F5344CB8AC3E}">
        <p14:creationId xmlns:p14="http://schemas.microsoft.com/office/powerpoint/2010/main" xmlns="" val="1210227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17</a:t>
            </a:fld>
            <a:endParaRPr lang="en-US" dirty="0"/>
          </a:p>
        </p:txBody>
      </p:sp>
    </p:spTree>
    <p:extLst>
      <p:ext uri="{BB962C8B-B14F-4D97-AF65-F5344CB8AC3E}">
        <p14:creationId xmlns:p14="http://schemas.microsoft.com/office/powerpoint/2010/main" xmlns="" val="2866756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Image Placeholder 1"/>
          <p:cNvSpPr>
            <a:spLocks noGrp="1" noRot="1" noChangeAspect="1" noTextEdit="1"/>
          </p:cNvSpPr>
          <p:nvPr>
            <p:ph type="sldImg"/>
          </p:nvPr>
        </p:nvSpPr>
        <p:spPr>
          <a:xfrm>
            <a:off x="382588" y="682625"/>
            <a:ext cx="6092825" cy="3429000"/>
          </a:xfrm>
          <a:ln/>
        </p:spPr>
      </p:sp>
      <p:sp>
        <p:nvSpPr>
          <p:cNvPr id="232451" name="Notes Placeholder 2"/>
          <p:cNvSpPr>
            <a:spLocks noGrp="1"/>
          </p:cNvSpPr>
          <p:nvPr>
            <p:ph type="body" idx="1"/>
          </p:nvPr>
        </p:nvSpPr>
        <p:spPr>
          <a:xfrm>
            <a:off x="914401" y="4344028"/>
            <a:ext cx="5029200" cy="4114489"/>
          </a:xfrm>
          <a:noFill/>
          <a:ln/>
        </p:spPr>
        <p:txBody>
          <a:bodyPr lIns="88250" tIns="44124" rIns="88250" bIns="44124"/>
          <a:lstStyle/>
          <a:p>
            <a:pPr lvl="1" eaLnBrk="1" hangingPunct="1">
              <a:buFontTx/>
              <a:buNone/>
            </a:pPr>
            <a:endParaRPr lang="en-US" baseline="0" dirty="0" smtClean="0">
              <a:latin typeface="Arial" pitchFamily="34" charset="0"/>
            </a:endParaRPr>
          </a:p>
        </p:txBody>
      </p:sp>
      <p:sp>
        <p:nvSpPr>
          <p:cNvPr id="232452" name="Slide Number Placeholder 3"/>
          <p:cNvSpPr txBox="1">
            <a:spLocks noGrp="1"/>
          </p:cNvSpPr>
          <p:nvPr/>
        </p:nvSpPr>
        <p:spPr bwMode="auto">
          <a:xfrm>
            <a:off x="6365876" y="8786427"/>
            <a:ext cx="388938" cy="213921"/>
          </a:xfrm>
          <a:prstGeom prst="rect">
            <a:avLst/>
          </a:prstGeom>
          <a:noFill/>
          <a:ln w="9525">
            <a:noFill/>
            <a:miter lim="800000"/>
            <a:headEnd/>
            <a:tailEnd/>
          </a:ln>
        </p:spPr>
        <p:txBody>
          <a:bodyPr lIns="88250" tIns="44124" rIns="88250" bIns="44124" anchor="b"/>
          <a:lstStyle/>
          <a:p>
            <a:pPr algn="r" defTabSz="881847" eaLnBrk="0" hangingPunct="0"/>
            <a:fld id="{A68EA77D-600B-45E9-B286-CC0BE1E6887D}" type="slidenum">
              <a:rPr lang="en-US" sz="1100">
                <a:latin typeface="Times" pitchFamily="18" charset="0"/>
              </a:rPr>
              <a:pPr algn="r" defTabSz="881847" eaLnBrk="0" hangingPunct="0"/>
              <a:t>18</a:t>
            </a:fld>
            <a:endParaRPr lang="en-US" sz="1100" dirty="0">
              <a:latin typeface="Times"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19</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AFEF207-4F3C-410B-92AF-1B3558C3F286}" type="slidenum">
              <a:rPr lang="en-US" smtClean="0">
                <a:solidFill>
                  <a:prstClr val="black"/>
                </a:solidFill>
              </a:rPr>
              <a:pPr/>
              <a:t>20</a:t>
            </a:fld>
            <a:endParaRPr lang="en-US" dirty="0">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21</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C72D9AE-7182-4680-8F79-479C4181FF08}" type="slidenum">
              <a:rPr lang="en-US" smtClean="0"/>
              <a:pPr/>
              <a:t>23</a:t>
            </a:fld>
            <a:endParaRPr lang="en-US" dirty="0"/>
          </a:p>
        </p:txBody>
      </p:sp>
    </p:spTree>
    <p:extLst>
      <p:ext uri="{BB962C8B-B14F-4D97-AF65-F5344CB8AC3E}">
        <p14:creationId xmlns="" xmlns:p14="http://schemas.microsoft.com/office/powerpoint/2010/main" val="2238467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24</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p:spPr>
      </p:sp>
      <p:sp>
        <p:nvSpPr>
          <p:cNvPr id="4099"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z="2000" dirty="0" smtClean="0">
              <a:cs typeface="Arial" charset="0"/>
            </a:endParaRPr>
          </a:p>
        </p:txBody>
      </p:sp>
      <p:sp>
        <p:nvSpPr>
          <p:cNvPr id="41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1DB466A-485B-46F7-A3D0-ECAB0479A009}" type="slidenum">
              <a:rPr lang="en-US">
                <a:solidFill>
                  <a:srgbClr val="000000"/>
                </a:solidFill>
              </a:rPr>
              <a:pPr fontAlgn="base">
                <a:spcBef>
                  <a:spcPct val="0"/>
                </a:spcBef>
                <a:spcAft>
                  <a:spcPct val="0"/>
                </a:spcAft>
              </a:pPr>
              <a:t>2</a:t>
            </a:fld>
            <a:endParaRPr lang="en-US" dirty="0">
              <a:solidFill>
                <a:srgbClr val="00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a:xfrm>
            <a:off x="382588" y="381000"/>
            <a:ext cx="4572000" cy="2573338"/>
          </a:xfrm>
          <a:ln/>
        </p:spPr>
      </p:sp>
      <p:sp>
        <p:nvSpPr>
          <p:cNvPr id="222211" name="Notes Placeholder 2"/>
          <p:cNvSpPr>
            <a:spLocks noGrp="1"/>
          </p:cNvSpPr>
          <p:nvPr>
            <p:ph type="body" idx="1"/>
          </p:nvPr>
        </p:nvSpPr>
        <p:spPr>
          <a:noFill/>
          <a:ln/>
        </p:spPr>
        <p:txBody>
          <a:bodyPr/>
          <a:lstStyle/>
          <a:p>
            <a:pPr eaLnBrk="1" hangingPunct="1"/>
            <a:endParaRPr lang="en-US" dirty="0" smtClean="0">
              <a:latin typeface="Arial" pitchFamily="34" charset="0"/>
            </a:endParaRPr>
          </a:p>
        </p:txBody>
      </p:sp>
      <p:sp>
        <p:nvSpPr>
          <p:cNvPr id="222212" name="Slide Number Placeholder 3"/>
          <p:cNvSpPr txBox="1">
            <a:spLocks noGrp="1"/>
          </p:cNvSpPr>
          <p:nvPr/>
        </p:nvSpPr>
        <p:spPr bwMode="auto">
          <a:xfrm>
            <a:off x="3884614" y="8688049"/>
            <a:ext cx="2973387" cy="455952"/>
          </a:xfrm>
          <a:prstGeom prst="rect">
            <a:avLst/>
          </a:prstGeom>
          <a:noFill/>
          <a:ln w="9525">
            <a:noFill/>
            <a:miter lim="800000"/>
            <a:headEnd/>
            <a:tailEnd/>
          </a:ln>
        </p:spPr>
        <p:txBody>
          <a:bodyPr lIns="87852" tIns="43926" rIns="87852" bIns="43926" anchor="b"/>
          <a:lstStyle/>
          <a:p>
            <a:pPr algn="r" defTabSz="876853" eaLnBrk="0" hangingPunct="0"/>
            <a:fld id="{F5FAFDC9-00EE-44C1-AD4B-5897ED759F49}" type="slidenum">
              <a:rPr lang="en-US" sz="1200">
                <a:latin typeface="Times" pitchFamily="18" charset="0"/>
              </a:rPr>
              <a:pPr algn="r" defTabSz="876853" eaLnBrk="0" hangingPunct="0"/>
              <a:t>25</a:t>
            </a:fld>
            <a:endParaRPr lang="en-US" sz="1200" dirty="0">
              <a:latin typeface="Times"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26</a:t>
            </a:fld>
            <a:endParaRPr lang="en-US" dirty="0"/>
          </a:p>
        </p:txBody>
      </p:sp>
    </p:spTree>
    <p:extLst>
      <p:ext uri="{BB962C8B-B14F-4D97-AF65-F5344CB8AC3E}">
        <p14:creationId xmlns:p14="http://schemas.microsoft.com/office/powerpoint/2010/main" xmlns="" val="150508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6E82501-53DA-4152-84B0-51135B15EEA8}" type="slidenum">
              <a:rPr lang="en-US" smtClean="0"/>
              <a:pPr/>
              <a:t>27</a:t>
            </a:fld>
            <a:endParaRPr lang="en-US" dirty="0"/>
          </a:p>
        </p:txBody>
      </p:sp>
    </p:spTree>
    <p:extLst>
      <p:ext uri="{BB962C8B-B14F-4D97-AF65-F5344CB8AC3E}">
        <p14:creationId xmlns="" xmlns:p14="http://schemas.microsoft.com/office/powerpoint/2010/main" val="1642309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47500" lnSpcReduction="20000"/>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28</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3588"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29</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1ED7A-B3E5-5249-894C-74E2BB3DB0FE}" type="slidenum">
              <a:rPr lang="en-US" smtClean="0"/>
              <a:pPr/>
              <a:t>30</a:t>
            </a:fld>
            <a:endParaRPr lang="en-US" dirty="0"/>
          </a:p>
        </p:txBody>
      </p:sp>
    </p:spTree>
    <p:extLst>
      <p:ext uri="{BB962C8B-B14F-4D97-AF65-F5344CB8AC3E}">
        <p14:creationId xmlns:p14="http://schemas.microsoft.com/office/powerpoint/2010/main" xmlns="" val="3665375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32</a:t>
            </a:fld>
            <a:endParaRPr lang="en-US" dirty="0"/>
          </a:p>
        </p:txBody>
      </p:sp>
    </p:spTree>
    <p:extLst>
      <p:ext uri="{BB962C8B-B14F-4D97-AF65-F5344CB8AC3E}">
        <p14:creationId xmlns:p14="http://schemas.microsoft.com/office/powerpoint/2010/main" xmlns="" val="2765645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33</a:t>
            </a:fld>
            <a:endParaRPr lang="en-US" dirty="0"/>
          </a:p>
        </p:txBody>
      </p:sp>
    </p:spTree>
    <p:extLst>
      <p:ext uri="{BB962C8B-B14F-4D97-AF65-F5344CB8AC3E}">
        <p14:creationId xmlns:p14="http://schemas.microsoft.com/office/powerpoint/2010/main" xmlns="" val="3954675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35</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290513"/>
            <a:ext cx="6188075" cy="3482975"/>
          </a:xfrm>
        </p:spPr>
      </p:sp>
      <p:sp>
        <p:nvSpPr>
          <p:cNvPr id="4" name="Slide Number Placeholder 3"/>
          <p:cNvSpPr>
            <a:spLocks noGrp="1"/>
          </p:cNvSpPr>
          <p:nvPr>
            <p:ph type="sldNum" sz="quarter" idx="10"/>
          </p:nvPr>
        </p:nvSpPr>
        <p:spPr/>
        <p:txBody>
          <a:bodyPr/>
          <a:lstStyle/>
          <a:p>
            <a:fld id="{36E82501-53DA-4152-84B0-51135B15EEA8}"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38</a:t>
            </a:fld>
            <a:endParaRPr lang="en-US" dirty="0"/>
          </a:p>
        </p:txBody>
      </p:sp>
    </p:spTree>
    <p:extLst>
      <p:ext uri="{BB962C8B-B14F-4D97-AF65-F5344CB8AC3E}">
        <p14:creationId xmlns="" xmlns:p14="http://schemas.microsoft.com/office/powerpoint/2010/main" val="1242756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xfrm>
            <a:off x="382588" y="685800"/>
            <a:ext cx="6092825" cy="3429000"/>
          </a:xfrm>
          <a:ln/>
        </p:spPr>
      </p:sp>
      <p:sp>
        <p:nvSpPr>
          <p:cNvPr id="68611" name="Notes Placeholder 2"/>
          <p:cNvSpPr>
            <a:spLocks noGrp="1"/>
          </p:cNvSpPr>
          <p:nvPr>
            <p:ph type="body" idx="1"/>
          </p:nvPr>
        </p:nvSpPr>
        <p:spPr>
          <a:noFill/>
          <a:ln/>
        </p:spPr>
        <p:txBody>
          <a:bodyPr/>
          <a:lstStyle/>
          <a:p>
            <a:pPr eaLnBrk="1" hangingPunct="1"/>
            <a:r>
              <a:rPr lang="en-US" dirty="0" smtClean="0"/>
              <a:t>It’s as simple as ABC. I do still think like a child.</a:t>
            </a:r>
          </a:p>
        </p:txBody>
      </p:sp>
      <p:sp>
        <p:nvSpPr>
          <p:cNvPr id="68612" name="Slide Number Placeholder 3"/>
          <p:cNvSpPr>
            <a:spLocks noGrp="1"/>
          </p:cNvSpPr>
          <p:nvPr>
            <p:ph type="sldNum" sz="quarter" idx="5"/>
          </p:nvPr>
        </p:nvSpPr>
        <p:spPr>
          <a:noFill/>
        </p:spPr>
        <p:txBody>
          <a:bodyPr/>
          <a:lstStyle/>
          <a:p>
            <a:fld id="{15D23CFD-D30A-41AA-91A7-FAC34C1445D0}" type="slidenum">
              <a:rPr lang="en-US"/>
              <a:pPr/>
              <a:t>6</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xfrm>
            <a:off x="1714500" y="685800"/>
            <a:ext cx="3429000" cy="3429000"/>
          </a:xfrm>
          <a:ln/>
        </p:spPr>
      </p:sp>
      <p:sp>
        <p:nvSpPr>
          <p:cNvPr id="69635" name="Notes Placeholder 2"/>
          <p:cNvSpPr>
            <a:spLocks noGrp="1"/>
          </p:cNvSpPr>
          <p:nvPr>
            <p:ph type="body" idx="1"/>
          </p:nvPr>
        </p:nvSpPr>
        <p:spPr>
          <a:noFill/>
          <a:ln/>
        </p:spPr>
        <p:txBody>
          <a:bodyPr/>
          <a:lstStyle/>
          <a:p>
            <a:pPr eaLnBrk="1" hangingPunct="1"/>
            <a:endParaRPr lang="en-US" dirty="0" smtClean="0"/>
          </a:p>
        </p:txBody>
      </p:sp>
      <p:sp>
        <p:nvSpPr>
          <p:cNvPr id="69636" name="Slide Number Placeholder 3"/>
          <p:cNvSpPr>
            <a:spLocks noGrp="1"/>
          </p:cNvSpPr>
          <p:nvPr>
            <p:ph type="sldNum" sz="quarter" idx="5"/>
          </p:nvPr>
        </p:nvSpPr>
        <p:spPr>
          <a:noFill/>
        </p:spPr>
        <p:txBody>
          <a:bodyPr/>
          <a:lstStyle/>
          <a:p>
            <a:fld id="{F4CCD535-2E72-4811-892A-6DB18AD254A8}" type="slidenum">
              <a:rPr lang="en-US"/>
              <a:pPr/>
              <a:t>7</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xfrm>
            <a:off x="382588" y="685800"/>
            <a:ext cx="6092825" cy="3429000"/>
          </a:xfrm>
          <a:ln/>
        </p:spPr>
      </p:sp>
      <p:sp>
        <p:nvSpPr>
          <p:cNvPr id="70659" name="Notes Placeholder 2"/>
          <p:cNvSpPr>
            <a:spLocks noGrp="1"/>
          </p:cNvSpPr>
          <p:nvPr>
            <p:ph type="body" idx="1"/>
          </p:nvPr>
        </p:nvSpPr>
        <p:spPr>
          <a:noFill/>
          <a:ln/>
        </p:spPr>
        <p:txBody>
          <a:bodyPr/>
          <a:lstStyle/>
          <a:p>
            <a:pPr eaLnBrk="1" hangingPunct="1"/>
            <a:endParaRPr lang="en-US" dirty="0" smtClean="0"/>
          </a:p>
        </p:txBody>
      </p:sp>
      <p:sp>
        <p:nvSpPr>
          <p:cNvPr id="70660" name="Slide Number Placeholder 3"/>
          <p:cNvSpPr>
            <a:spLocks noGrp="1"/>
          </p:cNvSpPr>
          <p:nvPr>
            <p:ph type="sldNum" sz="quarter" idx="5"/>
          </p:nvPr>
        </p:nvSpPr>
        <p:spPr>
          <a:noFill/>
        </p:spPr>
        <p:txBody>
          <a:bodyPr/>
          <a:lstStyle/>
          <a:p>
            <a:fld id="{F0DFB6AD-E7B6-4365-B90F-13ABC3E2C4FD}" type="slidenum">
              <a:rPr lang="en-US"/>
              <a:pPr/>
              <a:t>8</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C7DDCCB3-DCBF-4024-B2A4-D58CDE3F6F50}" type="slidenum">
              <a:rPr lang="en-US"/>
              <a:pPr/>
              <a:t>9</a:t>
            </a:fld>
            <a:endParaRPr lang="en-US" dirty="0"/>
          </a:p>
        </p:txBody>
      </p:sp>
      <p:sp>
        <p:nvSpPr>
          <p:cNvPr id="71683" name="Rectangle 2"/>
          <p:cNvSpPr>
            <a:spLocks noGrp="1" noRot="1" noChangeAspect="1" noChangeArrowheads="1" noTextEdit="1"/>
          </p:cNvSpPr>
          <p:nvPr>
            <p:ph type="sldImg"/>
          </p:nvPr>
        </p:nvSpPr>
        <p:spPr>
          <a:xfrm>
            <a:off x="382588" y="685800"/>
            <a:ext cx="6092825" cy="3429000"/>
          </a:xfrm>
          <a:ln/>
        </p:spPr>
      </p:sp>
      <p:sp>
        <p:nvSpPr>
          <p:cNvPr id="71684" name="Rectangle 3"/>
          <p:cNvSpPr>
            <a:spLocks noGrp="1" noChangeArrowheads="1"/>
          </p:cNvSpPr>
          <p:nvPr>
            <p:ph type="body" idx="1"/>
          </p:nvPr>
        </p:nvSpPr>
        <p:spPr>
          <a:noFill/>
          <a:ln/>
        </p:spPr>
        <p:txBody>
          <a:bodyPr/>
          <a:lstStyle/>
          <a:p>
            <a:pPr eaLnBrk="1" hangingPunct="1"/>
            <a:r>
              <a:rPr lang="en-US" dirty="0" smtClean="0"/>
              <a:t>This is why it’s hard…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prstClr val="black"/>
                </a:solidFill>
                <a:latin typeface="Calibri"/>
              </a:rPr>
              <a:pPr/>
              <a:t>10</a:t>
            </a:fld>
            <a:endParaRPr lang="en-US" dirty="0">
              <a:solidFill>
                <a:prstClr val="black"/>
              </a:solidFill>
              <a:latin typeface="Calibri"/>
            </a:endParaRPr>
          </a:p>
        </p:txBody>
      </p:sp>
    </p:spTree>
    <p:extLst>
      <p:ext uri="{BB962C8B-B14F-4D97-AF65-F5344CB8AC3E}">
        <p14:creationId xmlns="" xmlns:p14="http://schemas.microsoft.com/office/powerpoint/2010/main" val="2773100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11</a:t>
            </a:fld>
            <a:endParaRPr lang="en-US" dirty="0"/>
          </a:p>
        </p:txBody>
      </p:sp>
    </p:spTree>
    <p:extLst>
      <p:ext uri="{BB962C8B-B14F-4D97-AF65-F5344CB8AC3E}">
        <p14:creationId xmlns:p14="http://schemas.microsoft.com/office/powerpoint/2010/main" xmlns="" val="2136220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bwMode="ltGray">
          <a:xfrm>
            <a:off x="531812" y="6263640"/>
            <a:ext cx="1622861" cy="594360"/>
          </a:xfrm>
          <a:prstGeom prst="rect">
            <a:avLst/>
          </a:prstGeom>
        </p:spPr>
      </p:pic>
      <p:sp>
        <p:nvSpPr>
          <p:cNvPr id="6" name="Date Placeholder 5"/>
          <p:cNvSpPr>
            <a:spLocks noGrp="1"/>
          </p:cNvSpPr>
          <p:nvPr>
            <p:ph type="dt" sz="half" idx="14"/>
          </p:nvPr>
        </p:nvSpPr>
        <p:spPr/>
        <p:txBody>
          <a:bodyPr/>
          <a:lstStyle>
            <a:lvl1pPr>
              <a:defRPr>
                <a:solidFill>
                  <a:srgbClr val="5F5F5F"/>
                </a:solidFill>
              </a:defRPr>
            </a:lvl1pPr>
          </a:lstStyle>
          <a:p>
            <a:fld id="{F58637A1-2757-41E8-AD98-43E9D0558D9A}" type="datetime1">
              <a:rPr lang="en-US" smtClean="0"/>
              <a:pPr/>
              <a:t>3/19/2015</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dirty="0" smtClean="0"/>
              <a:t>Oracle Confidential – Internal/Restricted/Highly Restricted</a:t>
            </a:r>
            <a:endParaRPr lang="en-US" dirty="0"/>
          </a:p>
        </p:txBody>
      </p:sp>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sz="850" dirty="0" smtClean="0">
                <a:solidFill>
                  <a:srgbClr val="5F5F5F"/>
                </a:solidFill>
              </a:rPr>
              <a:t>2014</a:t>
            </a:r>
            <a:r>
              <a:rPr lang="en-US" sz="850" dirty="0" smtClean="0">
                <a:solidFill>
                  <a:srgbClr val="5F5F5F"/>
                </a:solidFill>
              </a:rPr>
              <a:t>,</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spTree>
    <p:extLst>
      <p:ext uri="{BB962C8B-B14F-4D97-AF65-F5344CB8AC3E}">
        <p14:creationId xmlns="" xmlns:p14="http://schemas.microsoft.com/office/powerpoint/2010/main" val="399320028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28D98802-C4BE-44EF-A775-109B41689843}" type="datetime1">
              <a:rPr lang="en-US" smtClean="0"/>
              <a:pPr/>
              <a:t>3/19/2015</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dirty="0" smtClean="0"/>
              <a:t>Oracle Confidential –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bwMode="ltGray">
          <a:xfrm>
            <a:off x="531812" y="6263640"/>
            <a:ext cx="1622861" cy="594360"/>
          </a:xfrm>
          <a:prstGeom prst="rect">
            <a:avLst/>
          </a:prstGeom>
        </p:spPr>
      </p:pic>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sz="850" dirty="0" smtClean="0">
                <a:solidFill>
                  <a:srgbClr val="5F5F5F"/>
                </a:solidFill>
              </a:rPr>
              <a:t>2014</a:t>
            </a:r>
            <a:r>
              <a:rPr lang="en-US" sz="850" dirty="0" smtClean="0">
                <a:solidFill>
                  <a:srgbClr val="5F5F5F"/>
                </a:solidFill>
              </a:rPr>
              <a:t>,</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spTree>
    <p:extLst>
      <p:ext uri="{BB962C8B-B14F-4D97-AF65-F5344CB8AC3E}">
        <p14:creationId xmlns=""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4B324B-18FF-4147-BA18-D36160E9F106}" type="datetime1">
              <a:rPr lang="en-US" smtClean="0"/>
              <a:pPr/>
              <a:t>3/19/2015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 xmlns:p14="http://schemas.microsoft.com/office/powerpoint/2010/main" val="267037058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C8D6732-15F2-4802-8009-37AC693C551A}" type="datetime1">
              <a:rPr lang="en-US" smtClean="0"/>
              <a:pPr/>
              <a:t>3/19/2015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188907719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5B7D2015-66F5-48BA-96D8-17D36F2E0AA3}" type="datetime1">
              <a:rPr lang="en-US" smtClean="0"/>
              <a:pPr/>
              <a:t>3/19/2015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 xmlns:p14="http://schemas.microsoft.com/office/powerpoint/2010/main" val="94509846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B4BFE1CA-6658-4197-8E4E-2C35AF1F1E72}" type="datetime1">
              <a:rPr lang="en-US" smtClean="0"/>
              <a:pPr/>
              <a:t>3/19/2015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 xmlns:p14="http://schemas.microsoft.com/office/powerpoint/2010/main" val="102776685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6FBED1B2-9BE1-4BB3-AF93-47A294133177}" type="datetime1">
              <a:rPr lang="en-US" smtClean="0"/>
              <a:pPr/>
              <a:t>3/19/2015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52016615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9BE9BFC2-4754-4D3F-B8B7-155C41C1ECF0}" type="datetime1">
              <a:rPr lang="en-US" smtClean="0"/>
              <a:pPr/>
              <a:t>3/19/2015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5337141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947832B4-CFEF-4C48-9F00-42AED7DD8CEE}" type="datetime1">
              <a:rPr lang="en-US" smtClean="0"/>
              <a:pPr/>
              <a:t>3/19/2015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122633453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C6703CB-F5F4-4371-82F0-CC855CC16EF3}" type="datetime1">
              <a:rPr lang="en-US" smtClean="0"/>
              <a:pPr/>
              <a:t>3/19/2015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2428125018"/>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34887D-8006-4942-961D-3944DDB3075E}" type="datetime1">
              <a:rPr lang="en-US" smtClean="0"/>
              <a:pPr/>
              <a:t>3/19/2015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smtClean="0"/>
              <a:t>XX</a:t>
            </a:r>
            <a:endParaRPr lang="en-US" dirty="0"/>
          </a:p>
        </p:txBody>
      </p:sp>
    </p:spTree>
    <p:extLst>
      <p:ext uri="{BB962C8B-B14F-4D97-AF65-F5344CB8AC3E}">
        <p14:creationId xmlns="" xmlns:p14="http://schemas.microsoft.com/office/powerpoint/2010/main" val="3739386509"/>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bwMode="ltGray">
          <a:xfrm>
            <a:off x="531812" y="6263640"/>
            <a:ext cx="1622861" cy="594360"/>
          </a:xfrm>
          <a:prstGeom prst="rect">
            <a:avLst/>
          </a:prstGeom>
        </p:spPr>
      </p:pic>
      <p:sp>
        <p:nvSpPr>
          <p:cNvPr id="7" name="Date Placeholder 6"/>
          <p:cNvSpPr>
            <a:spLocks noGrp="1"/>
          </p:cNvSpPr>
          <p:nvPr>
            <p:ph type="dt" sz="half" idx="10"/>
          </p:nvPr>
        </p:nvSpPr>
        <p:spPr/>
        <p:txBody>
          <a:bodyPr/>
          <a:lstStyle>
            <a:lvl1pPr>
              <a:defRPr>
                <a:solidFill>
                  <a:srgbClr val="5F5F5F"/>
                </a:solidFill>
              </a:defRPr>
            </a:lvl1pPr>
          </a:lstStyle>
          <a:p>
            <a:fld id="{8DA0FC38-0FA5-4886-ABB4-D52548B1A4EE}" type="datetime1">
              <a:rPr lang="en-US" smtClean="0"/>
              <a:pPr/>
              <a:t>3/19/2015</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dirty="0" smtClean="0"/>
              <a:t>Oracle Confidential – Internal/Restricted/Highly Restricted</a:t>
            </a:r>
            <a:endParaRPr lang="en-US" dirty="0"/>
          </a:p>
        </p:txBody>
      </p:sp>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sz="850" dirty="0" smtClean="0">
                <a:solidFill>
                  <a:srgbClr val="5F5F5F"/>
                </a:solidFill>
              </a:rPr>
              <a:t>2014</a:t>
            </a:r>
            <a:r>
              <a:rPr lang="en-US" sz="850" dirty="0" smtClean="0">
                <a:solidFill>
                  <a:srgbClr val="5F5F5F"/>
                </a:solidFill>
              </a:rPr>
              <a:t>,</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spTree>
    <p:extLst>
      <p:ext uri="{BB962C8B-B14F-4D97-AF65-F5344CB8AC3E}">
        <p14:creationId xmlns="" xmlns:p14="http://schemas.microsoft.com/office/powerpoint/2010/main" val="240415743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D9227421-3F85-42F8-BDFD-0A6C36E3C2FA}" type="datetime1">
              <a:rPr lang="en-US" smtClean="0"/>
              <a:pPr/>
              <a:t>3/19/2015</a:t>
            </a:fld>
            <a:endParaRPr dirty="0"/>
          </a:p>
        </p:txBody>
      </p:sp>
      <p:sp>
        <p:nvSpPr>
          <p:cNvPr id="8" name="Footer Placeholder 7"/>
          <p:cNvSpPr>
            <a:spLocks noGrp="1"/>
          </p:cNvSpPr>
          <p:nvPr>
            <p:ph type="ftr" sz="quarter" idx="11"/>
          </p:nvPr>
        </p:nvSpPr>
        <p:spPr/>
        <p:txBody>
          <a:bodyPr/>
          <a:lstStyle/>
          <a:p>
            <a:r>
              <a:rPr dirty="0"/>
              <a:t>Oracle Confidential – Internal/Restricted/Highly Restricted</a:t>
            </a:r>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378700187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A1F17C-4AFE-4B02-9BD6-67CB04075FF1}" type="datetime1">
              <a:rPr lang="en-US" smtClean="0"/>
              <a:pPr/>
              <a:t>3/19/2015</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333769938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10010B8-11AC-4175-BF29-EB4A3C61102F}" type="datetime1">
              <a:rPr lang="en-US" smtClean="0"/>
              <a:pPr/>
              <a:t>3/19/2015</a:t>
            </a:fld>
            <a:endParaRPr dirty="0"/>
          </a:p>
        </p:txBody>
      </p:sp>
      <p:sp>
        <p:nvSpPr>
          <p:cNvPr id="4" name="Footer Placeholder 3"/>
          <p:cNvSpPr>
            <a:spLocks noGrp="1"/>
          </p:cNvSpPr>
          <p:nvPr>
            <p:ph type="ftr" sz="quarter" idx="11"/>
          </p:nvPr>
        </p:nvSpPr>
        <p:spPr/>
        <p:txBody>
          <a:bodyPr/>
          <a:lstStyle/>
          <a:p>
            <a:r>
              <a:rPr dirty="0"/>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416362038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1827CA-F831-46B0-9758-B6BAE0AF4EAB}" type="datetime1">
              <a:rPr lang="en-US" smtClean="0"/>
              <a:pPr/>
              <a:t>3/19/2015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 xmlns:p14="http://schemas.microsoft.com/office/powerpoint/2010/main" val="360822934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6C7CE-9D23-4A42-845E-2EB696664727}" type="datetime1">
              <a:rPr lang="en-US" smtClean="0"/>
              <a:pPr/>
              <a:t>3/19/2015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345785070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BA32AB-378C-44A6-BBCB-4C90F374D0FC}" type="datetime1">
              <a:rPr lang="en-US" smtClean="0"/>
              <a:pPr/>
              <a:t>3/19/2015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305827476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87AD43-539D-4156-9FD6-437CAE9F93FE}" type="datetime1">
              <a:rPr lang="en-US" smtClean="0"/>
              <a:pPr/>
              <a:t>3/19/2015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90898225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494F0A-3A42-4B5D-A4C2-90E38C5A7947}" type="datetime1">
              <a:rPr lang="en-US" smtClean="0"/>
              <a:pPr/>
              <a:t>3/19/2015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279085471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5" name="Date Placeholder 4"/>
          <p:cNvSpPr>
            <a:spLocks noGrp="1"/>
          </p:cNvSpPr>
          <p:nvPr>
            <p:ph type="dt" sz="half" idx="10"/>
          </p:nvPr>
        </p:nvSpPr>
        <p:spPr/>
        <p:txBody>
          <a:bodyPr/>
          <a:lstStyle/>
          <a:p>
            <a:fld id="{1BA0AC74-C01C-456F-BD5D-BCFFCE23EE8E}" type="datetime1">
              <a:rPr lang="en-US" smtClean="0"/>
              <a:pPr/>
              <a:t>3/19/2015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74544451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C447B5AF-1809-4D52-BE60-78F570C83F44}" type="datetime1">
              <a:rPr lang="en-US" smtClean="0"/>
              <a:pPr/>
              <a:t>3/19/2015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Tree>
    <p:extLst>
      <p:ext uri="{BB962C8B-B14F-4D97-AF65-F5344CB8AC3E}">
        <p14:creationId xmlns="" xmlns:p14="http://schemas.microsoft.com/office/powerpoint/2010/main" val="272063404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2" name="Picture 11"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bwMode="ltGray">
          <a:xfrm>
            <a:off x="531812" y="6263640"/>
            <a:ext cx="1622861" cy="594360"/>
          </a:xfrm>
          <a:prstGeom prst="rect">
            <a:avLst/>
          </a:prstGeom>
        </p:spPr>
      </p:pic>
      <p:sp>
        <p:nvSpPr>
          <p:cNvPr id="7" name="Date Placeholder 6"/>
          <p:cNvSpPr>
            <a:spLocks noGrp="1"/>
          </p:cNvSpPr>
          <p:nvPr>
            <p:ph type="dt" sz="half" idx="14"/>
          </p:nvPr>
        </p:nvSpPr>
        <p:spPr/>
        <p:txBody>
          <a:bodyPr/>
          <a:lstStyle>
            <a:lvl1pPr>
              <a:defRPr>
                <a:solidFill>
                  <a:schemeClr val="tx1"/>
                </a:solidFill>
              </a:defRPr>
            </a:lvl1pPr>
          </a:lstStyle>
          <a:p>
            <a:fld id="{4C505D5A-B256-44E1-AC96-C2C7474C5D8D}" type="datetime1">
              <a:rPr lang="en-US" smtClean="0"/>
              <a:pPr/>
              <a:t>3/19/2015</a:t>
            </a:fld>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dirty="0" smtClean="0"/>
              <a:t>Oracle Confidential – Internal/Restricted/Highly Restricted</a:t>
            </a:r>
            <a:endParaRPr lang="en-US" dirty="0"/>
          </a:p>
        </p:txBody>
      </p:sp>
      <p:sp>
        <p:nvSpPr>
          <p:cNvPr id="14" name="TextBox 1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spTree>
    <p:extLst>
      <p:ext uri="{BB962C8B-B14F-4D97-AF65-F5344CB8AC3E}">
        <p14:creationId xmlns=""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5" name="Date Placeholder 4"/>
          <p:cNvSpPr>
            <a:spLocks noGrp="1"/>
          </p:cNvSpPr>
          <p:nvPr>
            <p:ph type="dt" sz="half" idx="10"/>
          </p:nvPr>
        </p:nvSpPr>
        <p:spPr/>
        <p:txBody>
          <a:bodyPr/>
          <a:lstStyle/>
          <a:p>
            <a:fld id="{1A2474AE-A74B-49A7-B5B1-A400C0D62D32}" type="datetime1">
              <a:rPr lang="en-US" smtClean="0"/>
              <a:pPr/>
              <a:t>3/19/2015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 xmlns:p14="http://schemas.microsoft.com/office/powerpoint/2010/main" val="3629068126"/>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4B767A9A-D0AC-47FB-851D-810FC45BAB35}" type="datetime1">
              <a:rPr lang="en-US" smtClean="0"/>
              <a:pPr/>
              <a:t>3/19/2015</a:t>
            </a:fld>
            <a:endParaRPr dirty="0"/>
          </a:p>
        </p:txBody>
      </p:sp>
      <p:sp>
        <p:nvSpPr>
          <p:cNvPr id="6" name="Footer Placeholder 5"/>
          <p:cNvSpPr>
            <a:spLocks noGrp="1"/>
          </p:cNvSpPr>
          <p:nvPr>
            <p:ph type="ftr" sz="quarter" idx="11"/>
          </p:nvPr>
        </p:nvSpPr>
        <p:spPr/>
        <p:txBody>
          <a:bodyPr/>
          <a:lstStyle/>
          <a:p>
            <a:r>
              <a:rPr dirty="0"/>
              <a:t>Oracle Confidential – Internal/Restricted/Highly Restricted</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Tree>
    <p:extLst>
      <p:ext uri="{BB962C8B-B14F-4D97-AF65-F5344CB8AC3E}">
        <p14:creationId xmlns="" xmlns:p14="http://schemas.microsoft.com/office/powerpoint/2010/main" val="396459250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fld id="{4ADD7E43-24FB-40CC-971F-1AFB4F96D58C}" type="datetime1">
              <a:rPr lang="en-US" smtClean="0"/>
              <a:pPr/>
              <a:t>3/19/2015</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dirty="0" smtClean="0"/>
              <a:t>Oracle Confidential –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smtClean="0"/>
              <a:t>XX</a:t>
            </a:r>
            <a:endParaRPr lang="en-US" dirty="0"/>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bwMode="ltGray">
          <a:xfrm>
            <a:off x="531812" y="6263640"/>
            <a:ext cx="1622861" cy="594360"/>
          </a:xfrm>
          <a:prstGeom prst="rect">
            <a:avLst/>
          </a:prstGeom>
        </p:spPr>
      </p:pic>
      <p:sp>
        <p:nvSpPr>
          <p:cNvPr id="19" name="TextBox 1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sz="850" dirty="0" smtClean="0">
                <a:solidFill>
                  <a:srgbClr val="5F5F5F"/>
                </a:solidFill>
              </a:rPr>
              <a:t>2014</a:t>
            </a:r>
            <a:r>
              <a:rPr lang="en-US" sz="850" dirty="0" smtClean="0">
                <a:solidFill>
                  <a:srgbClr val="5F5F5F"/>
                </a:solidFill>
              </a:rPr>
              <a:t>,</a:t>
            </a:r>
            <a:r>
              <a:rPr sz="850" dirty="0" smtClean="0">
                <a:solidFill>
                  <a:srgbClr val="5F5F5F"/>
                </a:solidFill>
              </a:rPr>
              <a:t> </a:t>
            </a:r>
            <a:r>
              <a:rPr sz="850" dirty="0">
                <a:solidFill>
                  <a:srgbClr val="5F5F5F"/>
                </a:solidFill>
              </a:rPr>
              <a:t>Oracle and/or its affiliates. All rights reserved.  </a:t>
            </a:r>
            <a:r>
              <a:rPr sz="850" dirty="0" smtClean="0">
                <a:solidFill>
                  <a:srgbClr val="5F5F5F"/>
                </a:solidFill>
              </a:rPr>
              <a:t>|</a:t>
            </a:r>
            <a:endParaRPr sz="850" dirty="0">
              <a:solidFill>
                <a:srgbClr val="5F5F5F"/>
              </a:solidFill>
            </a:endParaRPr>
          </a:p>
        </p:txBody>
      </p:sp>
    </p:spTree>
    <p:extLst>
      <p:ext uri="{BB962C8B-B14F-4D97-AF65-F5344CB8AC3E}">
        <p14:creationId xmlns=""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ACD4C6-5F02-4E1D-8860-E571DA6DFE1F}" type="datetime1">
              <a:rPr lang="en-US" smtClean="0"/>
              <a:pPr/>
              <a:t>3/19/2015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 xmlns:p14="http://schemas.microsoft.com/office/powerpoint/2010/main" val="259788944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6134E1-025A-423B-B455-DC3D3A91EDB9}" type="datetime1">
              <a:rPr lang="en-US" smtClean="0"/>
              <a:pPr/>
              <a:t>3/19/2015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 xmlns:p14="http://schemas.microsoft.com/office/powerpoint/2010/main" val="235887190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214A5B-588F-4C90-9D20-DD3B4D6AC865}" type="datetime1">
              <a:rPr lang="en-US" smtClean="0"/>
              <a:pPr/>
              <a:t>3/19/2015</a:t>
            </a:fld>
            <a:endParaRPr dirty="0"/>
          </a:p>
        </p:txBody>
      </p:sp>
      <p:sp>
        <p:nvSpPr>
          <p:cNvPr id="3" name="Footer Placeholder 2"/>
          <p:cNvSpPr>
            <a:spLocks noGrp="1"/>
          </p:cNvSpPr>
          <p:nvPr>
            <p:ph type="ftr" sz="quarter" idx="11"/>
          </p:nvPr>
        </p:nvSpPr>
        <p:spPr/>
        <p:txBody>
          <a:bodyPr/>
          <a:lstStyle/>
          <a:p>
            <a:r>
              <a:rPr dirty="0"/>
              <a:t>Oracle Confidential – Internal/Restricted/Highly Restricted</a:t>
            </a:r>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grpSp>
        <p:nvGrpSpPr>
          <p:cNvPr id="3093" name="Group 3092" descr="&quot;Hardware and Software Engineered to work together&quot; tagline in red and black"/>
          <p:cNvGrpSpPr/>
          <p:nvPr userDrawn="1"/>
        </p:nvGrpSpPr>
        <p:grpSpPr bwMode="gray">
          <a:xfrm>
            <a:off x="3263901" y="2743200"/>
            <a:ext cx="5668962" cy="1081088"/>
            <a:chOff x="3263901" y="1227138"/>
            <a:chExt cx="5668962" cy="1081088"/>
          </a:xfrm>
        </p:grpSpPr>
        <p:sp>
          <p:nvSpPr>
            <p:cNvPr id="8" name="Rectangle 5"/>
            <p:cNvSpPr>
              <a:spLocks noChangeArrowheads="1"/>
            </p:cNvSpPr>
            <p:nvPr/>
          </p:nvSpPr>
          <p:spPr bwMode="gray">
            <a:xfrm>
              <a:off x="3997326" y="1855788"/>
              <a:ext cx="73025" cy="50800"/>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9" name="Freeform 6"/>
            <p:cNvSpPr>
              <a:spLocks noEditPoints="1"/>
            </p:cNvSpPr>
            <p:nvPr/>
          </p:nvSpPr>
          <p:spPr bwMode="gray">
            <a:xfrm>
              <a:off x="48355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2"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0" name="Freeform 7"/>
            <p:cNvSpPr>
              <a:spLocks/>
            </p:cNvSpPr>
            <p:nvPr/>
          </p:nvSpPr>
          <p:spPr bwMode="gray">
            <a:xfrm>
              <a:off x="3263901" y="1236663"/>
              <a:ext cx="288925" cy="434975"/>
            </a:xfrm>
            <a:custGeom>
              <a:avLst/>
              <a:gdLst>
                <a:gd name="T0" fmla="*/ 125 w 182"/>
                <a:gd name="T1" fmla="*/ 110 h 274"/>
                <a:gd name="T2" fmla="*/ 125 w 182"/>
                <a:gd name="T3" fmla="*/ 0 h 274"/>
                <a:gd name="T4" fmla="*/ 182 w 182"/>
                <a:gd name="T5" fmla="*/ 0 h 274"/>
                <a:gd name="T6" fmla="*/ 182 w 182"/>
                <a:gd name="T7" fmla="*/ 274 h 274"/>
                <a:gd name="T8" fmla="*/ 125 w 182"/>
                <a:gd name="T9" fmla="*/ 274 h 274"/>
                <a:gd name="T10" fmla="*/ 125 w 182"/>
                <a:gd name="T11" fmla="*/ 153 h 274"/>
                <a:gd name="T12" fmla="*/ 57 w 182"/>
                <a:gd name="T13" fmla="*/ 153 h 274"/>
                <a:gd name="T14" fmla="*/ 57 w 182"/>
                <a:gd name="T15" fmla="*/ 274 h 274"/>
                <a:gd name="T16" fmla="*/ 0 w 182"/>
                <a:gd name="T17" fmla="*/ 274 h 274"/>
                <a:gd name="T18" fmla="*/ 0 w 182"/>
                <a:gd name="T19" fmla="*/ 0 h 274"/>
                <a:gd name="T20" fmla="*/ 57 w 182"/>
                <a:gd name="T21" fmla="*/ 0 h 274"/>
                <a:gd name="T22" fmla="*/ 57 w 182"/>
                <a:gd name="T23" fmla="*/ 110 h 274"/>
                <a:gd name="T24" fmla="*/ 125 w 182"/>
                <a:gd name="T25" fmla="*/ 11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274">
                  <a:moveTo>
                    <a:pt x="125" y="110"/>
                  </a:moveTo>
                  <a:lnTo>
                    <a:pt x="125" y="0"/>
                  </a:lnTo>
                  <a:lnTo>
                    <a:pt x="182" y="0"/>
                  </a:lnTo>
                  <a:lnTo>
                    <a:pt x="182" y="274"/>
                  </a:lnTo>
                  <a:lnTo>
                    <a:pt x="125" y="274"/>
                  </a:lnTo>
                  <a:lnTo>
                    <a:pt x="125" y="153"/>
                  </a:lnTo>
                  <a:lnTo>
                    <a:pt x="57" y="153"/>
                  </a:lnTo>
                  <a:lnTo>
                    <a:pt x="57" y="274"/>
                  </a:lnTo>
                  <a:lnTo>
                    <a:pt x="0" y="274"/>
                  </a:lnTo>
                  <a:lnTo>
                    <a:pt x="0" y="0"/>
                  </a:lnTo>
                  <a:lnTo>
                    <a:pt x="57" y="0"/>
                  </a:lnTo>
                  <a:lnTo>
                    <a:pt x="57" y="110"/>
                  </a:lnTo>
                  <a:lnTo>
                    <a:pt x="125" y="1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1" name="Freeform 8"/>
            <p:cNvSpPr>
              <a:spLocks noEditPoints="1"/>
            </p:cNvSpPr>
            <p:nvPr/>
          </p:nvSpPr>
          <p:spPr bwMode="gray">
            <a:xfrm>
              <a:off x="3602038" y="1362075"/>
              <a:ext cx="246063" cy="317500"/>
            </a:xfrm>
            <a:custGeom>
              <a:avLst/>
              <a:gdLst>
                <a:gd name="T0" fmla="*/ 29 w 30"/>
                <a:gd name="T1" fmla="*/ 30 h 38"/>
                <a:gd name="T2" fmla="*/ 30 w 30"/>
                <a:gd name="T3" fmla="*/ 37 h 38"/>
                <a:gd name="T4" fmla="*/ 20 w 30"/>
                <a:gd name="T5" fmla="*/ 37 h 38"/>
                <a:gd name="T6" fmla="*/ 20 w 30"/>
                <a:gd name="T7" fmla="*/ 32 h 38"/>
                <a:gd name="T8" fmla="*/ 19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4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19" y="32"/>
                    <a:pt x="19" y="32"/>
                    <a:pt x="19"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2" name="Freeform 9"/>
            <p:cNvSpPr>
              <a:spLocks/>
            </p:cNvSpPr>
            <p:nvPr/>
          </p:nvSpPr>
          <p:spPr bwMode="gray">
            <a:xfrm>
              <a:off x="3897313" y="1362075"/>
              <a:ext cx="165100" cy="309563"/>
            </a:xfrm>
            <a:custGeom>
              <a:avLst/>
              <a:gdLst>
                <a:gd name="T0" fmla="*/ 10 w 20"/>
                <a:gd name="T1" fmla="*/ 0 h 37"/>
                <a:gd name="T2" fmla="*/ 10 w 20"/>
                <a:gd name="T3" fmla="*/ 5 h 37"/>
                <a:gd name="T4" fmla="*/ 10 w 20"/>
                <a:gd name="T5" fmla="*/ 5 h 37"/>
                <a:gd name="T6" fmla="*/ 20 w 20"/>
                <a:gd name="T7" fmla="*/ 0 h 37"/>
                <a:gd name="T8" fmla="*/ 20 w 20"/>
                <a:gd name="T9" fmla="*/ 9 h 37"/>
                <a:gd name="T10" fmla="*/ 10 w 20"/>
                <a:gd name="T11" fmla="*/ 17 h 37"/>
                <a:gd name="T12" fmla="*/ 10 w 20"/>
                <a:gd name="T13" fmla="*/ 37 h 37"/>
                <a:gd name="T14" fmla="*/ 0 w 20"/>
                <a:gd name="T15" fmla="*/ 37 h 37"/>
                <a:gd name="T16" fmla="*/ 0 w 20"/>
                <a:gd name="T17" fmla="*/ 0 h 37"/>
                <a:gd name="T18" fmla="*/ 10 w 20"/>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37">
                  <a:moveTo>
                    <a:pt x="10" y="0"/>
                  </a:moveTo>
                  <a:cubicBezTo>
                    <a:pt x="10" y="5"/>
                    <a:pt x="10" y="5"/>
                    <a:pt x="10" y="5"/>
                  </a:cubicBezTo>
                  <a:cubicBezTo>
                    <a:pt x="10" y="5"/>
                    <a:pt x="10" y="5"/>
                    <a:pt x="10" y="5"/>
                  </a:cubicBezTo>
                  <a:cubicBezTo>
                    <a:pt x="12" y="1"/>
                    <a:pt x="15" y="0"/>
                    <a:pt x="20" y="0"/>
                  </a:cubicBezTo>
                  <a:cubicBezTo>
                    <a:pt x="20" y="9"/>
                    <a:pt x="20" y="9"/>
                    <a:pt x="20" y="9"/>
                  </a:cubicBezTo>
                  <a:cubicBezTo>
                    <a:pt x="11"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3" name="Freeform 10"/>
            <p:cNvSpPr>
              <a:spLocks/>
            </p:cNvSpPr>
            <p:nvPr/>
          </p:nvSpPr>
          <p:spPr bwMode="gray">
            <a:xfrm>
              <a:off x="4367213" y="1362075"/>
              <a:ext cx="444500" cy="309563"/>
            </a:xfrm>
            <a:custGeom>
              <a:avLst/>
              <a:gdLst>
                <a:gd name="T0" fmla="*/ 0 w 280"/>
                <a:gd name="T1" fmla="*/ 0 h 195"/>
                <a:gd name="T2" fmla="*/ 52 w 280"/>
                <a:gd name="T3" fmla="*/ 0 h 195"/>
                <a:gd name="T4" fmla="*/ 77 w 280"/>
                <a:gd name="T5" fmla="*/ 148 h 195"/>
                <a:gd name="T6" fmla="*/ 77 w 280"/>
                <a:gd name="T7" fmla="*/ 148 h 195"/>
                <a:gd name="T8" fmla="*/ 114 w 280"/>
                <a:gd name="T9" fmla="*/ 0 h 195"/>
                <a:gd name="T10" fmla="*/ 171 w 280"/>
                <a:gd name="T11" fmla="*/ 0 h 195"/>
                <a:gd name="T12" fmla="*/ 202 w 280"/>
                <a:gd name="T13" fmla="*/ 148 h 195"/>
                <a:gd name="T14" fmla="*/ 202 w 280"/>
                <a:gd name="T15" fmla="*/ 148 h 195"/>
                <a:gd name="T16" fmla="*/ 233 w 280"/>
                <a:gd name="T17" fmla="*/ 0 h 195"/>
                <a:gd name="T18" fmla="*/ 280 w 280"/>
                <a:gd name="T19" fmla="*/ 0 h 195"/>
                <a:gd name="T20" fmla="*/ 233 w 280"/>
                <a:gd name="T21" fmla="*/ 195 h 195"/>
                <a:gd name="T22" fmla="*/ 176 w 280"/>
                <a:gd name="T23" fmla="*/ 195 h 195"/>
                <a:gd name="T24" fmla="*/ 140 w 280"/>
                <a:gd name="T25" fmla="*/ 63 h 195"/>
                <a:gd name="T26" fmla="*/ 140 w 280"/>
                <a:gd name="T27" fmla="*/ 63 h 195"/>
                <a:gd name="T28" fmla="*/ 103 w 280"/>
                <a:gd name="T29" fmla="*/ 195 h 195"/>
                <a:gd name="T30" fmla="*/ 46 w 280"/>
                <a:gd name="T31" fmla="*/ 195 h 195"/>
                <a:gd name="T32" fmla="*/ 0 w 280"/>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0" h="195">
                  <a:moveTo>
                    <a:pt x="0" y="0"/>
                  </a:moveTo>
                  <a:lnTo>
                    <a:pt x="52" y="0"/>
                  </a:lnTo>
                  <a:lnTo>
                    <a:pt x="77" y="148"/>
                  </a:lnTo>
                  <a:lnTo>
                    <a:pt x="77" y="148"/>
                  </a:lnTo>
                  <a:lnTo>
                    <a:pt x="114" y="0"/>
                  </a:lnTo>
                  <a:lnTo>
                    <a:pt x="171" y="0"/>
                  </a:lnTo>
                  <a:lnTo>
                    <a:pt x="202" y="148"/>
                  </a:lnTo>
                  <a:lnTo>
                    <a:pt x="202" y="148"/>
                  </a:lnTo>
                  <a:lnTo>
                    <a:pt x="233" y="0"/>
                  </a:lnTo>
                  <a:lnTo>
                    <a:pt x="280" y="0"/>
                  </a:lnTo>
                  <a:lnTo>
                    <a:pt x="233" y="195"/>
                  </a:lnTo>
                  <a:lnTo>
                    <a:pt x="176" y="195"/>
                  </a:lnTo>
                  <a:lnTo>
                    <a:pt x="140" y="63"/>
                  </a:lnTo>
                  <a:lnTo>
                    <a:pt x="140" y="63"/>
                  </a:lnTo>
                  <a:lnTo>
                    <a:pt x="103" y="195"/>
                  </a:lnTo>
                  <a:lnTo>
                    <a:pt x="46"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4" name="Freeform 11"/>
            <p:cNvSpPr>
              <a:spLocks/>
            </p:cNvSpPr>
            <p:nvPr/>
          </p:nvSpPr>
          <p:spPr bwMode="gray">
            <a:xfrm>
              <a:off x="5132388" y="1362075"/>
              <a:ext cx="155575"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5" name="Freeform 12"/>
            <p:cNvSpPr>
              <a:spLocks noEditPoints="1"/>
            </p:cNvSpPr>
            <p:nvPr/>
          </p:nvSpPr>
          <p:spPr bwMode="gray">
            <a:xfrm>
              <a:off x="5321301" y="1362075"/>
              <a:ext cx="246063"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6" name="Freeform 13"/>
            <p:cNvSpPr>
              <a:spLocks noEditPoints="1"/>
            </p:cNvSpPr>
            <p:nvPr/>
          </p:nvSpPr>
          <p:spPr bwMode="gray">
            <a:xfrm>
              <a:off x="5748338" y="1362075"/>
              <a:ext cx="247650" cy="317500"/>
            </a:xfrm>
            <a:custGeom>
              <a:avLst/>
              <a:gdLst>
                <a:gd name="T0" fmla="*/ 29 w 30"/>
                <a:gd name="T1" fmla="*/ 30 h 38"/>
                <a:gd name="T2" fmla="*/ 30 w 30"/>
                <a:gd name="T3" fmla="*/ 37 h 38"/>
                <a:gd name="T4" fmla="*/ 20 w 30"/>
                <a:gd name="T5" fmla="*/ 37 h 38"/>
                <a:gd name="T6" fmla="*/ 20 w 30"/>
                <a:gd name="T7" fmla="*/ 32 h 38"/>
                <a:gd name="T8" fmla="*/ 20 w 30"/>
                <a:gd name="T9" fmla="*/ 32 h 38"/>
                <a:gd name="T10" fmla="*/ 10 w 30"/>
                <a:gd name="T11" fmla="*/ 38 h 38"/>
                <a:gd name="T12" fmla="*/ 0 w 30"/>
                <a:gd name="T13" fmla="*/ 26 h 38"/>
                <a:gd name="T14" fmla="*/ 19 w 30"/>
                <a:gd name="T15" fmla="*/ 13 h 38"/>
                <a:gd name="T16" fmla="*/ 19 w 30"/>
                <a:gd name="T17" fmla="*/ 11 h 38"/>
                <a:gd name="T18" fmla="*/ 15 w 30"/>
                <a:gd name="T19" fmla="*/ 5 h 38"/>
                <a:gd name="T20" fmla="*/ 11 w 30"/>
                <a:gd name="T21" fmla="*/ 11 h 38"/>
                <a:gd name="T22" fmla="*/ 1 w 30"/>
                <a:gd name="T23" fmla="*/ 11 h 38"/>
                <a:gd name="T24" fmla="*/ 5 w 30"/>
                <a:gd name="T25" fmla="*/ 2 h 38"/>
                <a:gd name="T26" fmla="*/ 15 w 30"/>
                <a:gd name="T27" fmla="*/ 0 h 38"/>
                <a:gd name="T28" fmla="*/ 29 w 30"/>
                <a:gd name="T29" fmla="*/ 12 h 38"/>
                <a:gd name="T30" fmla="*/ 29 w 30"/>
                <a:gd name="T31" fmla="*/ 30 h 38"/>
                <a:gd name="T32" fmla="*/ 10 w 30"/>
                <a:gd name="T33" fmla="*/ 26 h 38"/>
                <a:gd name="T34" fmla="*/ 14 w 30"/>
                <a:gd name="T35" fmla="*/ 31 h 38"/>
                <a:gd name="T36" fmla="*/ 19 w 30"/>
                <a:gd name="T37" fmla="*/ 19 h 38"/>
                <a:gd name="T38" fmla="*/ 10 w 30"/>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38">
                  <a:moveTo>
                    <a:pt x="29" y="30"/>
                  </a:moveTo>
                  <a:cubicBezTo>
                    <a:pt x="29" y="32"/>
                    <a:pt x="29" y="35"/>
                    <a:pt x="30" y="37"/>
                  </a:cubicBezTo>
                  <a:cubicBezTo>
                    <a:pt x="20" y="37"/>
                    <a:pt x="20" y="37"/>
                    <a:pt x="20" y="37"/>
                  </a:cubicBezTo>
                  <a:cubicBezTo>
                    <a:pt x="20" y="32"/>
                    <a:pt x="20" y="32"/>
                    <a:pt x="20" y="32"/>
                  </a:cubicBezTo>
                  <a:cubicBezTo>
                    <a:pt x="20" y="32"/>
                    <a:pt x="20" y="32"/>
                    <a:pt x="20" y="32"/>
                  </a:cubicBezTo>
                  <a:cubicBezTo>
                    <a:pt x="17" y="36"/>
                    <a:pt x="14" y="38"/>
                    <a:pt x="10" y="38"/>
                  </a:cubicBezTo>
                  <a:cubicBezTo>
                    <a:pt x="3" y="38"/>
                    <a:pt x="0" y="32"/>
                    <a:pt x="0" y="26"/>
                  </a:cubicBezTo>
                  <a:cubicBezTo>
                    <a:pt x="0" y="14"/>
                    <a:pt x="10" y="13"/>
                    <a:pt x="19" y="13"/>
                  </a:cubicBezTo>
                  <a:cubicBezTo>
                    <a:pt x="19" y="11"/>
                    <a:pt x="19" y="11"/>
                    <a:pt x="19" y="11"/>
                  </a:cubicBezTo>
                  <a:cubicBezTo>
                    <a:pt x="19" y="8"/>
                    <a:pt x="19" y="5"/>
                    <a:pt x="15" y="5"/>
                  </a:cubicBezTo>
                  <a:cubicBezTo>
                    <a:pt x="11" y="5"/>
                    <a:pt x="11" y="8"/>
                    <a:pt x="11" y="11"/>
                  </a:cubicBezTo>
                  <a:cubicBezTo>
                    <a:pt x="1" y="11"/>
                    <a:pt x="1" y="11"/>
                    <a:pt x="1" y="11"/>
                  </a:cubicBezTo>
                  <a:cubicBezTo>
                    <a:pt x="1" y="6"/>
                    <a:pt x="3" y="4"/>
                    <a:pt x="5" y="2"/>
                  </a:cubicBezTo>
                  <a:cubicBezTo>
                    <a:pt x="7" y="0"/>
                    <a:pt x="11" y="0"/>
                    <a:pt x="15" y="0"/>
                  </a:cubicBezTo>
                  <a:cubicBezTo>
                    <a:pt x="28" y="0"/>
                    <a:pt x="29" y="5"/>
                    <a:pt x="29" y="12"/>
                  </a:cubicBezTo>
                  <a:lnTo>
                    <a:pt x="29" y="30"/>
                  </a:lnTo>
                  <a:close/>
                  <a:moveTo>
                    <a:pt x="10" y="26"/>
                  </a:moveTo>
                  <a:cubicBezTo>
                    <a:pt x="10" y="28"/>
                    <a:pt x="11"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7" name="Freeform 14"/>
            <p:cNvSpPr>
              <a:spLocks/>
            </p:cNvSpPr>
            <p:nvPr/>
          </p:nvSpPr>
          <p:spPr bwMode="gray">
            <a:xfrm>
              <a:off x="6045201" y="1362075"/>
              <a:ext cx="230188" cy="309563"/>
            </a:xfrm>
            <a:custGeom>
              <a:avLst/>
              <a:gdLst>
                <a:gd name="T0" fmla="*/ 11 w 28"/>
                <a:gd name="T1" fmla="*/ 4 h 37"/>
                <a:gd name="T2" fmla="*/ 11 w 28"/>
                <a:gd name="T3" fmla="*/ 4 h 37"/>
                <a:gd name="T4" fmla="*/ 14 w 28"/>
                <a:gd name="T5" fmla="*/ 1 h 37"/>
                <a:gd name="T6" fmla="*/ 19 w 28"/>
                <a:gd name="T7" fmla="*/ 0 h 37"/>
                <a:gd name="T8" fmla="*/ 28 w 28"/>
                <a:gd name="T9" fmla="*/ 8 h 37"/>
                <a:gd name="T10" fmla="*/ 28 w 28"/>
                <a:gd name="T11" fmla="*/ 37 h 37"/>
                <a:gd name="T12" fmla="*/ 18 w 28"/>
                <a:gd name="T13" fmla="*/ 37 h 37"/>
                <a:gd name="T14" fmla="*/ 18 w 28"/>
                <a:gd name="T15" fmla="*/ 12 h 37"/>
                <a:gd name="T16" fmla="*/ 14 w 28"/>
                <a:gd name="T17" fmla="*/ 6 h 37"/>
                <a:gd name="T18" fmla="*/ 11 w 28"/>
                <a:gd name="T19" fmla="*/ 12 h 37"/>
                <a:gd name="T20" fmla="*/ 11 w 28"/>
                <a:gd name="T21" fmla="*/ 37 h 37"/>
                <a:gd name="T22" fmla="*/ 0 w 28"/>
                <a:gd name="T23" fmla="*/ 37 h 37"/>
                <a:gd name="T24" fmla="*/ 0 w 28"/>
                <a:gd name="T25" fmla="*/ 0 h 37"/>
                <a:gd name="T26" fmla="*/ 11 w 28"/>
                <a:gd name="T27" fmla="*/ 0 h 37"/>
                <a:gd name="T28" fmla="*/ 11 w 28"/>
                <a:gd name="T2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37">
                  <a:moveTo>
                    <a:pt x="11" y="4"/>
                  </a:moveTo>
                  <a:cubicBezTo>
                    <a:pt x="11" y="4"/>
                    <a:pt x="11" y="4"/>
                    <a:pt x="11" y="4"/>
                  </a:cubicBezTo>
                  <a:cubicBezTo>
                    <a:pt x="12" y="2"/>
                    <a:pt x="13" y="1"/>
                    <a:pt x="14" y="1"/>
                  </a:cubicBezTo>
                  <a:cubicBezTo>
                    <a:pt x="16" y="0"/>
                    <a:pt x="17" y="0"/>
                    <a:pt x="19" y="0"/>
                  </a:cubicBezTo>
                  <a:cubicBezTo>
                    <a:pt x="24" y="0"/>
                    <a:pt x="28" y="2"/>
                    <a:pt x="28" y="8"/>
                  </a:cubicBezTo>
                  <a:cubicBezTo>
                    <a:pt x="28" y="37"/>
                    <a:pt x="28" y="37"/>
                    <a:pt x="28" y="37"/>
                  </a:cubicBezTo>
                  <a:cubicBezTo>
                    <a:pt x="18" y="37"/>
                    <a:pt x="18" y="37"/>
                    <a:pt x="18" y="37"/>
                  </a:cubicBezTo>
                  <a:cubicBezTo>
                    <a:pt x="18" y="12"/>
                    <a:pt x="18" y="12"/>
                    <a:pt x="18" y="12"/>
                  </a:cubicBezTo>
                  <a:cubicBezTo>
                    <a:pt x="18" y="8"/>
                    <a:pt x="18" y="6"/>
                    <a:pt x="14" y="6"/>
                  </a:cubicBezTo>
                  <a:cubicBezTo>
                    <a:pt x="11" y="6"/>
                    <a:pt x="11" y="8"/>
                    <a:pt x="11" y="12"/>
                  </a:cubicBezTo>
                  <a:cubicBezTo>
                    <a:pt x="11" y="37"/>
                    <a:pt x="11" y="37"/>
                    <a:pt x="11" y="37"/>
                  </a:cubicBezTo>
                  <a:cubicBezTo>
                    <a:pt x="0" y="37"/>
                    <a:pt x="0" y="37"/>
                    <a:pt x="0" y="37"/>
                  </a:cubicBezTo>
                  <a:cubicBezTo>
                    <a:pt x="0" y="0"/>
                    <a:pt x="0" y="0"/>
                    <a:pt x="0" y="0"/>
                  </a:cubicBezTo>
                  <a:cubicBezTo>
                    <a:pt x="11" y="0"/>
                    <a:pt x="11" y="0"/>
                    <a:pt x="11" y="0"/>
                  </a:cubicBezTo>
                  <a:lnTo>
                    <a:pt x="11" y="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8" name="Freeform 15"/>
            <p:cNvSpPr>
              <a:spLocks noEditPoints="1"/>
            </p:cNvSpPr>
            <p:nvPr/>
          </p:nvSpPr>
          <p:spPr bwMode="gray">
            <a:xfrm>
              <a:off x="6332538" y="1236663"/>
              <a:ext cx="239713" cy="442913"/>
            </a:xfrm>
            <a:custGeom>
              <a:avLst/>
              <a:gdLst>
                <a:gd name="T0" fmla="*/ 19 w 29"/>
                <a:gd name="T1" fmla="*/ 52 h 53"/>
                <a:gd name="T2" fmla="*/ 19 w 29"/>
                <a:gd name="T3" fmla="*/ 48 h 53"/>
                <a:gd name="T4" fmla="*/ 19 w 29"/>
                <a:gd name="T5" fmla="*/ 48 h 53"/>
                <a:gd name="T6" fmla="*/ 10 w 29"/>
                <a:gd name="T7" fmla="*/ 53 h 53"/>
                <a:gd name="T8" fmla="*/ 0 w 29"/>
                <a:gd name="T9" fmla="*/ 33 h 53"/>
                <a:gd name="T10" fmla="*/ 10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19 w 29"/>
                <a:gd name="T23" fmla="*/ 52 h 53"/>
                <a:gd name="T24" fmla="*/ 19 w 29"/>
                <a:gd name="T25" fmla="*/ 33 h 53"/>
                <a:gd name="T26" fmla="*/ 15 w 29"/>
                <a:gd name="T27" fmla="*/ 21 h 53"/>
                <a:gd name="T28" fmla="*/ 10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19" y="52"/>
                  </a:moveTo>
                  <a:cubicBezTo>
                    <a:pt x="19" y="48"/>
                    <a:pt x="19" y="48"/>
                    <a:pt x="19" y="48"/>
                  </a:cubicBezTo>
                  <a:cubicBezTo>
                    <a:pt x="19" y="48"/>
                    <a:pt x="19" y="48"/>
                    <a:pt x="19" y="48"/>
                  </a:cubicBezTo>
                  <a:cubicBezTo>
                    <a:pt x="17" y="51"/>
                    <a:pt x="14" y="53"/>
                    <a:pt x="10" y="53"/>
                  </a:cubicBezTo>
                  <a:cubicBezTo>
                    <a:pt x="0" y="53"/>
                    <a:pt x="0" y="41"/>
                    <a:pt x="0" y="33"/>
                  </a:cubicBezTo>
                  <a:cubicBezTo>
                    <a:pt x="0" y="26"/>
                    <a:pt x="0" y="15"/>
                    <a:pt x="10" y="15"/>
                  </a:cubicBezTo>
                  <a:cubicBezTo>
                    <a:pt x="14" y="15"/>
                    <a:pt x="16" y="16"/>
                    <a:pt x="19" y="19"/>
                  </a:cubicBezTo>
                  <a:cubicBezTo>
                    <a:pt x="19" y="19"/>
                    <a:pt x="19" y="19"/>
                    <a:pt x="19" y="19"/>
                  </a:cubicBezTo>
                  <a:cubicBezTo>
                    <a:pt x="19" y="0"/>
                    <a:pt x="19" y="0"/>
                    <a:pt x="19" y="0"/>
                  </a:cubicBezTo>
                  <a:cubicBezTo>
                    <a:pt x="29" y="0"/>
                    <a:pt x="29" y="0"/>
                    <a:pt x="29" y="0"/>
                  </a:cubicBezTo>
                  <a:cubicBezTo>
                    <a:pt x="29" y="52"/>
                    <a:pt x="29" y="52"/>
                    <a:pt x="29" y="52"/>
                  </a:cubicBezTo>
                  <a:lnTo>
                    <a:pt x="19" y="52"/>
                  </a:lnTo>
                  <a:close/>
                  <a:moveTo>
                    <a:pt x="19" y="33"/>
                  </a:moveTo>
                  <a:cubicBezTo>
                    <a:pt x="19" y="26"/>
                    <a:pt x="19" y="21"/>
                    <a:pt x="15" y="21"/>
                  </a:cubicBezTo>
                  <a:cubicBezTo>
                    <a:pt x="10" y="21"/>
                    <a:pt x="10" y="26"/>
                    <a:pt x="10" y="33"/>
                  </a:cubicBezTo>
                  <a:cubicBezTo>
                    <a:pt x="10"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19" name="Freeform 16"/>
            <p:cNvSpPr>
              <a:spLocks noEditPoints="1"/>
            </p:cNvSpPr>
            <p:nvPr/>
          </p:nvSpPr>
          <p:spPr bwMode="gray">
            <a:xfrm>
              <a:off x="4087813" y="1236663"/>
              <a:ext cx="238125" cy="442913"/>
            </a:xfrm>
            <a:custGeom>
              <a:avLst/>
              <a:gdLst>
                <a:gd name="T0" fmla="*/ 20 w 29"/>
                <a:gd name="T1" fmla="*/ 52 h 53"/>
                <a:gd name="T2" fmla="*/ 20 w 29"/>
                <a:gd name="T3" fmla="*/ 48 h 53"/>
                <a:gd name="T4" fmla="*/ 19 w 29"/>
                <a:gd name="T5" fmla="*/ 48 h 53"/>
                <a:gd name="T6" fmla="*/ 11 w 29"/>
                <a:gd name="T7" fmla="*/ 53 h 53"/>
                <a:gd name="T8" fmla="*/ 1 w 29"/>
                <a:gd name="T9" fmla="*/ 33 h 53"/>
                <a:gd name="T10" fmla="*/ 11 w 29"/>
                <a:gd name="T11" fmla="*/ 15 h 53"/>
                <a:gd name="T12" fmla="*/ 19 w 29"/>
                <a:gd name="T13" fmla="*/ 19 h 53"/>
                <a:gd name="T14" fmla="*/ 19 w 29"/>
                <a:gd name="T15" fmla="*/ 19 h 53"/>
                <a:gd name="T16" fmla="*/ 19 w 29"/>
                <a:gd name="T17" fmla="*/ 0 h 53"/>
                <a:gd name="T18" fmla="*/ 29 w 29"/>
                <a:gd name="T19" fmla="*/ 0 h 53"/>
                <a:gd name="T20" fmla="*/ 29 w 29"/>
                <a:gd name="T21" fmla="*/ 52 h 53"/>
                <a:gd name="T22" fmla="*/ 20 w 29"/>
                <a:gd name="T23" fmla="*/ 52 h 53"/>
                <a:gd name="T24" fmla="*/ 19 w 29"/>
                <a:gd name="T25" fmla="*/ 33 h 53"/>
                <a:gd name="T26" fmla="*/ 15 w 29"/>
                <a:gd name="T27" fmla="*/ 21 h 53"/>
                <a:gd name="T28" fmla="*/ 11 w 29"/>
                <a:gd name="T29" fmla="*/ 33 h 53"/>
                <a:gd name="T30" fmla="*/ 15 w 29"/>
                <a:gd name="T31" fmla="*/ 46 h 53"/>
                <a:gd name="T32" fmla="*/ 19 w 29"/>
                <a:gd name="T3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53">
                  <a:moveTo>
                    <a:pt x="20" y="52"/>
                  </a:moveTo>
                  <a:cubicBezTo>
                    <a:pt x="20" y="48"/>
                    <a:pt x="20" y="48"/>
                    <a:pt x="20" y="48"/>
                  </a:cubicBezTo>
                  <a:cubicBezTo>
                    <a:pt x="19" y="48"/>
                    <a:pt x="19" y="48"/>
                    <a:pt x="19" y="48"/>
                  </a:cubicBezTo>
                  <a:cubicBezTo>
                    <a:pt x="18" y="51"/>
                    <a:pt x="15" y="53"/>
                    <a:pt x="11" y="53"/>
                  </a:cubicBezTo>
                  <a:cubicBezTo>
                    <a:pt x="0" y="53"/>
                    <a:pt x="1" y="41"/>
                    <a:pt x="1" y="33"/>
                  </a:cubicBezTo>
                  <a:cubicBezTo>
                    <a:pt x="1" y="26"/>
                    <a:pt x="0" y="15"/>
                    <a:pt x="11" y="15"/>
                  </a:cubicBezTo>
                  <a:cubicBezTo>
                    <a:pt x="14" y="15"/>
                    <a:pt x="17" y="16"/>
                    <a:pt x="19" y="19"/>
                  </a:cubicBezTo>
                  <a:cubicBezTo>
                    <a:pt x="19" y="19"/>
                    <a:pt x="19" y="19"/>
                    <a:pt x="19" y="19"/>
                  </a:cubicBezTo>
                  <a:cubicBezTo>
                    <a:pt x="19" y="0"/>
                    <a:pt x="19" y="0"/>
                    <a:pt x="19" y="0"/>
                  </a:cubicBezTo>
                  <a:cubicBezTo>
                    <a:pt x="29" y="0"/>
                    <a:pt x="29" y="0"/>
                    <a:pt x="29" y="0"/>
                  </a:cubicBezTo>
                  <a:cubicBezTo>
                    <a:pt x="29" y="52"/>
                    <a:pt x="29" y="52"/>
                    <a:pt x="29" y="52"/>
                  </a:cubicBezTo>
                  <a:lnTo>
                    <a:pt x="20" y="52"/>
                  </a:lnTo>
                  <a:close/>
                  <a:moveTo>
                    <a:pt x="19" y="33"/>
                  </a:moveTo>
                  <a:cubicBezTo>
                    <a:pt x="19" y="26"/>
                    <a:pt x="19" y="21"/>
                    <a:pt x="15" y="21"/>
                  </a:cubicBezTo>
                  <a:cubicBezTo>
                    <a:pt x="11" y="21"/>
                    <a:pt x="11" y="26"/>
                    <a:pt x="11" y="33"/>
                  </a:cubicBezTo>
                  <a:cubicBezTo>
                    <a:pt x="11" y="43"/>
                    <a:pt x="11" y="46"/>
                    <a:pt x="15" y="46"/>
                  </a:cubicBezTo>
                  <a:cubicBezTo>
                    <a:pt x="18" y="46"/>
                    <a:pt x="19" y="43"/>
                    <a:pt x="19"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0" name="Freeform 17"/>
            <p:cNvSpPr>
              <a:spLocks/>
            </p:cNvSpPr>
            <p:nvPr/>
          </p:nvSpPr>
          <p:spPr bwMode="gray">
            <a:xfrm>
              <a:off x="6761163" y="1227138"/>
              <a:ext cx="279400" cy="452438"/>
            </a:xfrm>
            <a:custGeom>
              <a:avLst/>
              <a:gdLst>
                <a:gd name="T0" fmla="*/ 16 w 34"/>
                <a:gd name="T1" fmla="*/ 54 h 54"/>
                <a:gd name="T2" fmla="*/ 1 w 34"/>
                <a:gd name="T3" fmla="*/ 37 h 54"/>
                <a:gd name="T4" fmla="*/ 11 w 34"/>
                <a:gd name="T5" fmla="*/ 37 h 54"/>
                <a:gd name="T6" fmla="*/ 18 w 34"/>
                <a:gd name="T7" fmla="*/ 46 h 54"/>
                <a:gd name="T8" fmla="*/ 23 w 34"/>
                <a:gd name="T9" fmla="*/ 40 h 54"/>
                <a:gd name="T10" fmla="*/ 1 w 34"/>
                <a:gd name="T11" fmla="*/ 14 h 54"/>
                <a:gd name="T12" fmla="*/ 18 w 34"/>
                <a:gd name="T13" fmla="*/ 0 h 54"/>
                <a:gd name="T14" fmla="*/ 34 w 34"/>
                <a:gd name="T15" fmla="*/ 15 h 54"/>
                <a:gd name="T16" fmla="*/ 23 w 34"/>
                <a:gd name="T17" fmla="*/ 15 h 54"/>
                <a:gd name="T18" fmla="*/ 18 w 34"/>
                <a:gd name="T19" fmla="*/ 8 h 54"/>
                <a:gd name="T20" fmla="*/ 12 w 34"/>
                <a:gd name="T21" fmla="*/ 13 h 54"/>
                <a:gd name="T22" fmla="*/ 34 w 34"/>
                <a:gd name="T23" fmla="*/ 39 h 54"/>
                <a:gd name="T24" fmla="*/ 16 w 34"/>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4">
                  <a:moveTo>
                    <a:pt x="16" y="54"/>
                  </a:moveTo>
                  <a:cubicBezTo>
                    <a:pt x="2" y="54"/>
                    <a:pt x="0" y="46"/>
                    <a:pt x="1" y="37"/>
                  </a:cubicBezTo>
                  <a:cubicBezTo>
                    <a:pt x="11" y="37"/>
                    <a:pt x="11" y="37"/>
                    <a:pt x="11" y="37"/>
                  </a:cubicBezTo>
                  <a:cubicBezTo>
                    <a:pt x="11" y="42"/>
                    <a:pt x="12" y="46"/>
                    <a:pt x="18" y="46"/>
                  </a:cubicBezTo>
                  <a:cubicBezTo>
                    <a:pt x="21" y="46"/>
                    <a:pt x="23" y="44"/>
                    <a:pt x="23" y="40"/>
                  </a:cubicBezTo>
                  <a:cubicBezTo>
                    <a:pt x="23" y="31"/>
                    <a:pt x="1" y="30"/>
                    <a:pt x="1" y="14"/>
                  </a:cubicBezTo>
                  <a:cubicBezTo>
                    <a:pt x="1" y="6"/>
                    <a:pt x="5" y="0"/>
                    <a:pt x="18" y="0"/>
                  </a:cubicBezTo>
                  <a:cubicBezTo>
                    <a:pt x="29" y="0"/>
                    <a:pt x="34" y="4"/>
                    <a:pt x="34" y="15"/>
                  </a:cubicBezTo>
                  <a:cubicBezTo>
                    <a:pt x="23" y="15"/>
                    <a:pt x="23" y="15"/>
                    <a:pt x="23" y="15"/>
                  </a:cubicBezTo>
                  <a:cubicBezTo>
                    <a:pt x="23" y="12"/>
                    <a:pt x="22" y="8"/>
                    <a:pt x="18" y="8"/>
                  </a:cubicBezTo>
                  <a:cubicBezTo>
                    <a:pt x="14" y="8"/>
                    <a:pt x="12" y="9"/>
                    <a:pt x="12" y="13"/>
                  </a:cubicBezTo>
                  <a:cubicBezTo>
                    <a:pt x="12" y="23"/>
                    <a:pt x="34" y="22"/>
                    <a:pt x="34" y="39"/>
                  </a:cubicBezTo>
                  <a:cubicBezTo>
                    <a:pt x="34" y="52"/>
                    <a:pt x="24" y="54"/>
                    <a:pt x="16" y="54"/>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1" name="Freeform 18"/>
            <p:cNvSpPr>
              <a:spLocks noEditPoints="1"/>
            </p:cNvSpPr>
            <p:nvPr/>
          </p:nvSpPr>
          <p:spPr bwMode="gray">
            <a:xfrm>
              <a:off x="7081838" y="1362075"/>
              <a:ext cx="238125" cy="317500"/>
            </a:xfrm>
            <a:custGeom>
              <a:avLst/>
              <a:gdLst>
                <a:gd name="T0" fmla="*/ 0 w 29"/>
                <a:gd name="T1" fmla="*/ 18 h 38"/>
                <a:gd name="T2" fmla="*/ 15 w 29"/>
                <a:gd name="T3" fmla="*/ 0 h 38"/>
                <a:gd name="T4" fmla="*/ 29 w 29"/>
                <a:gd name="T5" fmla="*/ 18 h 38"/>
                <a:gd name="T6" fmla="*/ 15 w 29"/>
                <a:gd name="T7" fmla="*/ 38 h 38"/>
                <a:gd name="T8" fmla="*/ 0 w 29"/>
                <a:gd name="T9" fmla="*/ 18 h 38"/>
                <a:gd name="T10" fmla="*/ 19 w 29"/>
                <a:gd name="T11" fmla="*/ 18 h 38"/>
                <a:gd name="T12" fmla="*/ 15 w 29"/>
                <a:gd name="T13" fmla="*/ 6 h 38"/>
                <a:gd name="T14" fmla="*/ 10 w 29"/>
                <a:gd name="T15" fmla="*/ 18 h 38"/>
                <a:gd name="T16" fmla="*/ 15 w 29"/>
                <a:gd name="T17" fmla="*/ 31 h 38"/>
                <a:gd name="T18" fmla="*/ 19 w 29"/>
                <a:gd name="T19"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38">
                  <a:moveTo>
                    <a:pt x="0" y="18"/>
                  </a:moveTo>
                  <a:cubicBezTo>
                    <a:pt x="0" y="8"/>
                    <a:pt x="1" y="0"/>
                    <a:pt x="15" y="0"/>
                  </a:cubicBezTo>
                  <a:cubicBezTo>
                    <a:pt x="28" y="0"/>
                    <a:pt x="29" y="8"/>
                    <a:pt x="29" y="18"/>
                  </a:cubicBezTo>
                  <a:cubicBezTo>
                    <a:pt x="29" y="30"/>
                    <a:pt x="28" y="38"/>
                    <a:pt x="15" y="38"/>
                  </a:cubicBezTo>
                  <a:cubicBezTo>
                    <a:pt x="1" y="38"/>
                    <a:pt x="0" y="30"/>
                    <a:pt x="0" y="18"/>
                  </a:cubicBezTo>
                  <a:close/>
                  <a:moveTo>
                    <a:pt x="19" y="18"/>
                  </a:moveTo>
                  <a:cubicBezTo>
                    <a:pt x="19" y="10"/>
                    <a:pt x="19" y="6"/>
                    <a:pt x="15" y="6"/>
                  </a:cubicBezTo>
                  <a:cubicBezTo>
                    <a:pt x="10" y="6"/>
                    <a:pt x="10" y="10"/>
                    <a:pt x="10" y="18"/>
                  </a:cubicBezTo>
                  <a:cubicBezTo>
                    <a:pt x="10" y="29"/>
                    <a:pt x="11" y="31"/>
                    <a:pt x="15" y="31"/>
                  </a:cubicBezTo>
                  <a:cubicBezTo>
                    <a:pt x="18" y="31"/>
                    <a:pt x="19" y="29"/>
                    <a:pt x="19" y="1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2" name="Freeform 19"/>
            <p:cNvSpPr>
              <a:spLocks/>
            </p:cNvSpPr>
            <p:nvPr/>
          </p:nvSpPr>
          <p:spPr bwMode="gray">
            <a:xfrm>
              <a:off x="7345363" y="1227138"/>
              <a:ext cx="163513" cy="444500"/>
            </a:xfrm>
            <a:custGeom>
              <a:avLst/>
              <a:gdLst>
                <a:gd name="T0" fmla="*/ 20 w 20"/>
                <a:gd name="T1" fmla="*/ 7 h 53"/>
                <a:gd name="T2" fmla="*/ 15 w 20"/>
                <a:gd name="T3" fmla="*/ 12 h 53"/>
                <a:gd name="T4" fmla="*/ 15 w 20"/>
                <a:gd name="T5" fmla="*/ 16 h 53"/>
                <a:gd name="T6" fmla="*/ 19 w 20"/>
                <a:gd name="T7" fmla="*/ 16 h 53"/>
                <a:gd name="T8" fmla="*/ 19 w 20"/>
                <a:gd name="T9" fmla="*/ 23 h 53"/>
                <a:gd name="T10" fmla="*/ 15 w 20"/>
                <a:gd name="T11" fmla="*/ 23 h 53"/>
                <a:gd name="T12" fmla="*/ 15 w 20"/>
                <a:gd name="T13" fmla="*/ 53 h 53"/>
                <a:gd name="T14" fmla="*/ 4 w 20"/>
                <a:gd name="T15" fmla="*/ 53 h 53"/>
                <a:gd name="T16" fmla="*/ 4 w 20"/>
                <a:gd name="T17" fmla="*/ 23 h 53"/>
                <a:gd name="T18" fmla="*/ 0 w 20"/>
                <a:gd name="T19" fmla="*/ 23 h 53"/>
                <a:gd name="T20" fmla="*/ 0 w 20"/>
                <a:gd name="T21" fmla="*/ 16 h 53"/>
                <a:gd name="T22" fmla="*/ 5 w 20"/>
                <a:gd name="T23" fmla="*/ 16 h 53"/>
                <a:gd name="T24" fmla="*/ 16 w 20"/>
                <a:gd name="T25" fmla="*/ 0 h 53"/>
                <a:gd name="T26" fmla="*/ 20 w 20"/>
                <a:gd name="T27" fmla="*/ 0 h 53"/>
                <a:gd name="T28" fmla="*/ 20 w 20"/>
                <a:gd name="T29"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3">
                  <a:moveTo>
                    <a:pt x="20" y="7"/>
                  </a:moveTo>
                  <a:cubicBezTo>
                    <a:pt x="16" y="7"/>
                    <a:pt x="15" y="8"/>
                    <a:pt x="15" y="12"/>
                  </a:cubicBezTo>
                  <a:cubicBezTo>
                    <a:pt x="15" y="16"/>
                    <a:pt x="15" y="16"/>
                    <a:pt x="15" y="16"/>
                  </a:cubicBezTo>
                  <a:cubicBezTo>
                    <a:pt x="19" y="16"/>
                    <a:pt x="19" y="16"/>
                    <a:pt x="19" y="16"/>
                  </a:cubicBezTo>
                  <a:cubicBezTo>
                    <a:pt x="19" y="23"/>
                    <a:pt x="19" y="23"/>
                    <a:pt x="19" y="23"/>
                  </a:cubicBezTo>
                  <a:cubicBezTo>
                    <a:pt x="15" y="23"/>
                    <a:pt x="15" y="23"/>
                    <a:pt x="15" y="23"/>
                  </a:cubicBezTo>
                  <a:cubicBezTo>
                    <a:pt x="15" y="53"/>
                    <a:pt x="15" y="53"/>
                    <a:pt x="15" y="53"/>
                  </a:cubicBezTo>
                  <a:cubicBezTo>
                    <a:pt x="4" y="53"/>
                    <a:pt x="4" y="53"/>
                    <a:pt x="4" y="53"/>
                  </a:cubicBezTo>
                  <a:cubicBezTo>
                    <a:pt x="4" y="23"/>
                    <a:pt x="4" y="23"/>
                    <a:pt x="4" y="23"/>
                  </a:cubicBezTo>
                  <a:cubicBezTo>
                    <a:pt x="0" y="23"/>
                    <a:pt x="0" y="23"/>
                    <a:pt x="0" y="23"/>
                  </a:cubicBezTo>
                  <a:cubicBezTo>
                    <a:pt x="0" y="16"/>
                    <a:pt x="0" y="16"/>
                    <a:pt x="0" y="16"/>
                  </a:cubicBezTo>
                  <a:cubicBezTo>
                    <a:pt x="5" y="16"/>
                    <a:pt x="5" y="16"/>
                    <a:pt x="5" y="16"/>
                  </a:cubicBezTo>
                  <a:cubicBezTo>
                    <a:pt x="4" y="6"/>
                    <a:pt x="4" y="0"/>
                    <a:pt x="16" y="0"/>
                  </a:cubicBezTo>
                  <a:cubicBezTo>
                    <a:pt x="17" y="0"/>
                    <a:pt x="18" y="0"/>
                    <a:pt x="20" y="0"/>
                  </a:cubicBezTo>
                  <a:lnTo>
                    <a:pt x="20" y="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3" name="Freeform 20"/>
            <p:cNvSpPr>
              <a:spLocks/>
            </p:cNvSpPr>
            <p:nvPr/>
          </p:nvSpPr>
          <p:spPr bwMode="gray">
            <a:xfrm>
              <a:off x="7542213" y="1277938"/>
              <a:ext cx="157163" cy="393700"/>
            </a:xfrm>
            <a:custGeom>
              <a:avLst/>
              <a:gdLst>
                <a:gd name="T0" fmla="*/ 0 w 19"/>
                <a:gd name="T1" fmla="*/ 10 h 47"/>
                <a:gd name="T2" fmla="*/ 4 w 19"/>
                <a:gd name="T3" fmla="*/ 10 h 47"/>
                <a:gd name="T4" fmla="*/ 4 w 19"/>
                <a:gd name="T5" fmla="*/ 4 h 47"/>
                <a:gd name="T6" fmla="*/ 14 w 19"/>
                <a:gd name="T7" fmla="*/ 0 h 47"/>
                <a:gd name="T8" fmla="*/ 14 w 19"/>
                <a:gd name="T9" fmla="*/ 10 h 47"/>
                <a:gd name="T10" fmla="*/ 19 w 19"/>
                <a:gd name="T11" fmla="*/ 10 h 47"/>
                <a:gd name="T12" fmla="*/ 19 w 19"/>
                <a:gd name="T13" fmla="*/ 17 h 47"/>
                <a:gd name="T14" fmla="*/ 14 w 19"/>
                <a:gd name="T15" fmla="*/ 17 h 47"/>
                <a:gd name="T16" fmla="*/ 14 w 19"/>
                <a:gd name="T17" fmla="*/ 36 h 47"/>
                <a:gd name="T18" fmla="*/ 17 w 19"/>
                <a:gd name="T19" fmla="*/ 41 h 47"/>
                <a:gd name="T20" fmla="*/ 19 w 19"/>
                <a:gd name="T21" fmla="*/ 41 h 47"/>
                <a:gd name="T22" fmla="*/ 19 w 19"/>
                <a:gd name="T23" fmla="*/ 47 h 47"/>
                <a:gd name="T24" fmla="*/ 14 w 19"/>
                <a:gd name="T25" fmla="*/ 47 h 47"/>
                <a:gd name="T26" fmla="*/ 4 w 19"/>
                <a:gd name="T27" fmla="*/ 39 h 47"/>
                <a:gd name="T28" fmla="*/ 4 w 19"/>
                <a:gd name="T29" fmla="*/ 17 h 47"/>
                <a:gd name="T30" fmla="*/ 0 w 19"/>
                <a:gd name="T31" fmla="*/ 17 h 47"/>
                <a:gd name="T32" fmla="*/ 0 w 19"/>
                <a:gd name="T33"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47">
                  <a:moveTo>
                    <a:pt x="0" y="10"/>
                  </a:moveTo>
                  <a:cubicBezTo>
                    <a:pt x="4" y="10"/>
                    <a:pt x="4" y="10"/>
                    <a:pt x="4" y="10"/>
                  </a:cubicBezTo>
                  <a:cubicBezTo>
                    <a:pt x="4" y="4"/>
                    <a:pt x="4" y="4"/>
                    <a:pt x="4" y="4"/>
                  </a:cubicBezTo>
                  <a:cubicBezTo>
                    <a:pt x="14" y="0"/>
                    <a:pt x="14" y="0"/>
                    <a:pt x="14" y="0"/>
                  </a:cubicBezTo>
                  <a:cubicBezTo>
                    <a:pt x="14" y="10"/>
                    <a:pt x="14" y="10"/>
                    <a:pt x="14" y="10"/>
                  </a:cubicBezTo>
                  <a:cubicBezTo>
                    <a:pt x="19" y="10"/>
                    <a:pt x="19" y="10"/>
                    <a:pt x="19" y="10"/>
                  </a:cubicBezTo>
                  <a:cubicBezTo>
                    <a:pt x="19" y="17"/>
                    <a:pt x="19" y="17"/>
                    <a:pt x="19" y="17"/>
                  </a:cubicBezTo>
                  <a:cubicBezTo>
                    <a:pt x="14" y="17"/>
                    <a:pt x="14" y="17"/>
                    <a:pt x="14" y="17"/>
                  </a:cubicBezTo>
                  <a:cubicBezTo>
                    <a:pt x="14" y="36"/>
                    <a:pt x="14" y="36"/>
                    <a:pt x="14" y="36"/>
                  </a:cubicBezTo>
                  <a:cubicBezTo>
                    <a:pt x="14" y="39"/>
                    <a:pt x="14" y="41"/>
                    <a:pt x="17" y="41"/>
                  </a:cubicBezTo>
                  <a:cubicBezTo>
                    <a:pt x="18" y="41"/>
                    <a:pt x="18" y="41"/>
                    <a:pt x="19" y="41"/>
                  </a:cubicBezTo>
                  <a:cubicBezTo>
                    <a:pt x="19" y="47"/>
                    <a:pt x="19" y="47"/>
                    <a:pt x="19" y="47"/>
                  </a:cubicBezTo>
                  <a:cubicBezTo>
                    <a:pt x="18" y="47"/>
                    <a:pt x="16" y="47"/>
                    <a:pt x="14" y="47"/>
                  </a:cubicBezTo>
                  <a:cubicBezTo>
                    <a:pt x="5" y="47"/>
                    <a:pt x="4" y="41"/>
                    <a:pt x="4" y="39"/>
                  </a:cubicBezTo>
                  <a:cubicBezTo>
                    <a:pt x="4" y="17"/>
                    <a:pt x="4" y="17"/>
                    <a:pt x="4" y="17"/>
                  </a:cubicBezTo>
                  <a:cubicBezTo>
                    <a:pt x="0" y="17"/>
                    <a:pt x="0" y="17"/>
                    <a:pt x="0" y="17"/>
                  </a:cubicBezTo>
                  <a:lnTo>
                    <a:pt x="0" y="1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4" name="Freeform 21"/>
            <p:cNvSpPr>
              <a:spLocks/>
            </p:cNvSpPr>
            <p:nvPr/>
          </p:nvSpPr>
          <p:spPr bwMode="gray">
            <a:xfrm>
              <a:off x="7731126" y="1362075"/>
              <a:ext cx="452438" cy="309563"/>
            </a:xfrm>
            <a:custGeom>
              <a:avLst/>
              <a:gdLst>
                <a:gd name="T0" fmla="*/ 0 w 285"/>
                <a:gd name="T1" fmla="*/ 0 h 195"/>
                <a:gd name="T2" fmla="*/ 52 w 285"/>
                <a:gd name="T3" fmla="*/ 0 h 195"/>
                <a:gd name="T4" fmla="*/ 78 w 285"/>
                <a:gd name="T5" fmla="*/ 148 h 195"/>
                <a:gd name="T6" fmla="*/ 78 w 285"/>
                <a:gd name="T7" fmla="*/ 148 h 195"/>
                <a:gd name="T8" fmla="*/ 114 w 285"/>
                <a:gd name="T9" fmla="*/ 0 h 195"/>
                <a:gd name="T10" fmla="*/ 171 w 285"/>
                <a:gd name="T11" fmla="*/ 0 h 195"/>
                <a:gd name="T12" fmla="*/ 202 w 285"/>
                <a:gd name="T13" fmla="*/ 148 h 195"/>
                <a:gd name="T14" fmla="*/ 202 w 285"/>
                <a:gd name="T15" fmla="*/ 148 h 195"/>
                <a:gd name="T16" fmla="*/ 233 w 285"/>
                <a:gd name="T17" fmla="*/ 0 h 195"/>
                <a:gd name="T18" fmla="*/ 285 w 285"/>
                <a:gd name="T19" fmla="*/ 0 h 195"/>
                <a:gd name="T20" fmla="*/ 233 w 285"/>
                <a:gd name="T21" fmla="*/ 195 h 195"/>
                <a:gd name="T22" fmla="*/ 176 w 285"/>
                <a:gd name="T23" fmla="*/ 195 h 195"/>
                <a:gd name="T24" fmla="*/ 140 w 285"/>
                <a:gd name="T25" fmla="*/ 63 h 195"/>
                <a:gd name="T26" fmla="*/ 140 w 285"/>
                <a:gd name="T27" fmla="*/ 63 h 195"/>
                <a:gd name="T28" fmla="*/ 104 w 285"/>
                <a:gd name="T29" fmla="*/ 195 h 195"/>
                <a:gd name="T30" fmla="*/ 47 w 285"/>
                <a:gd name="T31" fmla="*/ 195 h 195"/>
                <a:gd name="T32" fmla="*/ 0 w 285"/>
                <a:gd name="T33"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5" h="195">
                  <a:moveTo>
                    <a:pt x="0" y="0"/>
                  </a:moveTo>
                  <a:lnTo>
                    <a:pt x="52" y="0"/>
                  </a:lnTo>
                  <a:lnTo>
                    <a:pt x="78" y="148"/>
                  </a:lnTo>
                  <a:lnTo>
                    <a:pt x="78" y="148"/>
                  </a:lnTo>
                  <a:lnTo>
                    <a:pt x="114" y="0"/>
                  </a:lnTo>
                  <a:lnTo>
                    <a:pt x="171" y="0"/>
                  </a:lnTo>
                  <a:lnTo>
                    <a:pt x="202" y="148"/>
                  </a:lnTo>
                  <a:lnTo>
                    <a:pt x="202" y="148"/>
                  </a:lnTo>
                  <a:lnTo>
                    <a:pt x="233" y="0"/>
                  </a:lnTo>
                  <a:lnTo>
                    <a:pt x="285" y="0"/>
                  </a:lnTo>
                  <a:lnTo>
                    <a:pt x="233" y="195"/>
                  </a:lnTo>
                  <a:lnTo>
                    <a:pt x="176" y="195"/>
                  </a:lnTo>
                  <a:lnTo>
                    <a:pt x="140" y="63"/>
                  </a:lnTo>
                  <a:lnTo>
                    <a:pt x="140" y="63"/>
                  </a:lnTo>
                  <a:lnTo>
                    <a:pt x="104" y="195"/>
                  </a:lnTo>
                  <a:lnTo>
                    <a:pt x="47" y="195"/>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5" name="Freeform 22"/>
            <p:cNvSpPr>
              <a:spLocks noEditPoints="1"/>
            </p:cNvSpPr>
            <p:nvPr/>
          </p:nvSpPr>
          <p:spPr bwMode="gray">
            <a:xfrm>
              <a:off x="8201026" y="1362075"/>
              <a:ext cx="238125" cy="317500"/>
            </a:xfrm>
            <a:custGeom>
              <a:avLst/>
              <a:gdLst>
                <a:gd name="T0" fmla="*/ 29 w 29"/>
                <a:gd name="T1" fmla="*/ 30 h 38"/>
                <a:gd name="T2" fmla="*/ 29 w 29"/>
                <a:gd name="T3" fmla="*/ 37 h 38"/>
                <a:gd name="T4" fmla="*/ 20 w 29"/>
                <a:gd name="T5" fmla="*/ 37 h 38"/>
                <a:gd name="T6" fmla="*/ 19 w 29"/>
                <a:gd name="T7" fmla="*/ 32 h 38"/>
                <a:gd name="T8" fmla="*/ 19 w 29"/>
                <a:gd name="T9" fmla="*/ 32 h 38"/>
                <a:gd name="T10" fmla="*/ 10 w 29"/>
                <a:gd name="T11" fmla="*/ 38 h 38"/>
                <a:gd name="T12" fmla="*/ 0 w 29"/>
                <a:gd name="T13" fmla="*/ 26 h 38"/>
                <a:gd name="T14" fmla="*/ 19 w 29"/>
                <a:gd name="T15" fmla="*/ 13 h 38"/>
                <a:gd name="T16" fmla="*/ 19 w 29"/>
                <a:gd name="T17" fmla="*/ 11 h 38"/>
                <a:gd name="T18" fmla="*/ 15 w 29"/>
                <a:gd name="T19" fmla="*/ 5 h 38"/>
                <a:gd name="T20" fmla="*/ 11 w 29"/>
                <a:gd name="T21" fmla="*/ 11 h 38"/>
                <a:gd name="T22" fmla="*/ 1 w 29"/>
                <a:gd name="T23" fmla="*/ 11 h 38"/>
                <a:gd name="T24" fmla="*/ 5 w 29"/>
                <a:gd name="T25" fmla="*/ 2 h 38"/>
                <a:gd name="T26" fmla="*/ 14 w 29"/>
                <a:gd name="T27" fmla="*/ 0 h 38"/>
                <a:gd name="T28" fmla="*/ 29 w 29"/>
                <a:gd name="T29" fmla="*/ 12 h 38"/>
                <a:gd name="T30" fmla="*/ 29 w 29"/>
                <a:gd name="T31" fmla="*/ 30 h 38"/>
                <a:gd name="T32" fmla="*/ 10 w 29"/>
                <a:gd name="T33" fmla="*/ 26 h 38"/>
                <a:gd name="T34" fmla="*/ 14 w 29"/>
                <a:gd name="T35" fmla="*/ 31 h 38"/>
                <a:gd name="T36" fmla="*/ 19 w 29"/>
                <a:gd name="T37" fmla="*/ 19 h 38"/>
                <a:gd name="T38" fmla="*/ 10 w 29"/>
                <a:gd name="T3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 h="38">
                  <a:moveTo>
                    <a:pt x="29" y="30"/>
                  </a:moveTo>
                  <a:cubicBezTo>
                    <a:pt x="29" y="32"/>
                    <a:pt x="29" y="35"/>
                    <a:pt x="29" y="37"/>
                  </a:cubicBezTo>
                  <a:cubicBezTo>
                    <a:pt x="20" y="37"/>
                    <a:pt x="20" y="37"/>
                    <a:pt x="20" y="37"/>
                  </a:cubicBezTo>
                  <a:cubicBezTo>
                    <a:pt x="19" y="32"/>
                    <a:pt x="19" y="32"/>
                    <a:pt x="19" y="32"/>
                  </a:cubicBezTo>
                  <a:cubicBezTo>
                    <a:pt x="19" y="32"/>
                    <a:pt x="19" y="32"/>
                    <a:pt x="19" y="32"/>
                  </a:cubicBezTo>
                  <a:cubicBezTo>
                    <a:pt x="17" y="36"/>
                    <a:pt x="14" y="38"/>
                    <a:pt x="10" y="38"/>
                  </a:cubicBezTo>
                  <a:cubicBezTo>
                    <a:pt x="3" y="38"/>
                    <a:pt x="0" y="32"/>
                    <a:pt x="0" y="26"/>
                  </a:cubicBezTo>
                  <a:cubicBezTo>
                    <a:pt x="0" y="14"/>
                    <a:pt x="9" y="13"/>
                    <a:pt x="19" y="13"/>
                  </a:cubicBezTo>
                  <a:cubicBezTo>
                    <a:pt x="19" y="11"/>
                    <a:pt x="19" y="11"/>
                    <a:pt x="19" y="11"/>
                  </a:cubicBezTo>
                  <a:cubicBezTo>
                    <a:pt x="19" y="8"/>
                    <a:pt x="18" y="5"/>
                    <a:pt x="15" y="5"/>
                  </a:cubicBezTo>
                  <a:cubicBezTo>
                    <a:pt x="11" y="5"/>
                    <a:pt x="11" y="8"/>
                    <a:pt x="11" y="11"/>
                  </a:cubicBezTo>
                  <a:cubicBezTo>
                    <a:pt x="1" y="11"/>
                    <a:pt x="1" y="11"/>
                    <a:pt x="1" y="11"/>
                  </a:cubicBezTo>
                  <a:cubicBezTo>
                    <a:pt x="1" y="6"/>
                    <a:pt x="2" y="4"/>
                    <a:pt x="5" y="2"/>
                  </a:cubicBezTo>
                  <a:cubicBezTo>
                    <a:pt x="7" y="0"/>
                    <a:pt x="10" y="0"/>
                    <a:pt x="14" y="0"/>
                  </a:cubicBezTo>
                  <a:cubicBezTo>
                    <a:pt x="27" y="0"/>
                    <a:pt x="29" y="5"/>
                    <a:pt x="29" y="12"/>
                  </a:cubicBezTo>
                  <a:lnTo>
                    <a:pt x="29" y="30"/>
                  </a:lnTo>
                  <a:close/>
                  <a:moveTo>
                    <a:pt x="10" y="26"/>
                  </a:moveTo>
                  <a:cubicBezTo>
                    <a:pt x="10" y="28"/>
                    <a:pt x="10" y="31"/>
                    <a:pt x="14" y="31"/>
                  </a:cubicBezTo>
                  <a:cubicBezTo>
                    <a:pt x="20" y="31"/>
                    <a:pt x="19" y="23"/>
                    <a:pt x="19" y="19"/>
                  </a:cubicBezTo>
                  <a:cubicBezTo>
                    <a:pt x="14" y="19"/>
                    <a:pt x="10" y="19"/>
                    <a:pt x="10" y="2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6" name="Freeform 23"/>
            <p:cNvSpPr>
              <a:spLocks/>
            </p:cNvSpPr>
            <p:nvPr/>
          </p:nvSpPr>
          <p:spPr bwMode="gray">
            <a:xfrm>
              <a:off x="8496301" y="1362075"/>
              <a:ext cx="157163" cy="309563"/>
            </a:xfrm>
            <a:custGeom>
              <a:avLst/>
              <a:gdLst>
                <a:gd name="T0" fmla="*/ 10 w 19"/>
                <a:gd name="T1" fmla="*/ 0 h 37"/>
                <a:gd name="T2" fmla="*/ 10 w 19"/>
                <a:gd name="T3" fmla="*/ 5 h 37"/>
                <a:gd name="T4" fmla="*/ 10 w 19"/>
                <a:gd name="T5" fmla="*/ 5 h 37"/>
                <a:gd name="T6" fmla="*/ 19 w 19"/>
                <a:gd name="T7" fmla="*/ 0 h 37"/>
                <a:gd name="T8" fmla="*/ 19 w 19"/>
                <a:gd name="T9" fmla="*/ 9 h 37"/>
                <a:gd name="T10" fmla="*/ 10 w 19"/>
                <a:gd name="T11" fmla="*/ 17 h 37"/>
                <a:gd name="T12" fmla="*/ 10 w 19"/>
                <a:gd name="T13" fmla="*/ 37 h 37"/>
                <a:gd name="T14" fmla="*/ 0 w 19"/>
                <a:gd name="T15" fmla="*/ 37 h 37"/>
                <a:gd name="T16" fmla="*/ 0 w 19"/>
                <a:gd name="T17" fmla="*/ 0 h 37"/>
                <a:gd name="T18" fmla="*/ 10 w 19"/>
                <a:gd name="T19"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37">
                  <a:moveTo>
                    <a:pt x="10" y="0"/>
                  </a:moveTo>
                  <a:cubicBezTo>
                    <a:pt x="10" y="5"/>
                    <a:pt x="10" y="5"/>
                    <a:pt x="10" y="5"/>
                  </a:cubicBezTo>
                  <a:cubicBezTo>
                    <a:pt x="10" y="5"/>
                    <a:pt x="10" y="5"/>
                    <a:pt x="10" y="5"/>
                  </a:cubicBezTo>
                  <a:cubicBezTo>
                    <a:pt x="12" y="1"/>
                    <a:pt x="15" y="0"/>
                    <a:pt x="19" y="0"/>
                  </a:cubicBezTo>
                  <a:cubicBezTo>
                    <a:pt x="19" y="9"/>
                    <a:pt x="19" y="9"/>
                    <a:pt x="19" y="9"/>
                  </a:cubicBezTo>
                  <a:cubicBezTo>
                    <a:pt x="10" y="8"/>
                    <a:pt x="10" y="13"/>
                    <a:pt x="10" y="17"/>
                  </a:cubicBezTo>
                  <a:cubicBezTo>
                    <a:pt x="10" y="37"/>
                    <a:pt x="10" y="37"/>
                    <a:pt x="10" y="37"/>
                  </a:cubicBezTo>
                  <a:cubicBezTo>
                    <a:pt x="0" y="37"/>
                    <a:pt x="0" y="37"/>
                    <a:pt x="0" y="37"/>
                  </a:cubicBezTo>
                  <a:cubicBezTo>
                    <a:pt x="0" y="0"/>
                    <a:pt x="0" y="0"/>
                    <a:pt x="0" y="0"/>
                  </a:cubicBezTo>
                  <a:lnTo>
                    <a:pt x="1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7" name="Freeform 24"/>
            <p:cNvSpPr>
              <a:spLocks noEditPoints="1"/>
            </p:cNvSpPr>
            <p:nvPr/>
          </p:nvSpPr>
          <p:spPr bwMode="gray">
            <a:xfrm>
              <a:off x="8685213" y="1362075"/>
              <a:ext cx="247650" cy="317500"/>
            </a:xfrm>
            <a:custGeom>
              <a:avLst/>
              <a:gdLst>
                <a:gd name="T0" fmla="*/ 10 w 30"/>
                <a:gd name="T1" fmla="*/ 20 h 38"/>
                <a:gd name="T2" fmla="*/ 15 w 30"/>
                <a:gd name="T3" fmla="*/ 31 h 38"/>
                <a:gd name="T4" fmla="*/ 19 w 30"/>
                <a:gd name="T5" fmla="*/ 25 h 38"/>
                <a:gd name="T6" fmla="*/ 30 w 30"/>
                <a:gd name="T7" fmla="*/ 25 h 38"/>
                <a:gd name="T8" fmla="*/ 26 w 30"/>
                <a:gd name="T9" fmla="*/ 34 h 38"/>
                <a:gd name="T10" fmla="*/ 15 w 30"/>
                <a:gd name="T11" fmla="*/ 38 h 38"/>
                <a:gd name="T12" fmla="*/ 0 w 30"/>
                <a:gd name="T13" fmla="*/ 18 h 38"/>
                <a:gd name="T14" fmla="*/ 15 w 30"/>
                <a:gd name="T15" fmla="*/ 0 h 38"/>
                <a:gd name="T16" fmla="*/ 30 w 30"/>
                <a:gd name="T17" fmla="*/ 20 h 38"/>
                <a:gd name="T18" fmla="*/ 10 w 30"/>
                <a:gd name="T19" fmla="*/ 20 h 38"/>
                <a:gd name="T20" fmla="*/ 20 w 30"/>
                <a:gd name="T21" fmla="*/ 15 h 38"/>
                <a:gd name="T22" fmla="*/ 15 w 30"/>
                <a:gd name="T23" fmla="*/ 6 h 38"/>
                <a:gd name="T24" fmla="*/ 10 w 30"/>
                <a:gd name="T25" fmla="*/ 15 h 38"/>
                <a:gd name="T26" fmla="*/ 20 w 30"/>
                <a:gd name="T27"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10" y="20"/>
                  </a:moveTo>
                  <a:cubicBezTo>
                    <a:pt x="10" y="25"/>
                    <a:pt x="11" y="31"/>
                    <a:pt x="15" y="31"/>
                  </a:cubicBezTo>
                  <a:cubicBezTo>
                    <a:pt x="19" y="31"/>
                    <a:pt x="19" y="28"/>
                    <a:pt x="19" y="25"/>
                  </a:cubicBezTo>
                  <a:cubicBezTo>
                    <a:pt x="30" y="25"/>
                    <a:pt x="30" y="25"/>
                    <a:pt x="30" y="25"/>
                  </a:cubicBezTo>
                  <a:cubicBezTo>
                    <a:pt x="30" y="29"/>
                    <a:pt x="28" y="32"/>
                    <a:pt x="26" y="34"/>
                  </a:cubicBezTo>
                  <a:cubicBezTo>
                    <a:pt x="24" y="36"/>
                    <a:pt x="20" y="38"/>
                    <a:pt x="15" y="38"/>
                  </a:cubicBezTo>
                  <a:cubicBezTo>
                    <a:pt x="2" y="38"/>
                    <a:pt x="0" y="30"/>
                    <a:pt x="0" y="18"/>
                  </a:cubicBezTo>
                  <a:cubicBezTo>
                    <a:pt x="0" y="8"/>
                    <a:pt x="2" y="0"/>
                    <a:pt x="15" y="0"/>
                  </a:cubicBezTo>
                  <a:cubicBezTo>
                    <a:pt x="29" y="0"/>
                    <a:pt x="30" y="8"/>
                    <a:pt x="30" y="20"/>
                  </a:cubicBezTo>
                  <a:lnTo>
                    <a:pt x="10" y="20"/>
                  </a:lnTo>
                  <a:close/>
                  <a:moveTo>
                    <a:pt x="20" y="15"/>
                  </a:moveTo>
                  <a:cubicBezTo>
                    <a:pt x="20" y="11"/>
                    <a:pt x="20" y="6"/>
                    <a:pt x="15" y="6"/>
                  </a:cubicBezTo>
                  <a:cubicBezTo>
                    <a:pt x="10" y="6"/>
                    <a:pt x="10" y="11"/>
                    <a:pt x="10" y="15"/>
                  </a:cubicBezTo>
                  <a:lnTo>
                    <a:pt x="20" y="1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dirty="0"/>
            </a:p>
          </p:txBody>
        </p:sp>
        <p:sp>
          <p:nvSpPr>
            <p:cNvPr id="28" name="Freeform 25"/>
            <p:cNvSpPr>
              <a:spLocks noEditPoints="1"/>
            </p:cNvSpPr>
            <p:nvPr/>
          </p:nvSpPr>
          <p:spPr bwMode="gray">
            <a:xfrm>
              <a:off x="7920038" y="1957388"/>
              <a:ext cx="206375" cy="258763"/>
            </a:xfrm>
            <a:custGeom>
              <a:avLst/>
              <a:gdLst>
                <a:gd name="T0" fmla="*/ 9 w 25"/>
                <a:gd name="T1" fmla="*/ 17 h 31"/>
                <a:gd name="T2" fmla="*/ 13 w 25"/>
                <a:gd name="T3" fmla="*/ 26 h 31"/>
                <a:gd name="T4" fmla="*/ 16 w 25"/>
                <a:gd name="T5" fmla="*/ 20 h 31"/>
                <a:gd name="T6" fmla="*/ 25 w 25"/>
                <a:gd name="T7" fmla="*/ 20 h 31"/>
                <a:gd name="T8" fmla="*/ 22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7 w 25"/>
                <a:gd name="T21" fmla="*/ 12 h 31"/>
                <a:gd name="T22" fmla="*/ 13 w 25"/>
                <a:gd name="T23" fmla="*/ 5 h 31"/>
                <a:gd name="T24" fmla="*/ 9 w 25"/>
                <a:gd name="T25" fmla="*/ 12 h 31"/>
                <a:gd name="T26" fmla="*/ 17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4" y="26"/>
                    <a:pt x="22" y="28"/>
                  </a:cubicBezTo>
                  <a:cubicBezTo>
                    <a:pt x="20" y="30"/>
                    <a:pt x="17" y="31"/>
                    <a:pt x="13" y="31"/>
                  </a:cubicBezTo>
                  <a:cubicBezTo>
                    <a:pt x="2" y="31"/>
                    <a:pt x="0" y="24"/>
                    <a:pt x="0" y="15"/>
                  </a:cubicBezTo>
                  <a:cubicBezTo>
                    <a:pt x="0" y="7"/>
                    <a:pt x="2" y="0"/>
                    <a:pt x="13" y="0"/>
                  </a:cubicBezTo>
                  <a:cubicBezTo>
                    <a:pt x="24" y="0"/>
                    <a:pt x="25" y="7"/>
                    <a:pt x="25" y="17"/>
                  </a:cubicBezTo>
                  <a:lnTo>
                    <a:pt x="9" y="17"/>
                  </a:lnTo>
                  <a:close/>
                  <a:moveTo>
                    <a:pt x="17" y="12"/>
                  </a:moveTo>
                  <a:cubicBezTo>
                    <a:pt x="17" y="9"/>
                    <a:pt x="17" y="5"/>
                    <a:pt x="13" y="5"/>
                  </a:cubicBezTo>
                  <a:cubicBezTo>
                    <a:pt x="9" y="5"/>
                    <a:pt x="9" y="10"/>
                    <a:pt x="9" y="12"/>
                  </a:cubicBezTo>
                  <a:lnTo>
                    <a:pt x="17"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29" name="Freeform 26"/>
            <p:cNvSpPr>
              <a:spLocks noEditPoints="1"/>
            </p:cNvSpPr>
            <p:nvPr/>
          </p:nvSpPr>
          <p:spPr bwMode="gray">
            <a:xfrm>
              <a:off x="8553451" y="1957388"/>
              <a:ext cx="206375" cy="258763"/>
            </a:xfrm>
            <a:custGeom>
              <a:avLst/>
              <a:gdLst>
                <a:gd name="T0" fmla="*/ 9 w 25"/>
                <a:gd name="T1" fmla="*/ 17 h 31"/>
                <a:gd name="T2" fmla="*/ 12 w 25"/>
                <a:gd name="T3" fmla="*/ 26 h 31"/>
                <a:gd name="T4" fmla="*/ 16 w 25"/>
                <a:gd name="T5" fmla="*/ 20 h 31"/>
                <a:gd name="T6" fmla="*/ 24 w 25"/>
                <a:gd name="T7" fmla="*/ 20 h 31"/>
                <a:gd name="T8" fmla="*/ 21 w 25"/>
                <a:gd name="T9" fmla="*/ 28 h 31"/>
                <a:gd name="T10" fmla="*/ 12 w 25"/>
                <a:gd name="T11" fmla="*/ 31 h 31"/>
                <a:gd name="T12" fmla="*/ 0 w 25"/>
                <a:gd name="T13" fmla="*/ 15 h 31"/>
                <a:gd name="T14" fmla="*/ 12 w 25"/>
                <a:gd name="T15" fmla="*/ 0 h 31"/>
                <a:gd name="T16" fmla="*/ 25 w 25"/>
                <a:gd name="T17" fmla="*/ 17 h 31"/>
                <a:gd name="T18" fmla="*/ 9 w 25"/>
                <a:gd name="T19" fmla="*/ 17 h 31"/>
                <a:gd name="T20" fmla="*/ 16 w 25"/>
                <a:gd name="T21" fmla="*/ 12 h 31"/>
                <a:gd name="T22" fmla="*/ 12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2" y="26"/>
                  </a:cubicBezTo>
                  <a:cubicBezTo>
                    <a:pt x="15" y="26"/>
                    <a:pt x="16" y="23"/>
                    <a:pt x="16" y="20"/>
                  </a:cubicBezTo>
                  <a:cubicBezTo>
                    <a:pt x="24" y="20"/>
                    <a:pt x="24" y="20"/>
                    <a:pt x="24" y="20"/>
                  </a:cubicBezTo>
                  <a:cubicBezTo>
                    <a:pt x="24" y="24"/>
                    <a:pt x="23" y="26"/>
                    <a:pt x="21" y="28"/>
                  </a:cubicBezTo>
                  <a:cubicBezTo>
                    <a:pt x="19" y="30"/>
                    <a:pt x="16" y="31"/>
                    <a:pt x="12" y="31"/>
                  </a:cubicBezTo>
                  <a:cubicBezTo>
                    <a:pt x="2" y="31"/>
                    <a:pt x="0" y="24"/>
                    <a:pt x="0" y="15"/>
                  </a:cubicBezTo>
                  <a:cubicBezTo>
                    <a:pt x="0" y="7"/>
                    <a:pt x="1" y="0"/>
                    <a:pt x="12" y="0"/>
                  </a:cubicBezTo>
                  <a:cubicBezTo>
                    <a:pt x="24" y="0"/>
                    <a:pt x="25" y="7"/>
                    <a:pt x="25" y="17"/>
                  </a:cubicBezTo>
                  <a:lnTo>
                    <a:pt x="9" y="17"/>
                  </a:lnTo>
                  <a:close/>
                  <a:moveTo>
                    <a:pt x="16" y="12"/>
                  </a:moveTo>
                  <a:cubicBezTo>
                    <a:pt x="16" y="9"/>
                    <a:pt x="16" y="5"/>
                    <a:pt x="12"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 name="Freeform 27"/>
            <p:cNvSpPr>
              <a:spLocks/>
            </p:cNvSpPr>
            <p:nvPr/>
          </p:nvSpPr>
          <p:spPr bwMode="gray">
            <a:xfrm>
              <a:off x="3263901" y="1855788"/>
              <a:ext cx="198438" cy="352425"/>
            </a:xfrm>
            <a:custGeom>
              <a:avLst/>
              <a:gdLst>
                <a:gd name="T0" fmla="*/ 0 w 125"/>
                <a:gd name="T1" fmla="*/ 222 h 222"/>
                <a:gd name="T2" fmla="*/ 0 w 125"/>
                <a:gd name="T3" fmla="*/ 0 h 222"/>
                <a:gd name="T4" fmla="*/ 125 w 125"/>
                <a:gd name="T5" fmla="*/ 0 h 222"/>
                <a:gd name="T6" fmla="*/ 125 w 125"/>
                <a:gd name="T7" fmla="*/ 32 h 222"/>
                <a:gd name="T8" fmla="*/ 47 w 125"/>
                <a:gd name="T9" fmla="*/ 32 h 222"/>
                <a:gd name="T10" fmla="*/ 47 w 125"/>
                <a:gd name="T11" fmla="*/ 90 h 222"/>
                <a:gd name="T12" fmla="*/ 114 w 125"/>
                <a:gd name="T13" fmla="*/ 90 h 222"/>
                <a:gd name="T14" fmla="*/ 114 w 125"/>
                <a:gd name="T15" fmla="*/ 122 h 222"/>
                <a:gd name="T16" fmla="*/ 47 w 125"/>
                <a:gd name="T17" fmla="*/ 122 h 222"/>
                <a:gd name="T18" fmla="*/ 47 w 125"/>
                <a:gd name="T19" fmla="*/ 190 h 222"/>
                <a:gd name="T20" fmla="*/ 125 w 125"/>
                <a:gd name="T21" fmla="*/ 190 h 222"/>
                <a:gd name="T22" fmla="*/ 125 w 125"/>
                <a:gd name="T23" fmla="*/ 222 h 222"/>
                <a:gd name="T24" fmla="*/ 0 w 125"/>
                <a:gd name="T25"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222">
                  <a:moveTo>
                    <a:pt x="0" y="222"/>
                  </a:moveTo>
                  <a:lnTo>
                    <a:pt x="0" y="0"/>
                  </a:lnTo>
                  <a:lnTo>
                    <a:pt x="125" y="0"/>
                  </a:lnTo>
                  <a:lnTo>
                    <a:pt x="125" y="32"/>
                  </a:lnTo>
                  <a:lnTo>
                    <a:pt x="47" y="32"/>
                  </a:lnTo>
                  <a:lnTo>
                    <a:pt x="47" y="90"/>
                  </a:lnTo>
                  <a:lnTo>
                    <a:pt x="114" y="90"/>
                  </a:lnTo>
                  <a:lnTo>
                    <a:pt x="114" y="122"/>
                  </a:lnTo>
                  <a:lnTo>
                    <a:pt x="47" y="122"/>
                  </a:lnTo>
                  <a:lnTo>
                    <a:pt x="47" y="190"/>
                  </a:lnTo>
                  <a:lnTo>
                    <a:pt x="125" y="190"/>
                  </a:lnTo>
                  <a:lnTo>
                    <a:pt x="125"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1" name="Freeform 28"/>
            <p:cNvSpPr>
              <a:spLocks/>
            </p:cNvSpPr>
            <p:nvPr/>
          </p:nvSpPr>
          <p:spPr bwMode="gray">
            <a:xfrm>
              <a:off x="3503613" y="1957388"/>
              <a:ext cx="188913"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10" y="2"/>
                    <a:pt x="11"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5"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2" name="Freeform 29"/>
            <p:cNvSpPr>
              <a:spLocks noEditPoints="1"/>
            </p:cNvSpPr>
            <p:nvPr/>
          </p:nvSpPr>
          <p:spPr bwMode="gray">
            <a:xfrm>
              <a:off x="3741738" y="1957388"/>
              <a:ext cx="196850"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2 w 24"/>
                <a:gd name="T13" fmla="*/ 37 h 42"/>
                <a:gd name="T14" fmla="*/ 16 w 24"/>
                <a:gd name="T15" fmla="*/ 32 h 42"/>
                <a:gd name="T16" fmla="*/ 16 w 24"/>
                <a:gd name="T17" fmla="*/ 27 h 42"/>
                <a:gd name="T18" fmla="*/ 15 w 24"/>
                <a:gd name="T19" fmla="*/ 27 h 42"/>
                <a:gd name="T20" fmla="*/ 9 w 24"/>
                <a:gd name="T21" fmla="*/ 30 h 42"/>
                <a:gd name="T22" fmla="*/ 0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6" y="42"/>
                    <a:pt x="1" y="40"/>
                    <a:pt x="1" y="33"/>
                  </a:cubicBezTo>
                  <a:cubicBezTo>
                    <a:pt x="9" y="33"/>
                    <a:pt x="9" y="33"/>
                    <a:pt x="9" y="33"/>
                  </a:cubicBezTo>
                  <a:cubicBezTo>
                    <a:pt x="9" y="34"/>
                    <a:pt x="9" y="35"/>
                    <a:pt x="10" y="36"/>
                  </a:cubicBezTo>
                  <a:cubicBezTo>
                    <a:pt x="10" y="37"/>
                    <a:pt x="11" y="37"/>
                    <a:pt x="12" y="37"/>
                  </a:cubicBezTo>
                  <a:cubicBezTo>
                    <a:pt x="15" y="37"/>
                    <a:pt x="16" y="35"/>
                    <a:pt x="16" y="32"/>
                  </a:cubicBezTo>
                  <a:cubicBezTo>
                    <a:pt x="16" y="27"/>
                    <a:pt x="16" y="27"/>
                    <a:pt x="16" y="27"/>
                  </a:cubicBezTo>
                  <a:cubicBezTo>
                    <a:pt x="15" y="27"/>
                    <a:pt x="15" y="27"/>
                    <a:pt x="15" y="27"/>
                  </a:cubicBezTo>
                  <a:cubicBezTo>
                    <a:pt x="14" y="29"/>
                    <a:pt x="12" y="30"/>
                    <a:pt x="9" y="30"/>
                  </a:cubicBezTo>
                  <a:cubicBezTo>
                    <a:pt x="0" y="30"/>
                    <a:pt x="0" y="22"/>
                    <a:pt x="0" y="15"/>
                  </a:cubicBezTo>
                  <a:cubicBezTo>
                    <a:pt x="0" y="8"/>
                    <a:pt x="0"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3" name="Rectangle 30"/>
            <p:cNvSpPr>
              <a:spLocks noChangeArrowheads="1"/>
            </p:cNvSpPr>
            <p:nvPr/>
          </p:nvSpPr>
          <p:spPr bwMode="gray">
            <a:xfrm>
              <a:off x="3997326" y="1965325"/>
              <a:ext cx="73025" cy="24288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dirty="0"/>
            </a:p>
          </p:txBody>
        </p:sp>
        <p:sp>
          <p:nvSpPr>
            <p:cNvPr id="3074" name="Freeform 31"/>
            <p:cNvSpPr>
              <a:spLocks/>
            </p:cNvSpPr>
            <p:nvPr/>
          </p:nvSpPr>
          <p:spPr bwMode="gray">
            <a:xfrm>
              <a:off x="4127501" y="1957388"/>
              <a:ext cx="190500" cy="250825"/>
            </a:xfrm>
            <a:custGeom>
              <a:avLst/>
              <a:gdLst>
                <a:gd name="T0" fmla="*/ 9 w 23"/>
                <a:gd name="T1" fmla="*/ 4 h 30"/>
                <a:gd name="T2" fmla="*/ 9 w 23"/>
                <a:gd name="T3" fmla="*/ 4 h 30"/>
                <a:gd name="T4" fmla="*/ 12 w 23"/>
                <a:gd name="T5" fmla="*/ 1 h 30"/>
                <a:gd name="T6" fmla="*/ 16 w 23"/>
                <a:gd name="T7" fmla="*/ 0 h 30"/>
                <a:gd name="T8" fmla="*/ 23 w 23"/>
                <a:gd name="T9" fmla="*/ 6 h 30"/>
                <a:gd name="T10" fmla="*/ 23 w 23"/>
                <a:gd name="T11" fmla="*/ 30 h 30"/>
                <a:gd name="T12" fmla="*/ 15 w 23"/>
                <a:gd name="T13" fmla="*/ 30 h 30"/>
                <a:gd name="T14" fmla="*/ 15 w 23"/>
                <a:gd name="T15" fmla="*/ 10 h 30"/>
                <a:gd name="T16" fmla="*/ 12 w 23"/>
                <a:gd name="T17" fmla="*/ 5 h 30"/>
                <a:gd name="T18" fmla="*/ 9 w 23"/>
                <a:gd name="T19" fmla="*/ 10 h 30"/>
                <a:gd name="T20" fmla="*/ 9 w 23"/>
                <a:gd name="T21" fmla="*/ 30 h 30"/>
                <a:gd name="T22" fmla="*/ 0 w 23"/>
                <a:gd name="T23" fmla="*/ 30 h 30"/>
                <a:gd name="T24" fmla="*/ 0 w 23"/>
                <a:gd name="T25" fmla="*/ 1 h 30"/>
                <a:gd name="T26" fmla="*/ 9 w 23"/>
                <a:gd name="T27" fmla="*/ 1 h 30"/>
                <a:gd name="T28" fmla="*/ 9 w 23"/>
                <a:gd name="T29"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0">
                  <a:moveTo>
                    <a:pt x="9" y="4"/>
                  </a:moveTo>
                  <a:cubicBezTo>
                    <a:pt x="9" y="4"/>
                    <a:pt x="9" y="4"/>
                    <a:pt x="9" y="4"/>
                  </a:cubicBezTo>
                  <a:cubicBezTo>
                    <a:pt x="9" y="2"/>
                    <a:pt x="10" y="1"/>
                    <a:pt x="12" y="1"/>
                  </a:cubicBezTo>
                  <a:cubicBezTo>
                    <a:pt x="13" y="0"/>
                    <a:pt x="14" y="0"/>
                    <a:pt x="16" y="0"/>
                  </a:cubicBezTo>
                  <a:cubicBezTo>
                    <a:pt x="20" y="0"/>
                    <a:pt x="23" y="2"/>
                    <a:pt x="23" y="6"/>
                  </a:cubicBezTo>
                  <a:cubicBezTo>
                    <a:pt x="23" y="30"/>
                    <a:pt x="23" y="30"/>
                    <a:pt x="23" y="30"/>
                  </a:cubicBezTo>
                  <a:cubicBezTo>
                    <a:pt x="15" y="30"/>
                    <a:pt x="15" y="30"/>
                    <a:pt x="15" y="30"/>
                  </a:cubicBezTo>
                  <a:cubicBezTo>
                    <a:pt x="15" y="10"/>
                    <a:pt x="15" y="10"/>
                    <a:pt x="15" y="10"/>
                  </a:cubicBezTo>
                  <a:cubicBezTo>
                    <a:pt x="15" y="7"/>
                    <a:pt x="14" y="5"/>
                    <a:pt x="12" y="5"/>
                  </a:cubicBezTo>
                  <a:cubicBezTo>
                    <a:pt x="9" y="5"/>
                    <a:pt x="9" y="7"/>
                    <a:pt x="9" y="10"/>
                  </a:cubicBezTo>
                  <a:cubicBezTo>
                    <a:pt x="9" y="30"/>
                    <a:pt x="9" y="30"/>
                    <a:pt x="9" y="30"/>
                  </a:cubicBezTo>
                  <a:cubicBezTo>
                    <a:pt x="0" y="30"/>
                    <a:pt x="0" y="30"/>
                    <a:pt x="0" y="30"/>
                  </a:cubicBezTo>
                  <a:cubicBezTo>
                    <a:pt x="0" y="1"/>
                    <a:pt x="0" y="1"/>
                    <a:pt x="0" y="1"/>
                  </a:cubicBezTo>
                  <a:cubicBezTo>
                    <a:pt x="9" y="1"/>
                    <a:pt x="9" y="1"/>
                    <a:pt x="9" y="1"/>
                  </a:cubicBezTo>
                  <a:lnTo>
                    <a:pt x="9"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5" name="Freeform 32"/>
            <p:cNvSpPr>
              <a:spLocks noEditPoints="1"/>
            </p:cNvSpPr>
            <p:nvPr/>
          </p:nvSpPr>
          <p:spPr bwMode="gray">
            <a:xfrm>
              <a:off x="4359276"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6" y="26"/>
                    <a:pt x="16" y="23"/>
                    <a:pt x="16" y="20"/>
                  </a:cubicBezTo>
                  <a:cubicBezTo>
                    <a:pt x="25" y="20"/>
                    <a:pt x="25" y="20"/>
                    <a:pt x="25" y="20"/>
                  </a:cubicBezTo>
                  <a:cubicBezTo>
                    <a:pt x="25" y="24"/>
                    <a:pt x="23" y="26"/>
                    <a:pt x="21" y="28"/>
                  </a:cubicBezTo>
                  <a:cubicBezTo>
                    <a:pt x="19" y="30"/>
                    <a:pt x="17"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6" name="Freeform 33"/>
            <p:cNvSpPr>
              <a:spLocks noEditPoints="1"/>
            </p:cNvSpPr>
            <p:nvPr/>
          </p:nvSpPr>
          <p:spPr bwMode="gray">
            <a:xfrm>
              <a:off x="4597401"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2" y="0"/>
                    <a:pt x="13" y="0"/>
                  </a:cubicBezTo>
                  <a:cubicBezTo>
                    <a:pt x="24" y="0"/>
                    <a:pt x="25" y="7"/>
                    <a:pt x="25" y="17"/>
                  </a:cubicBezTo>
                  <a:lnTo>
                    <a:pt x="9" y="17"/>
                  </a:lnTo>
                  <a:close/>
                  <a:moveTo>
                    <a:pt x="16" y="12"/>
                  </a:moveTo>
                  <a:cubicBezTo>
                    <a:pt x="16" y="9"/>
                    <a:pt x="17"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8" name="Freeform 34"/>
            <p:cNvSpPr>
              <a:spLocks/>
            </p:cNvSpPr>
            <p:nvPr/>
          </p:nvSpPr>
          <p:spPr bwMode="gray">
            <a:xfrm>
              <a:off x="48434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79" name="Freeform 35"/>
            <p:cNvSpPr>
              <a:spLocks noEditPoints="1"/>
            </p:cNvSpPr>
            <p:nvPr/>
          </p:nvSpPr>
          <p:spPr bwMode="gray">
            <a:xfrm>
              <a:off x="4992688" y="1957388"/>
              <a:ext cx="204788" cy="258763"/>
            </a:xfrm>
            <a:custGeom>
              <a:avLst/>
              <a:gdLst>
                <a:gd name="T0" fmla="*/ 9 w 25"/>
                <a:gd name="T1" fmla="*/ 17 h 31"/>
                <a:gd name="T2" fmla="*/ 13 w 25"/>
                <a:gd name="T3" fmla="*/ 26 h 31"/>
                <a:gd name="T4" fmla="*/ 16 w 25"/>
                <a:gd name="T5" fmla="*/ 20 h 31"/>
                <a:gd name="T6" fmla="*/ 25 w 25"/>
                <a:gd name="T7" fmla="*/ 20 h 31"/>
                <a:gd name="T8" fmla="*/ 21 w 25"/>
                <a:gd name="T9" fmla="*/ 28 h 31"/>
                <a:gd name="T10" fmla="*/ 13 w 25"/>
                <a:gd name="T11" fmla="*/ 31 h 31"/>
                <a:gd name="T12" fmla="*/ 0 w 25"/>
                <a:gd name="T13" fmla="*/ 15 h 31"/>
                <a:gd name="T14" fmla="*/ 13 w 25"/>
                <a:gd name="T15" fmla="*/ 0 h 31"/>
                <a:gd name="T16" fmla="*/ 25 w 25"/>
                <a:gd name="T17" fmla="*/ 17 h 31"/>
                <a:gd name="T18" fmla="*/ 9 w 25"/>
                <a:gd name="T19" fmla="*/ 17 h 31"/>
                <a:gd name="T20" fmla="*/ 16 w 25"/>
                <a:gd name="T21" fmla="*/ 12 h 31"/>
                <a:gd name="T22" fmla="*/ 13 w 25"/>
                <a:gd name="T23" fmla="*/ 5 h 31"/>
                <a:gd name="T24" fmla="*/ 9 w 25"/>
                <a:gd name="T25" fmla="*/ 12 h 31"/>
                <a:gd name="T26" fmla="*/ 16 w 25"/>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1">
                  <a:moveTo>
                    <a:pt x="9" y="17"/>
                  </a:moveTo>
                  <a:cubicBezTo>
                    <a:pt x="9" y="20"/>
                    <a:pt x="9" y="26"/>
                    <a:pt x="13" y="26"/>
                  </a:cubicBezTo>
                  <a:cubicBezTo>
                    <a:pt x="15" y="26"/>
                    <a:pt x="16" y="23"/>
                    <a:pt x="16" y="20"/>
                  </a:cubicBezTo>
                  <a:cubicBezTo>
                    <a:pt x="25" y="20"/>
                    <a:pt x="25" y="20"/>
                    <a:pt x="25" y="20"/>
                  </a:cubicBezTo>
                  <a:cubicBezTo>
                    <a:pt x="24" y="24"/>
                    <a:pt x="23" y="26"/>
                    <a:pt x="21" y="28"/>
                  </a:cubicBezTo>
                  <a:cubicBezTo>
                    <a:pt x="19" y="30"/>
                    <a:pt x="16" y="31"/>
                    <a:pt x="13" y="31"/>
                  </a:cubicBezTo>
                  <a:cubicBezTo>
                    <a:pt x="2" y="31"/>
                    <a:pt x="0" y="24"/>
                    <a:pt x="0" y="15"/>
                  </a:cubicBezTo>
                  <a:cubicBezTo>
                    <a:pt x="0" y="7"/>
                    <a:pt x="1" y="0"/>
                    <a:pt x="13" y="0"/>
                  </a:cubicBezTo>
                  <a:cubicBezTo>
                    <a:pt x="24" y="0"/>
                    <a:pt x="25" y="7"/>
                    <a:pt x="25" y="17"/>
                  </a:cubicBezTo>
                  <a:lnTo>
                    <a:pt x="9" y="17"/>
                  </a:lnTo>
                  <a:close/>
                  <a:moveTo>
                    <a:pt x="16" y="12"/>
                  </a:moveTo>
                  <a:cubicBezTo>
                    <a:pt x="16" y="9"/>
                    <a:pt x="16" y="5"/>
                    <a:pt x="13" y="5"/>
                  </a:cubicBezTo>
                  <a:cubicBezTo>
                    <a:pt x="9" y="5"/>
                    <a:pt x="9" y="10"/>
                    <a:pt x="9" y="12"/>
                  </a:cubicBezTo>
                  <a:lnTo>
                    <a:pt x="16" y="1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0" name="Freeform 36"/>
            <p:cNvSpPr>
              <a:spLocks noEditPoints="1"/>
            </p:cNvSpPr>
            <p:nvPr/>
          </p:nvSpPr>
          <p:spPr bwMode="gray">
            <a:xfrm>
              <a:off x="5230813" y="1855788"/>
              <a:ext cx="196850" cy="360363"/>
            </a:xfrm>
            <a:custGeom>
              <a:avLst/>
              <a:gdLst>
                <a:gd name="T0" fmla="*/ 16 w 24"/>
                <a:gd name="T1" fmla="*/ 42 h 43"/>
                <a:gd name="T2" fmla="*/ 16 w 24"/>
                <a:gd name="T3" fmla="*/ 39 h 43"/>
                <a:gd name="T4" fmla="*/ 16 w 24"/>
                <a:gd name="T5" fmla="*/ 39 h 43"/>
                <a:gd name="T6" fmla="*/ 9 w 24"/>
                <a:gd name="T7" fmla="*/ 43 h 43"/>
                <a:gd name="T8" fmla="*/ 0 w 24"/>
                <a:gd name="T9" fmla="*/ 27 h 43"/>
                <a:gd name="T10" fmla="*/ 9 w 24"/>
                <a:gd name="T11" fmla="*/ 12 h 43"/>
                <a:gd name="T12" fmla="*/ 15 w 24"/>
                <a:gd name="T13" fmla="*/ 15 h 43"/>
                <a:gd name="T14" fmla="*/ 15 w 24"/>
                <a:gd name="T15" fmla="*/ 15 h 43"/>
                <a:gd name="T16" fmla="*/ 15 w 24"/>
                <a:gd name="T17" fmla="*/ 0 h 43"/>
                <a:gd name="T18" fmla="*/ 24 w 24"/>
                <a:gd name="T19" fmla="*/ 0 h 43"/>
                <a:gd name="T20" fmla="*/ 24 w 24"/>
                <a:gd name="T21" fmla="*/ 42 h 43"/>
                <a:gd name="T22" fmla="*/ 16 w 24"/>
                <a:gd name="T23" fmla="*/ 42 h 43"/>
                <a:gd name="T24" fmla="*/ 15 w 24"/>
                <a:gd name="T25" fmla="*/ 27 h 43"/>
                <a:gd name="T26" fmla="*/ 12 w 24"/>
                <a:gd name="T27" fmla="*/ 17 h 43"/>
                <a:gd name="T28" fmla="*/ 9 w 24"/>
                <a:gd name="T29" fmla="*/ 27 h 43"/>
                <a:gd name="T30" fmla="*/ 12 w 24"/>
                <a:gd name="T31" fmla="*/ 38 h 43"/>
                <a:gd name="T32" fmla="*/ 15 w 24"/>
                <a:gd name="T33" fmla="*/ 2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3">
                  <a:moveTo>
                    <a:pt x="16" y="42"/>
                  </a:moveTo>
                  <a:cubicBezTo>
                    <a:pt x="16" y="39"/>
                    <a:pt x="16" y="39"/>
                    <a:pt x="16" y="39"/>
                  </a:cubicBezTo>
                  <a:cubicBezTo>
                    <a:pt x="16" y="39"/>
                    <a:pt x="16" y="39"/>
                    <a:pt x="16" y="39"/>
                  </a:cubicBezTo>
                  <a:cubicBezTo>
                    <a:pt x="14" y="42"/>
                    <a:pt x="12" y="43"/>
                    <a:pt x="9" y="43"/>
                  </a:cubicBezTo>
                  <a:cubicBezTo>
                    <a:pt x="0" y="43"/>
                    <a:pt x="0" y="33"/>
                    <a:pt x="0" y="27"/>
                  </a:cubicBezTo>
                  <a:cubicBezTo>
                    <a:pt x="0" y="21"/>
                    <a:pt x="0" y="12"/>
                    <a:pt x="9" y="12"/>
                  </a:cubicBezTo>
                  <a:cubicBezTo>
                    <a:pt x="12" y="12"/>
                    <a:pt x="14" y="13"/>
                    <a:pt x="15" y="15"/>
                  </a:cubicBezTo>
                  <a:cubicBezTo>
                    <a:pt x="15" y="15"/>
                    <a:pt x="15" y="15"/>
                    <a:pt x="15" y="15"/>
                  </a:cubicBezTo>
                  <a:cubicBezTo>
                    <a:pt x="15" y="0"/>
                    <a:pt x="15" y="0"/>
                    <a:pt x="15" y="0"/>
                  </a:cubicBezTo>
                  <a:cubicBezTo>
                    <a:pt x="24" y="0"/>
                    <a:pt x="24" y="0"/>
                    <a:pt x="24" y="0"/>
                  </a:cubicBezTo>
                  <a:cubicBezTo>
                    <a:pt x="24" y="42"/>
                    <a:pt x="24" y="42"/>
                    <a:pt x="24" y="42"/>
                  </a:cubicBezTo>
                  <a:lnTo>
                    <a:pt x="16" y="42"/>
                  </a:lnTo>
                  <a:close/>
                  <a:moveTo>
                    <a:pt x="15" y="27"/>
                  </a:moveTo>
                  <a:cubicBezTo>
                    <a:pt x="15" y="21"/>
                    <a:pt x="16" y="17"/>
                    <a:pt x="12" y="17"/>
                  </a:cubicBezTo>
                  <a:cubicBezTo>
                    <a:pt x="8" y="17"/>
                    <a:pt x="9" y="21"/>
                    <a:pt x="9" y="27"/>
                  </a:cubicBezTo>
                  <a:cubicBezTo>
                    <a:pt x="9" y="35"/>
                    <a:pt x="9" y="38"/>
                    <a:pt x="12" y="38"/>
                  </a:cubicBezTo>
                  <a:cubicBezTo>
                    <a:pt x="15" y="38"/>
                    <a:pt x="15" y="35"/>
                    <a:pt x="15" y="27"/>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1" name="Freeform 37"/>
            <p:cNvSpPr>
              <a:spLocks/>
            </p:cNvSpPr>
            <p:nvPr/>
          </p:nvSpPr>
          <p:spPr bwMode="gray">
            <a:xfrm>
              <a:off x="5584826" y="1889125"/>
              <a:ext cx="131763" cy="327025"/>
            </a:xfrm>
            <a:custGeom>
              <a:avLst/>
              <a:gdLst>
                <a:gd name="T0" fmla="*/ 0 w 16"/>
                <a:gd name="T1" fmla="*/ 9 h 39"/>
                <a:gd name="T2" fmla="*/ 4 w 16"/>
                <a:gd name="T3" fmla="*/ 9 h 39"/>
                <a:gd name="T4" fmla="*/ 4 w 16"/>
                <a:gd name="T5" fmla="*/ 4 h 39"/>
                <a:gd name="T6" fmla="*/ 12 w 16"/>
                <a:gd name="T7" fmla="*/ 0 h 39"/>
                <a:gd name="T8" fmla="*/ 12 w 16"/>
                <a:gd name="T9" fmla="*/ 9 h 39"/>
                <a:gd name="T10" fmla="*/ 16 w 16"/>
                <a:gd name="T11" fmla="*/ 9 h 39"/>
                <a:gd name="T12" fmla="*/ 16 w 16"/>
                <a:gd name="T13" fmla="*/ 14 h 39"/>
                <a:gd name="T14" fmla="*/ 12 w 16"/>
                <a:gd name="T15" fmla="*/ 14 h 39"/>
                <a:gd name="T16" fmla="*/ 12 w 16"/>
                <a:gd name="T17" fmla="*/ 30 h 39"/>
                <a:gd name="T18" fmla="*/ 15 w 16"/>
                <a:gd name="T19" fmla="*/ 33 h 39"/>
                <a:gd name="T20" fmla="*/ 16 w 16"/>
                <a:gd name="T21" fmla="*/ 33 h 39"/>
                <a:gd name="T22" fmla="*/ 16 w 16"/>
                <a:gd name="T23" fmla="*/ 38 h 39"/>
                <a:gd name="T24" fmla="*/ 12 w 16"/>
                <a:gd name="T25" fmla="*/ 39 h 39"/>
                <a:gd name="T26" fmla="*/ 4 w 16"/>
                <a:gd name="T27" fmla="*/ 32 h 39"/>
                <a:gd name="T28" fmla="*/ 4 w 16"/>
                <a:gd name="T29" fmla="*/ 14 h 39"/>
                <a:gd name="T30" fmla="*/ 0 w 16"/>
                <a:gd name="T31" fmla="*/ 14 h 39"/>
                <a:gd name="T32" fmla="*/ 0 w 16"/>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39">
                  <a:moveTo>
                    <a:pt x="0" y="9"/>
                  </a:moveTo>
                  <a:cubicBezTo>
                    <a:pt x="4" y="9"/>
                    <a:pt x="4" y="9"/>
                    <a:pt x="4" y="9"/>
                  </a:cubicBezTo>
                  <a:cubicBezTo>
                    <a:pt x="4" y="4"/>
                    <a:pt x="4" y="4"/>
                    <a:pt x="4" y="4"/>
                  </a:cubicBezTo>
                  <a:cubicBezTo>
                    <a:pt x="12" y="0"/>
                    <a:pt x="12" y="0"/>
                    <a:pt x="12" y="0"/>
                  </a:cubicBezTo>
                  <a:cubicBezTo>
                    <a:pt x="12" y="9"/>
                    <a:pt x="12" y="9"/>
                    <a:pt x="12" y="9"/>
                  </a:cubicBezTo>
                  <a:cubicBezTo>
                    <a:pt x="16" y="9"/>
                    <a:pt x="16" y="9"/>
                    <a:pt x="16" y="9"/>
                  </a:cubicBezTo>
                  <a:cubicBezTo>
                    <a:pt x="16" y="14"/>
                    <a:pt x="16" y="14"/>
                    <a:pt x="16"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4"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2" name="Freeform 38"/>
            <p:cNvSpPr>
              <a:spLocks noEditPoints="1"/>
            </p:cNvSpPr>
            <p:nvPr/>
          </p:nvSpPr>
          <p:spPr bwMode="gray">
            <a:xfrm>
              <a:off x="5740401" y="1957388"/>
              <a:ext cx="206375" cy="258763"/>
            </a:xfrm>
            <a:custGeom>
              <a:avLst/>
              <a:gdLst>
                <a:gd name="T0" fmla="*/ 0 w 25"/>
                <a:gd name="T1" fmla="*/ 15 h 31"/>
                <a:gd name="T2" fmla="*/ 13 w 25"/>
                <a:gd name="T3" fmla="*/ 0 h 31"/>
                <a:gd name="T4" fmla="*/ 25 w 25"/>
                <a:gd name="T5" fmla="*/ 15 h 31"/>
                <a:gd name="T6" fmla="*/ 13 w 25"/>
                <a:gd name="T7" fmla="*/ 31 h 31"/>
                <a:gd name="T8" fmla="*/ 0 w 25"/>
                <a:gd name="T9" fmla="*/ 15 h 31"/>
                <a:gd name="T10" fmla="*/ 16 w 25"/>
                <a:gd name="T11" fmla="*/ 15 h 31"/>
                <a:gd name="T12" fmla="*/ 13 w 25"/>
                <a:gd name="T13" fmla="*/ 5 h 31"/>
                <a:gd name="T14" fmla="*/ 9 w 25"/>
                <a:gd name="T15" fmla="*/ 15 h 31"/>
                <a:gd name="T16" fmla="*/ 13 w 25"/>
                <a:gd name="T17" fmla="*/ 26 h 31"/>
                <a:gd name="T18" fmla="*/ 16 w 25"/>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31">
                  <a:moveTo>
                    <a:pt x="0" y="15"/>
                  </a:moveTo>
                  <a:cubicBezTo>
                    <a:pt x="0" y="7"/>
                    <a:pt x="1" y="0"/>
                    <a:pt x="13" y="0"/>
                  </a:cubicBezTo>
                  <a:cubicBezTo>
                    <a:pt x="24" y="0"/>
                    <a:pt x="25" y="7"/>
                    <a:pt x="25" y="15"/>
                  </a:cubicBezTo>
                  <a:cubicBezTo>
                    <a:pt x="25" y="24"/>
                    <a:pt x="23" y="31"/>
                    <a:pt x="13" y="31"/>
                  </a:cubicBezTo>
                  <a:cubicBezTo>
                    <a:pt x="2" y="31"/>
                    <a:pt x="0" y="24"/>
                    <a:pt x="0" y="15"/>
                  </a:cubicBezTo>
                  <a:close/>
                  <a:moveTo>
                    <a:pt x="16" y="15"/>
                  </a:moveTo>
                  <a:cubicBezTo>
                    <a:pt x="16" y="8"/>
                    <a:pt x="16" y="5"/>
                    <a:pt x="13" y="5"/>
                  </a:cubicBezTo>
                  <a:cubicBezTo>
                    <a:pt x="9" y="5"/>
                    <a:pt x="9" y="8"/>
                    <a:pt x="9" y="15"/>
                  </a:cubicBezTo>
                  <a:cubicBezTo>
                    <a:pt x="9" y="24"/>
                    <a:pt x="9" y="26"/>
                    <a:pt x="13" y="26"/>
                  </a:cubicBezTo>
                  <a:cubicBezTo>
                    <a:pt x="16"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3" name="Freeform 39"/>
            <p:cNvSpPr>
              <a:spLocks/>
            </p:cNvSpPr>
            <p:nvPr/>
          </p:nvSpPr>
          <p:spPr bwMode="gray">
            <a:xfrm>
              <a:off x="6069013" y="1855788"/>
              <a:ext cx="436563" cy="352425"/>
            </a:xfrm>
            <a:custGeom>
              <a:avLst/>
              <a:gdLst>
                <a:gd name="T0" fmla="*/ 0 w 275"/>
                <a:gd name="T1" fmla="*/ 0 h 222"/>
                <a:gd name="T2" fmla="*/ 52 w 275"/>
                <a:gd name="T3" fmla="*/ 0 h 222"/>
                <a:gd name="T4" fmla="*/ 78 w 275"/>
                <a:gd name="T5" fmla="*/ 159 h 222"/>
                <a:gd name="T6" fmla="*/ 78 w 275"/>
                <a:gd name="T7" fmla="*/ 159 h 222"/>
                <a:gd name="T8" fmla="*/ 114 w 275"/>
                <a:gd name="T9" fmla="*/ 0 h 222"/>
                <a:gd name="T10" fmla="*/ 171 w 275"/>
                <a:gd name="T11" fmla="*/ 0 h 222"/>
                <a:gd name="T12" fmla="*/ 203 w 275"/>
                <a:gd name="T13" fmla="*/ 159 h 222"/>
                <a:gd name="T14" fmla="*/ 203 w 275"/>
                <a:gd name="T15" fmla="*/ 159 h 222"/>
                <a:gd name="T16" fmla="*/ 234 w 275"/>
                <a:gd name="T17" fmla="*/ 0 h 222"/>
                <a:gd name="T18" fmla="*/ 275 w 275"/>
                <a:gd name="T19" fmla="*/ 0 h 222"/>
                <a:gd name="T20" fmla="*/ 228 w 275"/>
                <a:gd name="T21" fmla="*/ 222 h 222"/>
                <a:gd name="T22" fmla="*/ 177 w 275"/>
                <a:gd name="T23" fmla="*/ 222 h 222"/>
                <a:gd name="T24" fmla="*/ 140 w 275"/>
                <a:gd name="T25" fmla="*/ 58 h 222"/>
                <a:gd name="T26" fmla="*/ 140 w 275"/>
                <a:gd name="T27" fmla="*/ 58 h 222"/>
                <a:gd name="T28" fmla="*/ 104 w 275"/>
                <a:gd name="T29" fmla="*/ 222 h 222"/>
                <a:gd name="T30" fmla="*/ 52 w 275"/>
                <a:gd name="T31" fmla="*/ 222 h 222"/>
                <a:gd name="T32" fmla="*/ 0 w 275"/>
                <a:gd name="T3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5" h="222">
                  <a:moveTo>
                    <a:pt x="0" y="0"/>
                  </a:moveTo>
                  <a:lnTo>
                    <a:pt x="52" y="0"/>
                  </a:lnTo>
                  <a:lnTo>
                    <a:pt x="78" y="159"/>
                  </a:lnTo>
                  <a:lnTo>
                    <a:pt x="78" y="159"/>
                  </a:lnTo>
                  <a:lnTo>
                    <a:pt x="114" y="0"/>
                  </a:lnTo>
                  <a:lnTo>
                    <a:pt x="171" y="0"/>
                  </a:lnTo>
                  <a:lnTo>
                    <a:pt x="203" y="159"/>
                  </a:lnTo>
                  <a:lnTo>
                    <a:pt x="203" y="159"/>
                  </a:lnTo>
                  <a:lnTo>
                    <a:pt x="234" y="0"/>
                  </a:lnTo>
                  <a:lnTo>
                    <a:pt x="275" y="0"/>
                  </a:lnTo>
                  <a:lnTo>
                    <a:pt x="228" y="222"/>
                  </a:lnTo>
                  <a:lnTo>
                    <a:pt x="177" y="222"/>
                  </a:lnTo>
                  <a:lnTo>
                    <a:pt x="140" y="58"/>
                  </a:lnTo>
                  <a:lnTo>
                    <a:pt x="140" y="58"/>
                  </a:lnTo>
                  <a:lnTo>
                    <a:pt x="104" y="222"/>
                  </a:lnTo>
                  <a:lnTo>
                    <a:pt x="52" y="222"/>
                  </a:lnTo>
                  <a:lnTo>
                    <a:pt x="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4" name="Freeform 40"/>
            <p:cNvSpPr>
              <a:spLocks noEditPoints="1"/>
            </p:cNvSpPr>
            <p:nvPr/>
          </p:nvSpPr>
          <p:spPr bwMode="gray">
            <a:xfrm>
              <a:off x="6513513" y="1957388"/>
              <a:ext cx="198438"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5" y="5"/>
                    <a:pt x="12" y="5"/>
                  </a:cubicBezTo>
                  <a:cubicBezTo>
                    <a:pt x="8"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5" name="Freeform 41"/>
            <p:cNvSpPr>
              <a:spLocks/>
            </p:cNvSpPr>
            <p:nvPr/>
          </p:nvSpPr>
          <p:spPr bwMode="gray">
            <a:xfrm>
              <a:off x="6761163" y="1957388"/>
              <a:ext cx="131763" cy="250825"/>
            </a:xfrm>
            <a:custGeom>
              <a:avLst/>
              <a:gdLst>
                <a:gd name="T0" fmla="*/ 8 w 16"/>
                <a:gd name="T1" fmla="*/ 1 h 30"/>
                <a:gd name="T2" fmla="*/ 8 w 16"/>
                <a:gd name="T3" fmla="*/ 4 h 30"/>
                <a:gd name="T4" fmla="*/ 8 w 16"/>
                <a:gd name="T5" fmla="*/ 4 h 30"/>
                <a:gd name="T6" fmla="*/ 16 w 16"/>
                <a:gd name="T7" fmla="*/ 0 h 30"/>
                <a:gd name="T8" fmla="*/ 16 w 16"/>
                <a:gd name="T9" fmla="*/ 7 h 30"/>
                <a:gd name="T10" fmla="*/ 8 w 16"/>
                <a:gd name="T11" fmla="*/ 14 h 30"/>
                <a:gd name="T12" fmla="*/ 8 w 16"/>
                <a:gd name="T13" fmla="*/ 30 h 30"/>
                <a:gd name="T14" fmla="*/ 0 w 16"/>
                <a:gd name="T15" fmla="*/ 30 h 30"/>
                <a:gd name="T16" fmla="*/ 0 w 16"/>
                <a:gd name="T17" fmla="*/ 1 h 30"/>
                <a:gd name="T18" fmla="*/ 8 w 16"/>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30">
                  <a:moveTo>
                    <a:pt x="8" y="1"/>
                  </a:moveTo>
                  <a:cubicBezTo>
                    <a:pt x="8" y="4"/>
                    <a:pt x="8" y="4"/>
                    <a:pt x="8" y="4"/>
                  </a:cubicBezTo>
                  <a:cubicBezTo>
                    <a:pt x="8" y="4"/>
                    <a:pt x="8" y="4"/>
                    <a:pt x="8" y="4"/>
                  </a:cubicBezTo>
                  <a:cubicBezTo>
                    <a:pt x="10" y="1"/>
                    <a:pt x="12" y="0"/>
                    <a:pt x="16" y="0"/>
                  </a:cubicBezTo>
                  <a:cubicBezTo>
                    <a:pt x="16" y="7"/>
                    <a:pt x="16" y="7"/>
                    <a:pt x="16"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6" name="Freeform 42"/>
            <p:cNvSpPr>
              <a:spLocks/>
            </p:cNvSpPr>
            <p:nvPr/>
          </p:nvSpPr>
          <p:spPr bwMode="gray">
            <a:xfrm>
              <a:off x="6924676" y="1855788"/>
              <a:ext cx="206375" cy="352425"/>
            </a:xfrm>
            <a:custGeom>
              <a:avLst/>
              <a:gdLst>
                <a:gd name="T0" fmla="*/ 0 w 130"/>
                <a:gd name="T1" fmla="*/ 222 h 222"/>
                <a:gd name="T2" fmla="*/ 0 w 130"/>
                <a:gd name="T3" fmla="*/ 0 h 222"/>
                <a:gd name="T4" fmla="*/ 42 w 130"/>
                <a:gd name="T5" fmla="*/ 0 h 222"/>
                <a:gd name="T6" fmla="*/ 42 w 130"/>
                <a:gd name="T7" fmla="*/ 132 h 222"/>
                <a:gd name="T8" fmla="*/ 42 w 130"/>
                <a:gd name="T9" fmla="*/ 132 h 222"/>
                <a:gd name="T10" fmla="*/ 83 w 130"/>
                <a:gd name="T11" fmla="*/ 69 h 222"/>
                <a:gd name="T12" fmla="*/ 125 w 130"/>
                <a:gd name="T13" fmla="*/ 69 h 222"/>
                <a:gd name="T14" fmla="*/ 83 w 130"/>
                <a:gd name="T15" fmla="*/ 137 h 222"/>
                <a:gd name="T16" fmla="*/ 130 w 130"/>
                <a:gd name="T17" fmla="*/ 222 h 222"/>
                <a:gd name="T18" fmla="*/ 83 w 130"/>
                <a:gd name="T19" fmla="*/ 222 h 222"/>
                <a:gd name="T20" fmla="*/ 42 w 130"/>
                <a:gd name="T21" fmla="*/ 137 h 222"/>
                <a:gd name="T22" fmla="*/ 42 w 130"/>
                <a:gd name="T23" fmla="*/ 137 h 222"/>
                <a:gd name="T24" fmla="*/ 42 w 130"/>
                <a:gd name="T25" fmla="*/ 222 h 222"/>
                <a:gd name="T26" fmla="*/ 0 w 130"/>
                <a:gd name="T27"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222">
                  <a:moveTo>
                    <a:pt x="0" y="222"/>
                  </a:moveTo>
                  <a:lnTo>
                    <a:pt x="0" y="0"/>
                  </a:lnTo>
                  <a:lnTo>
                    <a:pt x="42" y="0"/>
                  </a:lnTo>
                  <a:lnTo>
                    <a:pt x="42" y="132"/>
                  </a:lnTo>
                  <a:lnTo>
                    <a:pt x="42" y="132"/>
                  </a:lnTo>
                  <a:lnTo>
                    <a:pt x="83" y="69"/>
                  </a:lnTo>
                  <a:lnTo>
                    <a:pt x="125" y="69"/>
                  </a:lnTo>
                  <a:lnTo>
                    <a:pt x="83" y="137"/>
                  </a:lnTo>
                  <a:lnTo>
                    <a:pt x="130" y="222"/>
                  </a:lnTo>
                  <a:lnTo>
                    <a:pt x="83" y="222"/>
                  </a:lnTo>
                  <a:lnTo>
                    <a:pt x="42" y="137"/>
                  </a:lnTo>
                  <a:lnTo>
                    <a:pt x="42" y="137"/>
                  </a:lnTo>
                  <a:lnTo>
                    <a:pt x="42" y="222"/>
                  </a:lnTo>
                  <a:lnTo>
                    <a:pt x="0" y="2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7" name="Freeform 43"/>
            <p:cNvSpPr>
              <a:spLocks/>
            </p:cNvSpPr>
            <p:nvPr/>
          </p:nvSpPr>
          <p:spPr bwMode="gray">
            <a:xfrm>
              <a:off x="7229476" y="1855788"/>
              <a:ext cx="238125" cy="352425"/>
            </a:xfrm>
            <a:custGeom>
              <a:avLst/>
              <a:gdLst>
                <a:gd name="T0" fmla="*/ 150 w 150"/>
                <a:gd name="T1" fmla="*/ 0 h 222"/>
                <a:gd name="T2" fmla="*/ 150 w 150"/>
                <a:gd name="T3" fmla="*/ 37 h 222"/>
                <a:gd name="T4" fmla="*/ 99 w 150"/>
                <a:gd name="T5" fmla="*/ 37 h 222"/>
                <a:gd name="T6" fmla="*/ 99 w 150"/>
                <a:gd name="T7" fmla="*/ 222 h 222"/>
                <a:gd name="T8" fmla="*/ 52 w 150"/>
                <a:gd name="T9" fmla="*/ 222 h 222"/>
                <a:gd name="T10" fmla="*/ 52 w 150"/>
                <a:gd name="T11" fmla="*/ 37 h 222"/>
                <a:gd name="T12" fmla="*/ 0 w 150"/>
                <a:gd name="T13" fmla="*/ 37 h 222"/>
                <a:gd name="T14" fmla="*/ 0 w 150"/>
                <a:gd name="T15" fmla="*/ 0 h 222"/>
                <a:gd name="T16" fmla="*/ 150 w 150"/>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22">
                  <a:moveTo>
                    <a:pt x="150" y="0"/>
                  </a:moveTo>
                  <a:lnTo>
                    <a:pt x="150" y="37"/>
                  </a:lnTo>
                  <a:lnTo>
                    <a:pt x="99" y="37"/>
                  </a:lnTo>
                  <a:lnTo>
                    <a:pt x="99" y="222"/>
                  </a:lnTo>
                  <a:lnTo>
                    <a:pt x="52" y="222"/>
                  </a:lnTo>
                  <a:lnTo>
                    <a:pt x="52" y="37"/>
                  </a:lnTo>
                  <a:lnTo>
                    <a:pt x="0" y="37"/>
                  </a:lnTo>
                  <a:lnTo>
                    <a:pt x="0" y="0"/>
                  </a:lnTo>
                  <a:lnTo>
                    <a:pt x="150"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8" name="Freeform 44"/>
            <p:cNvSpPr>
              <a:spLocks noEditPoints="1"/>
            </p:cNvSpPr>
            <p:nvPr/>
          </p:nvSpPr>
          <p:spPr bwMode="gray">
            <a:xfrm>
              <a:off x="7443788" y="1957388"/>
              <a:ext cx="196850" cy="258763"/>
            </a:xfrm>
            <a:custGeom>
              <a:avLst/>
              <a:gdLst>
                <a:gd name="T0" fmla="*/ 0 w 24"/>
                <a:gd name="T1" fmla="*/ 15 h 31"/>
                <a:gd name="T2" fmla="*/ 12 w 24"/>
                <a:gd name="T3" fmla="*/ 0 h 31"/>
                <a:gd name="T4" fmla="*/ 24 w 24"/>
                <a:gd name="T5" fmla="*/ 15 h 31"/>
                <a:gd name="T6" fmla="*/ 12 w 24"/>
                <a:gd name="T7" fmla="*/ 31 h 31"/>
                <a:gd name="T8" fmla="*/ 0 w 24"/>
                <a:gd name="T9" fmla="*/ 15 h 31"/>
                <a:gd name="T10" fmla="*/ 16 w 24"/>
                <a:gd name="T11" fmla="*/ 15 h 31"/>
                <a:gd name="T12" fmla="*/ 12 w 24"/>
                <a:gd name="T13" fmla="*/ 5 h 31"/>
                <a:gd name="T14" fmla="*/ 8 w 24"/>
                <a:gd name="T15" fmla="*/ 15 h 31"/>
                <a:gd name="T16" fmla="*/ 12 w 24"/>
                <a:gd name="T17" fmla="*/ 26 h 31"/>
                <a:gd name="T18" fmla="*/ 16 w 24"/>
                <a:gd name="T19"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1">
                  <a:moveTo>
                    <a:pt x="0" y="15"/>
                  </a:moveTo>
                  <a:cubicBezTo>
                    <a:pt x="0" y="7"/>
                    <a:pt x="1" y="0"/>
                    <a:pt x="12" y="0"/>
                  </a:cubicBezTo>
                  <a:cubicBezTo>
                    <a:pt x="23" y="0"/>
                    <a:pt x="24" y="7"/>
                    <a:pt x="24" y="15"/>
                  </a:cubicBezTo>
                  <a:cubicBezTo>
                    <a:pt x="24" y="24"/>
                    <a:pt x="23" y="31"/>
                    <a:pt x="12" y="31"/>
                  </a:cubicBezTo>
                  <a:cubicBezTo>
                    <a:pt x="1" y="31"/>
                    <a:pt x="0" y="24"/>
                    <a:pt x="0" y="15"/>
                  </a:cubicBezTo>
                  <a:close/>
                  <a:moveTo>
                    <a:pt x="16" y="15"/>
                  </a:moveTo>
                  <a:cubicBezTo>
                    <a:pt x="16" y="8"/>
                    <a:pt x="16" y="5"/>
                    <a:pt x="12" y="5"/>
                  </a:cubicBezTo>
                  <a:cubicBezTo>
                    <a:pt x="9" y="5"/>
                    <a:pt x="8" y="8"/>
                    <a:pt x="8" y="15"/>
                  </a:cubicBezTo>
                  <a:cubicBezTo>
                    <a:pt x="8" y="24"/>
                    <a:pt x="9" y="26"/>
                    <a:pt x="12" y="26"/>
                  </a:cubicBezTo>
                  <a:cubicBezTo>
                    <a:pt x="15" y="26"/>
                    <a:pt x="16" y="24"/>
                    <a:pt x="16" y="1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89" name="Freeform 45"/>
            <p:cNvSpPr>
              <a:spLocks noEditPoints="1"/>
            </p:cNvSpPr>
            <p:nvPr/>
          </p:nvSpPr>
          <p:spPr bwMode="gray">
            <a:xfrm>
              <a:off x="7681913" y="1957388"/>
              <a:ext cx="198438" cy="350838"/>
            </a:xfrm>
            <a:custGeom>
              <a:avLst/>
              <a:gdLst>
                <a:gd name="T0" fmla="*/ 24 w 24"/>
                <a:gd name="T1" fmla="*/ 1 h 42"/>
                <a:gd name="T2" fmla="*/ 24 w 24"/>
                <a:gd name="T3" fmla="*/ 32 h 42"/>
                <a:gd name="T4" fmla="*/ 13 w 24"/>
                <a:gd name="T5" fmla="*/ 42 h 42"/>
                <a:gd name="T6" fmla="*/ 1 w 24"/>
                <a:gd name="T7" fmla="*/ 33 h 42"/>
                <a:gd name="T8" fmla="*/ 9 w 24"/>
                <a:gd name="T9" fmla="*/ 33 h 42"/>
                <a:gd name="T10" fmla="*/ 10 w 24"/>
                <a:gd name="T11" fmla="*/ 36 h 42"/>
                <a:gd name="T12" fmla="*/ 13 w 24"/>
                <a:gd name="T13" fmla="*/ 37 h 42"/>
                <a:gd name="T14" fmla="*/ 16 w 24"/>
                <a:gd name="T15" fmla="*/ 32 h 42"/>
                <a:gd name="T16" fmla="*/ 16 w 24"/>
                <a:gd name="T17" fmla="*/ 27 h 42"/>
                <a:gd name="T18" fmla="*/ 16 w 24"/>
                <a:gd name="T19" fmla="*/ 27 h 42"/>
                <a:gd name="T20" fmla="*/ 9 w 24"/>
                <a:gd name="T21" fmla="*/ 30 h 42"/>
                <a:gd name="T22" fmla="*/ 1 w 24"/>
                <a:gd name="T23" fmla="*/ 15 h 42"/>
                <a:gd name="T24" fmla="*/ 9 w 24"/>
                <a:gd name="T25" fmla="*/ 0 h 42"/>
                <a:gd name="T26" fmla="*/ 16 w 24"/>
                <a:gd name="T27" fmla="*/ 4 h 42"/>
                <a:gd name="T28" fmla="*/ 16 w 24"/>
                <a:gd name="T29" fmla="*/ 4 h 42"/>
                <a:gd name="T30" fmla="*/ 16 w 24"/>
                <a:gd name="T31" fmla="*/ 1 h 42"/>
                <a:gd name="T32" fmla="*/ 24 w 24"/>
                <a:gd name="T33" fmla="*/ 1 h 42"/>
                <a:gd name="T34" fmla="*/ 12 w 24"/>
                <a:gd name="T35" fmla="*/ 25 h 42"/>
                <a:gd name="T36" fmla="*/ 16 w 24"/>
                <a:gd name="T37" fmla="*/ 15 h 42"/>
                <a:gd name="T38" fmla="*/ 12 w 24"/>
                <a:gd name="T39" fmla="*/ 5 h 42"/>
                <a:gd name="T40" fmla="*/ 9 w 24"/>
                <a:gd name="T41" fmla="*/ 16 h 42"/>
                <a:gd name="T42" fmla="*/ 12 w 24"/>
                <a:gd name="T43" fmla="*/ 2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42">
                  <a:moveTo>
                    <a:pt x="24" y="1"/>
                  </a:moveTo>
                  <a:cubicBezTo>
                    <a:pt x="24" y="32"/>
                    <a:pt x="24" y="32"/>
                    <a:pt x="24" y="32"/>
                  </a:cubicBezTo>
                  <a:cubicBezTo>
                    <a:pt x="24" y="34"/>
                    <a:pt x="24" y="42"/>
                    <a:pt x="13" y="42"/>
                  </a:cubicBezTo>
                  <a:cubicBezTo>
                    <a:pt x="7" y="42"/>
                    <a:pt x="1" y="40"/>
                    <a:pt x="1" y="33"/>
                  </a:cubicBezTo>
                  <a:cubicBezTo>
                    <a:pt x="9" y="33"/>
                    <a:pt x="9" y="33"/>
                    <a:pt x="9" y="33"/>
                  </a:cubicBezTo>
                  <a:cubicBezTo>
                    <a:pt x="9" y="34"/>
                    <a:pt x="9" y="35"/>
                    <a:pt x="10" y="36"/>
                  </a:cubicBezTo>
                  <a:cubicBezTo>
                    <a:pt x="10" y="37"/>
                    <a:pt x="11" y="37"/>
                    <a:pt x="13" y="37"/>
                  </a:cubicBezTo>
                  <a:cubicBezTo>
                    <a:pt x="15" y="37"/>
                    <a:pt x="16" y="35"/>
                    <a:pt x="16" y="32"/>
                  </a:cubicBezTo>
                  <a:cubicBezTo>
                    <a:pt x="16" y="27"/>
                    <a:pt x="16" y="27"/>
                    <a:pt x="16" y="27"/>
                  </a:cubicBezTo>
                  <a:cubicBezTo>
                    <a:pt x="16" y="27"/>
                    <a:pt x="16" y="27"/>
                    <a:pt x="16" y="27"/>
                  </a:cubicBezTo>
                  <a:cubicBezTo>
                    <a:pt x="14" y="29"/>
                    <a:pt x="12" y="30"/>
                    <a:pt x="9" y="30"/>
                  </a:cubicBezTo>
                  <a:cubicBezTo>
                    <a:pt x="0" y="30"/>
                    <a:pt x="1" y="22"/>
                    <a:pt x="1" y="15"/>
                  </a:cubicBezTo>
                  <a:cubicBezTo>
                    <a:pt x="1" y="8"/>
                    <a:pt x="1" y="0"/>
                    <a:pt x="9" y="0"/>
                  </a:cubicBezTo>
                  <a:cubicBezTo>
                    <a:pt x="12" y="0"/>
                    <a:pt x="15" y="1"/>
                    <a:pt x="16" y="4"/>
                  </a:cubicBezTo>
                  <a:cubicBezTo>
                    <a:pt x="16" y="4"/>
                    <a:pt x="16" y="4"/>
                    <a:pt x="16" y="4"/>
                  </a:cubicBezTo>
                  <a:cubicBezTo>
                    <a:pt x="16" y="1"/>
                    <a:pt x="16" y="1"/>
                    <a:pt x="16" y="1"/>
                  </a:cubicBezTo>
                  <a:lnTo>
                    <a:pt x="24" y="1"/>
                  </a:lnTo>
                  <a:close/>
                  <a:moveTo>
                    <a:pt x="12" y="25"/>
                  </a:moveTo>
                  <a:cubicBezTo>
                    <a:pt x="15" y="25"/>
                    <a:pt x="16" y="22"/>
                    <a:pt x="16" y="15"/>
                  </a:cubicBezTo>
                  <a:cubicBezTo>
                    <a:pt x="16" y="9"/>
                    <a:pt x="15" y="5"/>
                    <a:pt x="12" y="5"/>
                  </a:cubicBezTo>
                  <a:cubicBezTo>
                    <a:pt x="9" y="5"/>
                    <a:pt x="9" y="7"/>
                    <a:pt x="9" y="16"/>
                  </a:cubicBezTo>
                  <a:cubicBezTo>
                    <a:pt x="9" y="19"/>
                    <a:pt x="8" y="25"/>
                    <a:pt x="12" y="25"/>
                  </a:cubicBez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0" name="Freeform 46"/>
            <p:cNvSpPr>
              <a:spLocks/>
            </p:cNvSpPr>
            <p:nvPr/>
          </p:nvSpPr>
          <p:spPr bwMode="gray">
            <a:xfrm>
              <a:off x="8142288" y="1889125"/>
              <a:ext cx="139700" cy="327025"/>
            </a:xfrm>
            <a:custGeom>
              <a:avLst/>
              <a:gdLst>
                <a:gd name="T0" fmla="*/ 0 w 17"/>
                <a:gd name="T1" fmla="*/ 9 h 39"/>
                <a:gd name="T2" fmla="*/ 4 w 17"/>
                <a:gd name="T3" fmla="*/ 9 h 39"/>
                <a:gd name="T4" fmla="*/ 4 w 17"/>
                <a:gd name="T5" fmla="*/ 4 h 39"/>
                <a:gd name="T6" fmla="*/ 12 w 17"/>
                <a:gd name="T7" fmla="*/ 0 h 39"/>
                <a:gd name="T8" fmla="*/ 12 w 17"/>
                <a:gd name="T9" fmla="*/ 9 h 39"/>
                <a:gd name="T10" fmla="*/ 17 w 17"/>
                <a:gd name="T11" fmla="*/ 9 h 39"/>
                <a:gd name="T12" fmla="*/ 17 w 17"/>
                <a:gd name="T13" fmla="*/ 14 h 39"/>
                <a:gd name="T14" fmla="*/ 12 w 17"/>
                <a:gd name="T15" fmla="*/ 14 h 39"/>
                <a:gd name="T16" fmla="*/ 12 w 17"/>
                <a:gd name="T17" fmla="*/ 30 h 39"/>
                <a:gd name="T18" fmla="*/ 15 w 17"/>
                <a:gd name="T19" fmla="*/ 33 h 39"/>
                <a:gd name="T20" fmla="*/ 16 w 17"/>
                <a:gd name="T21" fmla="*/ 33 h 39"/>
                <a:gd name="T22" fmla="*/ 16 w 17"/>
                <a:gd name="T23" fmla="*/ 38 h 39"/>
                <a:gd name="T24" fmla="*/ 12 w 17"/>
                <a:gd name="T25" fmla="*/ 39 h 39"/>
                <a:gd name="T26" fmla="*/ 4 w 17"/>
                <a:gd name="T27" fmla="*/ 32 h 39"/>
                <a:gd name="T28" fmla="*/ 4 w 17"/>
                <a:gd name="T29" fmla="*/ 14 h 39"/>
                <a:gd name="T30" fmla="*/ 0 w 17"/>
                <a:gd name="T31" fmla="*/ 14 h 39"/>
                <a:gd name="T32" fmla="*/ 0 w 17"/>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39">
                  <a:moveTo>
                    <a:pt x="0" y="9"/>
                  </a:moveTo>
                  <a:cubicBezTo>
                    <a:pt x="4" y="9"/>
                    <a:pt x="4" y="9"/>
                    <a:pt x="4" y="9"/>
                  </a:cubicBezTo>
                  <a:cubicBezTo>
                    <a:pt x="4" y="4"/>
                    <a:pt x="4" y="4"/>
                    <a:pt x="4" y="4"/>
                  </a:cubicBezTo>
                  <a:cubicBezTo>
                    <a:pt x="12" y="0"/>
                    <a:pt x="12" y="0"/>
                    <a:pt x="12" y="0"/>
                  </a:cubicBezTo>
                  <a:cubicBezTo>
                    <a:pt x="12" y="9"/>
                    <a:pt x="12" y="9"/>
                    <a:pt x="12" y="9"/>
                  </a:cubicBezTo>
                  <a:cubicBezTo>
                    <a:pt x="17" y="9"/>
                    <a:pt x="17" y="9"/>
                    <a:pt x="17" y="9"/>
                  </a:cubicBezTo>
                  <a:cubicBezTo>
                    <a:pt x="17" y="14"/>
                    <a:pt x="17" y="14"/>
                    <a:pt x="17" y="14"/>
                  </a:cubicBezTo>
                  <a:cubicBezTo>
                    <a:pt x="12" y="14"/>
                    <a:pt x="12" y="14"/>
                    <a:pt x="12" y="14"/>
                  </a:cubicBezTo>
                  <a:cubicBezTo>
                    <a:pt x="12" y="30"/>
                    <a:pt x="12" y="30"/>
                    <a:pt x="12" y="30"/>
                  </a:cubicBezTo>
                  <a:cubicBezTo>
                    <a:pt x="12" y="32"/>
                    <a:pt x="12" y="33"/>
                    <a:pt x="15" y="33"/>
                  </a:cubicBezTo>
                  <a:cubicBezTo>
                    <a:pt x="15" y="33"/>
                    <a:pt x="16" y="33"/>
                    <a:pt x="16" y="33"/>
                  </a:cubicBezTo>
                  <a:cubicBezTo>
                    <a:pt x="16" y="38"/>
                    <a:pt x="16" y="38"/>
                    <a:pt x="16" y="38"/>
                  </a:cubicBezTo>
                  <a:cubicBezTo>
                    <a:pt x="15" y="39"/>
                    <a:pt x="14" y="39"/>
                    <a:pt x="12" y="39"/>
                  </a:cubicBezTo>
                  <a:cubicBezTo>
                    <a:pt x="5" y="39"/>
                    <a:pt x="4" y="34"/>
                    <a:pt x="4" y="32"/>
                  </a:cubicBezTo>
                  <a:cubicBezTo>
                    <a:pt x="4" y="14"/>
                    <a:pt x="4" y="14"/>
                    <a:pt x="4" y="14"/>
                  </a:cubicBezTo>
                  <a:cubicBezTo>
                    <a:pt x="0" y="14"/>
                    <a:pt x="0" y="14"/>
                    <a:pt x="0" y="14"/>
                  </a:cubicBezTo>
                  <a:lnTo>
                    <a:pt x="0" y="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1" name="Freeform 47"/>
            <p:cNvSpPr>
              <a:spLocks/>
            </p:cNvSpPr>
            <p:nvPr/>
          </p:nvSpPr>
          <p:spPr bwMode="gray">
            <a:xfrm>
              <a:off x="8323263" y="1855788"/>
              <a:ext cx="190500" cy="352425"/>
            </a:xfrm>
            <a:custGeom>
              <a:avLst/>
              <a:gdLst>
                <a:gd name="T0" fmla="*/ 14 w 23"/>
                <a:gd name="T1" fmla="*/ 42 h 42"/>
                <a:gd name="T2" fmla="*/ 14 w 23"/>
                <a:gd name="T3" fmla="*/ 22 h 42"/>
                <a:gd name="T4" fmla="*/ 11 w 23"/>
                <a:gd name="T5" fmla="*/ 17 h 42"/>
                <a:gd name="T6" fmla="*/ 8 w 23"/>
                <a:gd name="T7" fmla="*/ 22 h 42"/>
                <a:gd name="T8" fmla="*/ 8 w 23"/>
                <a:gd name="T9" fmla="*/ 42 h 42"/>
                <a:gd name="T10" fmla="*/ 0 w 23"/>
                <a:gd name="T11" fmla="*/ 42 h 42"/>
                <a:gd name="T12" fmla="*/ 0 w 23"/>
                <a:gd name="T13" fmla="*/ 0 h 42"/>
                <a:gd name="T14" fmla="*/ 8 w 23"/>
                <a:gd name="T15" fmla="*/ 0 h 42"/>
                <a:gd name="T16" fmla="*/ 8 w 23"/>
                <a:gd name="T17" fmla="*/ 16 h 42"/>
                <a:gd name="T18" fmla="*/ 8 w 23"/>
                <a:gd name="T19" fmla="*/ 16 h 42"/>
                <a:gd name="T20" fmla="*/ 11 w 23"/>
                <a:gd name="T21" fmla="*/ 13 h 42"/>
                <a:gd name="T22" fmla="*/ 15 w 23"/>
                <a:gd name="T23" fmla="*/ 12 h 42"/>
                <a:gd name="T24" fmla="*/ 23 w 23"/>
                <a:gd name="T25" fmla="*/ 18 h 42"/>
                <a:gd name="T26" fmla="*/ 23 w 23"/>
                <a:gd name="T27" fmla="*/ 42 h 42"/>
                <a:gd name="T28" fmla="*/ 14 w 2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42">
                  <a:moveTo>
                    <a:pt x="14" y="42"/>
                  </a:moveTo>
                  <a:cubicBezTo>
                    <a:pt x="14" y="22"/>
                    <a:pt x="14" y="22"/>
                    <a:pt x="14" y="22"/>
                  </a:cubicBezTo>
                  <a:cubicBezTo>
                    <a:pt x="14" y="19"/>
                    <a:pt x="14" y="17"/>
                    <a:pt x="11" y="17"/>
                  </a:cubicBezTo>
                  <a:cubicBezTo>
                    <a:pt x="9" y="17"/>
                    <a:pt x="8" y="19"/>
                    <a:pt x="8" y="22"/>
                  </a:cubicBezTo>
                  <a:cubicBezTo>
                    <a:pt x="8" y="42"/>
                    <a:pt x="8" y="42"/>
                    <a:pt x="8" y="42"/>
                  </a:cubicBezTo>
                  <a:cubicBezTo>
                    <a:pt x="0" y="42"/>
                    <a:pt x="0" y="42"/>
                    <a:pt x="0" y="42"/>
                  </a:cubicBezTo>
                  <a:cubicBezTo>
                    <a:pt x="0" y="0"/>
                    <a:pt x="0" y="0"/>
                    <a:pt x="0" y="0"/>
                  </a:cubicBezTo>
                  <a:cubicBezTo>
                    <a:pt x="8" y="0"/>
                    <a:pt x="8" y="0"/>
                    <a:pt x="8" y="0"/>
                  </a:cubicBezTo>
                  <a:cubicBezTo>
                    <a:pt x="8" y="16"/>
                    <a:pt x="8" y="16"/>
                    <a:pt x="8" y="16"/>
                  </a:cubicBezTo>
                  <a:cubicBezTo>
                    <a:pt x="8" y="16"/>
                    <a:pt x="8" y="16"/>
                    <a:pt x="8" y="16"/>
                  </a:cubicBezTo>
                  <a:cubicBezTo>
                    <a:pt x="9" y="14"/>
                    <a:pt x="10" y="13"/>
                    <a:pt x="11" y="13"/>
                  </a:cubicBezTo>
                  <a:cubicBezTo>
                    <a:pt x="12" y="12"/>
                    <a:pt x="14" y="12"/>
                    <a:pt x="15" y="12"/>
                  </a:cubicBezTo>
                  <a:cubicBezTo>
                    <a:pt x="19" y="12"/>
                    <a:pt x="23" y="14"/>
                    <a:pt x="23" y="18"/>
                  </a:cubicBezTo>
                  <a:cubicBezTo>
                    <a:pt x="23" y="42"/>
                    <a:pt x="23" y="42"/>
                    <a:pt x="23" y="42"/>
                  </a:cubicBezTo>
                  <a:lnTo>
                    <a:pt x="14" y="4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sp>
          <p:nvSpPr>
            <p:cNvPr id="3092" name="Freeform 48"/>
            <p:cNvSpPr>
              <a:spLocks/>
            </p:cNvSpPr>
            <p:nvPr/>
          </p:nvSpPr>
          <p:spPr bwMode="gray">
            <a:xfrm>
              <a:off x="8801101" y="1957388"/>
              <a:ext cx="123825" cy="250825"/>
            </a:xfrm>
            <a:custGeom>
              <a:avLst/>
              <a:gdLst>
                <a:gd name="T0" fmla="*/ 8 w 15"/>
                <a:gd name="T1" fmla="*/ 1 h 30"/>
                <a:gd name="T2" fmla="*/ 8 w 15"/>
                <a:gd name="T3" fmla="*/ 4 h 30"/>
                <a:gd name="T4" fmla="*/ 8 w 15"/>
                <a:gd name="T5" fmla="*/ 4 h 30"/>
                <a:gd name="T6" fmla="*/ 15 w 15"/>
                <a:gd name="T7" fmla="*/ 0 h 30"/>
                <a:gd name="T8" fmla="*/ 15 w 15"/>
                <a:gd name="T9" fmla="*/ 7 h 30"/>
                <a:gd name="T10" fmla="*/ 8 w 15"/>
                <a:gd name="T11" fmla="*/ 14 h 30"/>
                <a:gd name="T12" fmla="*/ 8 w 15"/>
                <a:gd name="T13" fmla="*/ 30 h 30"/>
                <a:gd name="T14" fmla="*/ 0 w 15"/>
                <a:gd name="T15" fmla="*/ 30 h 30"/>
                <a:gd name="T16" fmla="*/ 0 w 15"/>
                <a:gd name="T17" fmla="*/ 1 h 30"/>
                <a:gd name="T18" fmla="*/ 8 w 15"/>
                <a:gd name="T19"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30">
                  <a:moveTo>
                    <a:pt x="8" y="1"/>
                  </a:moveTo>
                  <a:cubicBezTo>
                    <a:pt x="8" y="4"/>
                    <a:pt x="8" y="4"/>
                    <a:pt x="8" y="4"/>
                  </a:cubicBezTo>
                  <a:cubicBezTo>
                    <a:pt x="8" y="4"/>
                    <a:pt x="8" y="4"/>
                    <a:pt x="8" y="4"/>
                  </a:cubicBezTo>
                  <a:cubicBezTo>
                    <a:pt x="9" y="1"/>
                    <a:pt x="12" y="0"/>
                    <a:pt x="15" y="0"/>
                  </a:cubicBezTo>
                  <a:cubicBezTo>
                    <a:pt x="15" y="7"/>
                    <a:pt x="15" y="7"/>
                    <a:pt x="15" y="7"/>
                  </a:cubicBezTo>
                  <a:cubicBezTo>
                    <a:pt x="8" y="7"/>
                    <a:pt x="8" y="11"/>
                    <a:pt x="8" y="14"/>
                  </a:cubicBezTo>
                  <a:cubicBezTo>
                    <a:pt x="8" y="30"/>
                    <a:pt x="8" y="30"/>
                    <a:pt x="8" y="30"/>
                  </a:cubicBezTo>
                  <a:cubicBezTo>
                    <a:pt x="0" y="30"/>
                    <a:pt x="0" y="30"/>
                    <a:pt x="0" y="30"/>
                  </a:cubicBezTo>
                  <a:cubicBezTo>
                    <a:pt x="0" y="1"/>
                    <a:pt x="0" y="1"/>
                    <a:pt x="0" y="1"/>
                  </a:cubicBezTo>
                  <a:lnTo>
                    <a:pt x="8" y="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dirty="0"/>
            </a:p>
          </p:txBody>
        </p:sp>
      </p:grpSp>
    </p:spTree>
    <p:extLst>
      <p:ext uri="{BB962C8B-B14F-4D97-AF65-F5344CB8AC3E}">
        <p14:creationId xmlns="" xmlns:p14="http://schemas.microsoft.com/office/powerpoint/2010/main" val="370913749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extLst>
      <p:ext uri="{BB962C8B-B14F-4D97-AF65-F5344CB8AC3E}">
        <p14:creationId xmlns="" xmlns:p14="http://schemas.microsoft.com/office/powerpoint/2010/main" val="106575552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9AD8BE6-AA7C-4328-9B9F-94628525022E}" type="datetime1">
              <a:rPr lang="en-US" smtClean="0"/>
              <a:pPr/>
              <a:t>3/19/2015</a:t>
            </a:fld>
            <a:endParaRPr lang="en-US" dirty="0"/>
          </a:p>
        </p:txBody>
      </p:sp>
      <p:sp>
        <p:nvSpPr>
          <p:cNvPr id="5" name="Footer Placeholder 4"/>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dirty="0"/>
          </a:p>
        </p:txBody>
      </p:sp>
    </p:spTree>
    <p:extLst>
      <p:ext uri="{BB962C8B-B14F-4D97-AF65-F5344CB8AC3E}">
        <p14:creationId xmlns="" xmlns:p14="http://schemas.microsoft.com/office/powerpoint/2010/main" val="386218712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B8E2682-7303-4393-9F25-7F1900A10367}" type="datetime1">
              <a:rPr lang="en-US" smtClean="0"/>
              <a:pPr/>
              <a:t>3/19/2015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 xmlns:p14="http://schemas.microsoft.com/office/powerpoint/2010/main" val="217345457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l="1433" t="2303" r="1332" b="2218"/>
          <a:stretch/>
        </p:blipFill>
        <p:spPr>
          <a:xfrm>
            <a:off x="25399" y="12699"/>
            <a:ext cx="12166601" cy="6845301"/>
          </a:xfrm>
          <a:prstGeom prst="rect">
            <a:avLst/>
          </a:prstGeom>
        </p:spPr>
      </p:pic>
      <p:grpSp>
        <p:nvGrpSpPr>
          <p:cNvPr id="2" name="Group 6"/>
          <p:cNvGrpSpPr>
            <a:grpSpLocks/>
          </p:cNvGrpSpPr>
          <p:nvPr userDrawn="1"/>
        </p:nvGrpSpPr>
        <p:grpSpPr bwMode="auto">
          <a:xfrm>
            <a:off x="0" y="0"/>
            <a:ext cx="12188825" cy="6858000"/>
            <a:chOff x="-287" y="0"/>
            <a:chExt cx="12189399" cy="6858000"/>
          </a:xfrm>
        </p:grpSpPr>
        <p:sp>
          <p:nvSpPr>
            <p:cNvPr id="11" name="Rectangle 10"/>
            <p:cNvSpPr/>
            <p:nvPr/>
          </p:nvSpPr>
          <p:spPr bwMode="gray">
            <a:xfrm>
              <a:off x="-287" y="0"/>
              <a:ext cx="193684" cy="68516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p>
          </p:txBody>
        </p:sp>
        <p:sp>
          <p:nvSpPr>
            <p:cNvPr id="12" name="Rectangle 11"/>
            <p:cNvSpPr/>
            <p:nvPr/>
          </p:nvSpPr>
          <p:spPr bwMode="gray">
            <a:xfrm>
              <a:off x="11995428" y="6350"/>
              <a:ext cx="193684" cy="68516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p>
          </p:txBody>
        </p:sp>
        <p:sp>
          <p:nvSpPr>
            <p:cNvPr id="13" name="Rectangle 12"/>
            <p:cNvSpPr/>
            <p:nvPr/>
          </p:nvSpPr>
          <p:spPr bwMode="gray">
            <a:xfrm>
              <a:off x="-287" y="6400800"/>
              <a:ext cx="12189399"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p>
          </p:txBody>
        </p:sp>
        <p:sp>
          <p:nvSpPr>
            <p:cNvPr id="14" name="Rectangle 13"/>
            <p:cNvSpPr/>
            <p:nvPr/>
          </p:nvSpPr>
          <p:spPr bwMode="gray">
            <a:xfrm>
              <a:off x="-287" y="0"/>
              <a:ext cx="12189399" cy="1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dirty="0"/>
            </a:p>
          </p:txBody>
        </p:sp>
      </p:grpSp>
      <p:sp>
        <p:nvSpPr>
          <p:cNvPr id="7" name="Title 6"/>
          <p:cNvSpPr>
            <a:spLocks noGrp="1"/>
          </p:cNvSpPr>
          <p:nvPr>
            <p:ph type="title"/>
          </p:nvPr>
        </p:nvSpPr>
        <p:spPr/>
        <p:txBody>
          <a:bodyPr/>
          <a:lstStyle/>
          <a:p>
            <a:r>
              <a:rPr lang="en-US" smtClean="0"/>
              <a:t>Click to edit Master title style</a:t>
            </a:r>
            <a:endParaRPr dirty="0"/>
          </a:p>
        </p:txBody>
      </p:sp>
      <p:sp>
        <p:nvSpPr>
          <p:cNvPr id="8" name="Slide Number Placeholder 5"/>
          <p:cNvSpPr>
            <a:spLocks noGrp="1"/>
          </p:cNvSpPr>
          <p:nvPr>
            <p:ph type="sldNum" sz="quarter" idx="16"/>
          </p:nvPr>
        </p:nvSpPr>
        <p:spPr/>
        <p:txBody>
          <a:bodyPr/>
          <a:lstStyle>
            <a:lvl1pPr>
              <a:defRPr/>
            </a:lvl1pPr>
          </a:lstStyle>
          <a:p>
            <a:fld id="{7105B149-BC79-47F1-91AE-36AB5C7CCC66}" type="slidenum">
              <a:rPr lang="en-US"/>
              <a:pPr/>
              <a:t>‹#›</a:t>
            </a:fld>
            <a:endParaRPr lang="en-US" dirty="0"/>
          </a:p>
        </p:txBody>
      </p:sp>
      <p:pic>
        <p:nvPicPr>
          <p:cNvPr id="15" name="Picture 18" descr="1.5X red tab for PPT.png"/>
          <p:cNvPicPr>
            <a:picLocks noChangeAspect="1"/>
          </p:cNvPicPr>
          <p:nvPr userDrawn="1"/>
        </p:nvPicPr>
        <p:blipFill>
          <a:blip r:embed="rId3" cstate="email">
            <a:extLst>
              <a:ext uri="{28A0092B-C50C-407E-A947-70E740481C1C}">
                <a14:useLocalDpi xmlns:a14="http://schemas.microsoft.com/office/drawing/2010/main" xmlns=""/>
              </a:ext>
            </a:extLst>
          </a:blip>
          <a:srcRect/>
          <a:stretch>
            <a:fillRect/>
          </a:stretch>
        </p:blipFill>
        <p:spPr bwMode="ltGray">
          <a:xfrm>
            <a:off x="531813" y="6269038"/>
            <a:ext cx="1609725" cy="588962"/>
          </a:xfrm>
          <a:prstGeom prst="rect">
            <a:avLst/>
          </a:prstGeom>
          <a:noFill/>
          <a:ln w="9525">
            <a:noFill/>
            <a:miter lim="800000"/>
            <a:headEnd/>
            <a:tailEnd/>
          </a:ln>
        </p:spPr>
      </p:pic>
    </p:spTree>
    <p:extLst>
      <p:ext uri="{BB962C8B-B14F-4D97-AF65-F5344CB8AC3E}">
        <p14:creationId xmlns:p14="http://schemas.microsoft.com/office/powerpoint/2010/main" xmlns="" val="223330547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DB3EEE87-DDB3-4675-99CC-7EF64D192D2F}" type="datetime1">
              <a:rPr lang="en-US" smtClean="0"/>
              <a:pPr/>
              <a:t>3/19/2015</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smtClean="0"/>
              <a:t>Oracle Confidential –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pic>
        <p:nvPicPr>
          <p:cNvPr id="14" name="Picture 13"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bwMode="ltGray">
          <a:xfrm>
            <a:off x="531812" y="6263640"/>
            <a:ext cx="1622861" cy="594360"/>
          </a:xfrm>
          <a:prstGeom prst="rect">
            <a:avLst/>
          </a:prstGeom>
        </p:spPr>
      </p:pic>
      <p:sp>
        <p:nvSpPr>
          <p:cNvPr id="16" name="TextBox 15"/>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spTree>
    <p:extLst>
      <p:ext uri="{BB962C8B-B14F-4D97-AF65-F5344CB8AC3E}">
        <p14:creationId xmlns=""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3" y="327385"/>
            <a:ext cx="10969924"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1072183" y="2029468"/>
            <a:ext cx="10969943"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1072183" y="864288"/>
            <a:ext cx="10969943" cy="406400"/>
          </a:xfrm>
        </p:spPr>
        <p:txBody>
          <a:bodyPr anchor="t" anchorCtr="0">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smtClean="0"/>
              <a:t>Click to edit Master text styles</a:t>
            </a:r>
          </a:p>
        </p:txBody>
      </p:sp>
    </p:spTree>
    <p:extLst>
      <p:ext uri="{BB962C8B-B14F-4D97-AF65-F5344CB8AC3E}">
        <p14:creationId xmlns:p14="http://schemas.microsoft.com/office/powerpoint/2010/main" xmlns="" val="1359270365"/>
      </p:ext>
    </p:extLst>
  </p:cSld>
  <p:clrMapOvr>
    <a:masterClrMapping/>
  </p:clrMapOvr>
  <p:transition spd="slow">
    <p:wip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4"/>
          <p:cNvSpPr>
            <a:spLocks noGrp="1"/>
          </p:cNvSpPr>
          <p:nvPr>
            <p:ph type="ftr" sz="quarter" idx="10"/>
          </p:nvPr>
        </p:nvSpPr>
        <p:spPr>
          <a:xfrm>
            <a:off x="8048027" y="6389127"/>
            <a:ext cx="3859795" cy="366183"/>
          </a:xfrm>
          <a:prstGeom prst="rect">
            <a:avLst/>
          </a:prstGeom>
        </p:spPr>
        <p:txBody>
          <a:bodyPr/>
          <a:lstStyle>
            <a:lvl1pPr>
              <a:defRPr/>
            </a:lvl1pPr>
          </a:lstStyle>
          <a:p>
            <a:pPr>
              <a:buClr>
                <a:srgbClr val="829E7E"/>
              </a:buClr>
              <a:defRPr/>
            </a:pPr>
            <a:endParaRPr lang="en-US" dirty="0">
              <a:solidFill>
                <a:srgbClr val="000000">
                  <a:tint val="75000"/>
                </a:srgbClr>
              </a:solidFill>
            </a:endParaRPr>
          </a:p>
        </p:txBody>
      </p:sp>
    </p:spTree>
    <p:extLst>
      <p:ext uri="{BB962C8B-B14F-4D97-AF65-F5344CB8AC3E}">
        <p14:creationId xmlns:p14="http://schemas.microsoft.com/office/powerpoint/2010/main" xmlns="" val="961626373"/>
      </p:ext>
    </p:extLst>
  </p:cSld>
  <p:clrMapOvr>
    <a:masterClrMapping/>
  </p:clrMapOvr>
  <p:transition spd="slow">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cSld name="34_Title Slide with Picture">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5" name="Rectangle 14" descr="Full slide 4-color photo can be inserted here"/>
          <p:cNvSpPr/>
          <p:nvPr userDrawn="1"/>
        </p:nvSpPr>
        <p:spPr bwMode="hidden">
          <a:xfrm>
            <a:off x="-77788" y="-52924"/>
            <a:ext cx="12344400" cy="7038823"/>
          </a:xfrm>
          <a:prstGeom prst="rect">
            <a:avLst/>
          </a:prstGeom>
          <a:solidFill>
            <a:schemeClr val="accent4">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dirty="0"/>
          </a:p>
        </p:txBody>
      </p:sp>
      <p:sp>
        <p:nvSpPr>
          <p:cNvPr id="2" name="Title 1"/>
          <p:cNvSpPr>
            <a:spLocks noGrp="1"/>
          </p:cNvSpPr>
          <p:nvPr>
            <p:ph type="ctrTitle"/>
          </p:nvPr>
        </p:nvSpPr>
        <p:spPr>
          <a:xfrm>
            <a:off x="531813" y="739777"/>
            <a:ext cx="87630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8764141" cy="914400"/>
          </a:xfrm>
        </p:spPr>
        <p:txBody>
          <a:bodyPr>
            <a:noAutofit/>
          </a:bodyPr>
          <a:lstStyle>
            <a:lvl1pPr marL="0" indent="0" algn="l">
              <a:spcBef>
                <a:spcPts val="0"/>
              </a:spcBef>
              <a:buNone/>
              <a:defRPr sz="2400" b="1">
                <a:solidFill>
                  <a:schemeClr val="tx1"/>
                </a:solidFill>
              </a:defRPr>
            </a:lvl1pPr>
            <a:lvl2pPr marL="457181" indent="0" algn="ctr">
              <a:buNone/>
              <a:defRPr>
                <a:solidFill>
                  <a:schemeClr val="tx1">
                    <a:tint val="75000"/>
                  </a:schemeClr>
                </a:solidFill>
              </a:defRPr>
            </a:lvl2pPr>
            <a:lvl3pPr marL="914361" indent="0" algn="ctr">
              <a:buNone/>
              <a:defRPr>
                <a:solidFill>
                  <a:schemeClr val="tx1">
                    <a:tint val="75000"/>
                  </a:schemeClr>
                </a:solidFill>
              </a:defRPr>
            </a:lvl3pPr>
            <a:lvl4pPr marL="1371543" indent="0" algn="ctr">
              <a:buNone/>
              <a:defRPr>
                <a:solidFill>
                  <a:schemeClr val="tx1">
                    <a:tint val="75000"/>
                  </a:schemeClr>
                </a:solidFill>
              </a:defRPr>
            </a:lvl4pPr>
            <a:lvl5pPr marL="1828724" indent="0" algn="ctr">
              <a:buNone/>
              <a:defRPr>
                <a:solidFill>
                  <a:schemeClr val="tx1">
                    <a:tint val="75000"/>
                  </a:schemeClr>
                </a:solidFill>
              </a:defRPr>
            </a:lvl5pPr>
            <a:lvl6pPr marL="2285905" indent="0" algn="ctr">
              <a:buNone/>
              <a:defRPr>
                <a:solidFill>
                  <a:schemeClr val="tx1">
                    <a:tint val="75000"/>
                  </a:schemeClr>
                </a:solidFill>
              </a:defRPr>
            </a:lvl6pPr>
            <a:lvl7pPr marL="2743085" indent="0" algn="ctr">
              <a:buNone/>
              <a:defRPr>
                <a:solidFill>
                  <a:schemeClr val="tx1">
                    <a:tint val="75000"/>
                  </a:schemeClr>
                </a:solidFill>
              </a:defRPr>
            </a:lvl7pPr>
            <a:lvl8pPr marL="3200267" indent="0" algn="ctr">
              <a:buNone/>
              <a:defRPr>
                <a:solidFill>
                  <a:schemeClr val="tx1">
                    <a:tint val="75000"/>
                  </a:schemeClr>
                </a:solidFill>
              </a:defRPr>
            </a:lvl8pPr>
            <a:lvl9pPr marL="3657448"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2"/>
            <a:ext cx="8763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4" name="Date Placeholder 3"/>
          <p:cNvSpPr>
            <a:spLocks noGrp="1"/>
          </p:cNvSpPr>
          <p:nvPr>
            <p:ph type="dt" sz="half" idx="10"/>
          </p:nvPr>
        </p:nvSpPr>
        <p:spPr>
          <a:xfrm>
            <a:off x="4563214" y="6556248"/>
            <a:ext cx="1226398" cy="182880"/>
          </a:xfrm>
          <a:prstGeom prst="rect">
            <a:avLst/>
          </a:prstGeom>
        </p:spPr>
        <p:txBody>
          <a:bodyPr lIns="91436" tIns="45719" rIns="91436" bIns="45719"/>
          <a:lstStyle/>
          <a:p>
            <a:fld id="{3D5A7EE4-E144-F945-B787-52AB1A7FA39E}" type="datetime1">
              <a:rPr lang="en-US" smtClean="0"/>
              <a:pPr/>
              <a:t>3/19/2015</a:t>
            </a:fld>
            <a:endParaRPr dirty="0"/>
          </a:p>
        </p:txBody>
      </p:sp>
      <p:sp>
        <p:nvSpPr>
          <p:cNvPr id="11" name="TextBox 10"/>
          <p:cNvSpPr txBox="1"/>
          <p:nvPr/>
        </p:nvSpPr>
        <p:spPr>
          <a:xfrm>
            <a:off x="5989639" y="6556248"/>
            <a:ext cx="2787651" cy="182880"/>
          </a:xfrm>
          <a:prstGeom prst="rect">
            <a:avLst/>
          </a:prstGeom>
          <a:noFill/>
        </p:spPr>
        <p:txBody>
          <a:bodyPr wrap="none" lIns="0" tIns="0" rIns="0" bIns="0" rtlCol="0" anchor="ctr" anchorCtr="0">
            <a:noAutofit/>
          </a:bodyPr>
          <a:lstStyle/>
          <a:p>
            <a:r>
              <a:rPr sz="800" dirty="0">
                <a:solidFill>
                  <a:schemeClr val="tx1">
                    <a:lumMod val="60000"/>
                    <a:lumOff val="40000"/>
                  </a:schemeClr>
                </a:solidFill>
              </a:rPr>
              <a:t>Copyright © 2014 Oracle and/or its affiliates. All rights reserved.  |</a:t>
            </a:r>
          </a:p>
        </p:txBody>
      </p:sp>
      <p:sp>
        <p:nvSpPr>
          <p:cNvPr id="5" name="Footer Placeholder 4"/>
          <p:cNvSpPr>
            <a:spLocks noGrp="1"/>
          </p:cNvSpPr>
          <p:nvPr>
            <p:ph type="ftr" sz="quarter" idx="11"/>
          </p:nvPr>
        </p:nvSpPr>
        <p:spPr>
          <a:xfrm>
            <a:off x="8777290" y="6556248"/>
            <a:ext cx="2498722" cy="182880"/>
          </a:xfrm>
          <a:prstGeom prst="rect">
            <a:avLst/>
          </a:prstGeom>
        </p:spPr>
        <p:txBody>
          <a:bodyPr lIns="91436" tIns="45719" rIns="91436" bIns="45719"/>
          <a:lstStyle/>
          <a:p>
            <a:r>
              <a:rPr lang="en-US" dirty="0" smtClean="0"/>
              <a:t>Oracle Confidential – Internal/Restricted/Highly Restricted</a:t>
            </a:r>
            <a:endParaRPr dirty="0"/>
          </a:p>
        </p:txBody>
      </p:sp>
      <p:sp>
        <p:nvSpPr>
          <p:cNvPr id="6" name="Slide Number Placeholder 5"/>
          <p:cNvSpPr>
            <a:spLocks noGrp="1"/>
          </p:cNvSpPr>
          <p:nvPr>
            <p:ph type="sldNum" sz="quarter" idx="12"/>
          </p:nvPr>
        </p:nvSpPr>
        <p:spPr>
          <a:xfrm>
            <a:off x="11276012" y="6553200"/>
            <a:ext cx="381661" cy="182880"/>
          </a:xfrm>
          <a:prstGeom prst="rect">
            <a:avLst/>
          </a:prstGeom>
        </p:spPr>
        <p:txBody>
          <a:bodyPr lIns="91436" tIns="45719" rIns="91436" bIns="45719"/>
          <a:lstStyle>
            <a:lvl1pPr>
              <a:defRPr>
                <a:solidFill>
                  <a:srgbClr val="BDC1C5"/>
                </a:solidFill>
              </a:defRPr>
            </a:lvl1pPr>
          </a:lstStyle>
          <a:p>
            <a:fld id="{C51EAA63-D034-42AE-91FA-B13B9518C7BE}" type="slidenum">
              <a:rPr/>
              <a:pPr/>
              <a:t>‹#›</a:t>
            </a:fld>
            <a:endParaRPr dirty="0"/>
          </a:p>
        </p:txBody>
      </p:sp>
      <p:pic>
        <p:nvPicPr>
          <p:cNvPr id="12" name="Oracle red badge logo"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bwMode="ltGray">
          <a:xfrm>
            <a:off x="531813" y="6263640"/>
            <a:ext cx="1622861" cy="594360"/>
          </a:xfrm>
          <a:prstGeom prst="rect">
            <a:avLst/>
          </a:prstGeom>
        </p:spPr>
      </p:pic>
    </p:spTree>
    <p:extLst>
      <p:ext uri="{BB962C8B-B14F-4D97-AF65-F5344CB8AC3E}">
        <p14:creationId xmlns="" xmlns:p14="http://schemas.microsoft.com/office/powerpoint/2010/main" val="1563056950"/>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441" y="274639"/>
            <a:ext cx="10969943"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09441" y="1600203"/>
            <a:ext cx="5383398"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5986" y="1600203"/>
            <a:ext cx="5383398"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09441" y="3938593"/>
            <a:ext cx="5383398"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195986" y="3938593"/>
            <a:ext cx="5383398"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xfrm>
            <a:off x="609441" y="6245225"/>
            <a:ext cx="2844059" cy="476251"/>
          </a:xfrm>
          <a:prstGeom prst="rect">
            <a:avLst/>
          </a:prstGeom>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xfrm>
            <a:off x="4164515" y="6245225"/>
            <a:ext cx="3859795" cy="476251"/>
          </a:xfrm>
          <a:prstGeom prst="rect">
            <a:avLst/>
          </a:prstGeom>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xfrm>
            <a:off x="8735325" y="6245225"/>
            <a:ext cx="2844059" cy="476251"/>
          </a:xfrm>
          <a:prstGeom prst="rect">
            <a:avLst/>
          </a:prstGeom>
          <a:ln/>
        </p:spPr>
        <p:txBody>
          <a:bodyPr/>
          <a:lstStyle>
            <a:lvl1pPr>
              <a:defRPr/>
            </a:lvl1pPr>
          </a:lstStyle>
          <a:p>
            <a:pPr>
              <a:defRPr/>
            </a:pPr>
            <a:fld id="{6C32844C-F3D9-4C79-9414-678DF3B1E422}" type="slidenum">
              <a:rPr lang="en-US"/>
              <a:pPr>
                <a:defRPr/>
              </a:pPr>
              <a:t>‹#›</a:t>
            </a:fld>
            <a:endParaRPr lang="en-US" dirty="0"/>
          </a:p>
        </p:txBody>
      </p:sp>
    </p:spTree>
    <p:extLst>
      <p:ext uri="{BB962C8B-B14F-4D97-AF65-F5344CB8AC3E}">
        <p14:creationId xmlns="" xmlns:p14="http://schemas.microsoft.com/office/powerpoint/2010/main" val="3740142394"/>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D73022D7-D716-4AF5-B755-D22F080AC54D}" type="datetime1">
              <a:rPr lang="en-US" smtClean="0"/>
              <a:pPr/>
              <a:t>3/19/2015</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smtClean="0"/>
              <a:t>Oracle Confidential – Internal/Restricted/Highly Restricted</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pic>
        <p:nvPicPr>
          <p:cNvPr id="14" name="Picture 13" descr="Oracle logo in white on red staging background"/>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spTree>
    <p:extLst>
      <p:ext uri="{BB962C8B-B14F-4D97-AF65-F5344CB8AC3E}">
        <p14:creationId xmlns=""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4B0713F-DA50-44B8-8328-CFEF845F6523}" type="datetime1">
              <a:rPr lang="en-US" smtClean="0"/>
              <a:pPr/>
              <a:t>3/19/2015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 xmlns:p14="http://schemas.microsoft.com/office/powerpoint/2010/main" val="20752384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C7CD2E52-83C8-44FA-88AD-FB45DDFBF65F}" type="datetime1">
              <a:rPr lang="en-US" smtClean="0"/>
              <a:pPr/>
              <a:t>3/19/2015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 xmlns:p14="http://schemas.microsoft.com/office/powerpoint/2010/main" val="33717683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B2EC637-D865-4A1A-B82E-96829CE60973}" type="datetime1">
              <a:rPr lang="en-US" smtClean="0"/>
              <a:pPr/>
              <a:t>3/19/2015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 xmlns:p14="http://schemas.microsoft.com/office/powerpoint/2010/main" val="681229641"/>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FC69AA-31D1-4BE3-A7F9-4499E9495C0A}" type="datetime1">
              <a:rPr lang="en-US" smtClean="0"/>
              <a:pPr/>
              <a:t>3/19/2015</a:t>
            </a:fld>
            <a:endParaRPr dirty="0"/>
          </a:p>
        </p:txBody>
      </p:sp>
      <p:sp>
        <p:nvSpPr>
          <p:cNvPr id="5" name="Footer Placeholder 4"/>
          <p:cNvSpPr>
            <a:spLocks noGrp="1"/>
          </p:cNvSpPr>
          <p:nvPr>
            <p:ph type="ftr" sz="quarter" idx="11"/>
          </p:nvPr>
        </p:nvSpPr>
        <p:spPr/>
        <p:txBody>
          <a:bodyPr/>
          <a:lstStyle/>
          <a:p>
            <a:r>
              <a:rPr dirty="0"/>
              <a:t>Oracle Confidential – Internal/Restricted/Highly Restricted</a:t>
            </a:r>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 xmlns:p14="http://schemas.microsoft.com/office/powerpoint/2010/main" val="151385333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F58637A1-2757-41E8-AD98-43E9D0558D9A}" type="datetime1">
              <a:rPr lang="en-US" smtClean="0"/>
              <a:pPr/>
              <a:t>3/19/2015</a:t>
            </a:fld>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smtClean="0"/>
              <a:t>Oracle Confidential – Internal/Restricted/Highly Restricted</a:t>
            </a:r>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sz="850" dirty="0">
                <a:solidFill>
                  <a:schemeClr val="tx1"/>
                </a:solidFill>
              </a:rPr>
              <a:t>Copyright © </a:t>
            </a:r>
            <a:r>
              <a:rPr sz="850" dirty="0" smtClean="0">
                <a:solidFill>
                  <a:schemeClr val="tx1"/>
                </a:solidFill>
              </a:rPr>
              <a:t>2014</a:t>
            </a:r>
            <a:r>
              <a:rPr lang="en-US" sz="850" dirty="0" smtClean="0">
                <a:solidFill>
                  <a:schemeClr val="tx1"/>
                </a:solidFill>
              </a:rPr>
              <a:t>,</a:t>
            </a:r>
            <a:r>
              <a:rPr sz="850" dirty="0" smtClean="0">
                <a:solidFill>
                  <a:schemeClr val="tx1"/>
                </a:solidFill>
              </a:rPr>
              <a:t> </a:t>
            </a:r>
            <a:r>
              <a:rPr sz="850" dirty="0">
                <a:solidFill>
                  <a:schemeClr val="tx1"/>
                </a:solidFill>
              </a:rPr>
              <a:t>Oracle and/or its affiliates. All rights reserved.  </a:t>
            </a:r>
            <a:r>
              <a:rPr sz="850" dirty="0" smtClean="0">
                <a:solidFill>
                  <a:schemeClr val="tx1"/>
                </a:solidFill>
              </a:rPr>
              <a:t>|</a:t>
            </a:r>
            <a:endParaRPr sz="850" dirty="0">
              <a:solidFill>
                <a:schemeClr val="tx1"/>
              </a:solidFill>
            </a:endParaRPr>
          </a:p>
        </p:txBody>
      </p:sp>
      <p:pic>
        <p:nvPicPr>
          <p:cNvPr id="19" name="Picture 18" descr="Oracle logo in white on red staging background"/>
          <p:cNvPicPr>
            <a:picLocks noChangeAspect="1"/>
          </p:cNvPicPr>
          <p:nvPr/>
        </p:nvPicPr>
        <p:blipFill>
          <a:blip r:embed="rId45" cstate="print">
            <a:extLst>
              <a:ext uri="{28A0092B-C50C-407E-A947-70E740481C1C}">
                <a14:useLocalDpi xmlns=""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689"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7" r:id="rId35"/>
    <p:sldLayoutId id="2147483661" r:id="rId36"/>
    <p:sldLayoutId id="2147483687" r:id="rId37"/>
    <p:sldLayoutId id="2147483659" r:id="rId38"/>
    <p:sldLayoutId id="2147483693" r:id="rId39"/>
    <p:sldLayoutId id="2147483696" r:id="rId40"/>
    <p:sldLayoutId id="2147483698" r:id="rId41"/>
    <p:sldLayoutId id="2147483700" r:id="rId42"/>
    <p:sldLayoutId id="2147483702" r:id="rId43"/>
  </p:sldLayoutIdLst>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10.xml"/><Relationship Id="rId4" Type="http://schemas.openxmlformats.org/officeDocument/2006/relationships/image" Target="../media/image80.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80.gif"/><Relationship Id="rId3" Type="http://schemas.openxmlformats.org/officeDocument/2006/relationships/image" Target="../media/image81.png"/><Relationship Id="rId7" Type="http://schemas.openxmlformats.org/officeDocument/2006/relationships/image" Target="../media/image83.jpe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82.png"/></Relationships>
</file>

<file path=ppt/slides/_rels/slide19.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jpeg"/><Relationship Id="rId3" Type="http://schemas.openxmlformats.org/officeDocument/2006/relationships/notesSlide" Target="../notesSlides/notesSlide15.xml"/><Relationship Id="rId21" Type="http://schemas.openxmlformats.org/officeDocument/2006/relationships/image" Target="../media/image102.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oleObject" Target="../embeddings/oleObject1.bin"/><Relationship Id="rId2" Type="http://schemas.openxmlformats.org/officeDocument/2006/relationships/slideLayout" Target="../slideLayouts/slideLayout6.xml"/><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vmlDrawing" Target="../drawings/vmlDrawing1.vml"/><Relationship Id="rId6" Type="http://schemas.openxmlformats.org/officeDocument/2006/relationships/image" Target="../media/image87.png"/><Relationship Id="rId11" Type="http://schemas.openxmlformats.org/officeDocument/2006/relationships/image" Target="../media/image92.png"/><Relationship Id="rId24" Type="http://schemas.openxmlformats.org/officeDocument/2006/relationships/image" Target="../media/image105.png"/><Relationship Id="rId5" Type="http://schemas.openxmlformats.org/officeDocument/2006/relationships/image" Target="../media/image86.png"/><Relationship Id="rId15" Type="http://schemas.openxmlformats.org/officeDocument/2006/relationships/image" Target="../media/image96.png"/><Relationship Id="rId23" Type="http://schemas.openxmlformats.org/officeDocument/2006/relationships/image" Target="../media/image104.png"/><Relationship Id="rId10" Type="http://schemas.openxmlformats.org/officeDocument/2006/relationships/image" Target="../media/image91.png"/><Relationship Id="rId19" Type="http://schemas.openxmlformats.org/officeDocument/2006/relationships/image" Target="../media/image100.jpe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103.png"/></Relationships>
</file>

<file path=ppt/slides/_rels/slide2.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jpeg"/><Relationship Id="rId18" Type="http://schemas.openxmlformats.org/officeDocument/2006/relationships/image" Target="../media/image29.jpeg"/><Relationship Id="rId3" Type="http://schemas.openxmlformats.org/officeDocument/2006/relationships/notesSlide" Target="../notesSlides/notesSlide2.xml"/><Relationship Id="rId21" Type="http://schemas.openxmlformats.org/officeDocument/2006/relationships/image" Target="../media/image32.jpeg"/><Relationship Id="rId7" Type="http://schemas.openxmlformats.org/officeDocument/2006/relationships/image" Target="../media/image18.jpeg"/><Relationship Id="rId12" Type="http://schemas.openxmlformats.org/officeDocument/2006/relationships/image" Target="../media/image23.png"/><Relationship Id="rId17" Type="http://schemas.openxmlformats.org/officeDocument/2006/relationships/image" Target="../media/image28.jpeg"/><Relationship Id="rId2" Type="http://schemas.openxmlformats.org/officeDocument/2006/relationships/slideLayout" Target="../slideLayouts/slideLayout41.xml"/><Relationship Id="rId16" Type="http://schemas.openxmlformats.org/officeDocument/2006/relationships/image" Target="../media/image27.jpeg"/><Relationship Id="rId20" Type="http://schemas.openxmlformats.org/officeDocument/2006/relationships/image" Target="../media/image31.jpeg"/><Relationship Id="rId1" Type="http://schemas.openxmlformats.org/officeDocument/2006/relationships/video" Target="NULL" TargetMode="Externa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5" Type="http://schemas.openxmlformats.org/officeDocument/2006/relationships/image" Target="../media/image26.jpeg"/><Relationship Id="rId23" Type="http://schemas.openxmlformats.org/officeDocument/2006/relationships/image" Target="../media/image34.jpeg"/><Relationship Id="rId10" Type="http://schemas.openxmlformats.org/officeDocument/2006/relationships/image" Target="../media/image21.jpeg"/><Relationship Id="rId19" Type="http://schemas.openxmlformats.org/officeDocument/2006/relationships/image" Target="../media/image30.jpeg"/><Relationship Id="rId4" Type="http://schemas.openxmlformats.org/officeDocument/2006/relationships/image" Target="../media/image15.png"/><Relationship Id="rId9" Type="http://schemas.openxmlformats.org/officeDocument/2006/relationships/image" Target="../media/image20.jpeg"/><Relationship Id="rId14" Type="http://schemas.openxmlformats.org/officeDocument/2006/relationships/image" Target="../media/image25.jpeg"/><Relationship Id="rId22" Type="http://schemas.openxmlformats.org/officeDocument/2006/relationships/image" Target="../media/image33.jpeg"/></Relationships>
</file>

<file path=ppt/slides/_rels/slide20.xml.rels><?xml version="1.0" encoding="UTF-8" standalone="yes"?>
<Relationships xmlns="http://schemas.openxmlformats.org/package/2006/relationships"><Relationship Id="rId8" Type="http://schemas.openxmlformats.org/officeDocument/2006/relationships/image" Target="../media/image110.jpeg"/><Relationship Id="rId13" Type="http://schemas.openxmlformats.org/officeDocument/2006/relationships/image" Target="../media/image114.png"/><Relationship Id="rId3" Type="http://schemas.openxmlformats.org/officeDocument/2006/relationships/image" Target="../media/image106.jpeg"/><Relationship Id="rId7" Type="http://schemas.openxmlformats.org/officeDocument/2006/relationships/image" Target="../media/image109.png"/><Relationship Id="rId12"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41.xml"/><Relationship Id="rId6" Type="http://schemas.openxmlformats.org/officeDocument/2006/relationships/image" Target="../media/image104.png"/><Relationship Id="rId11" Type="http://schemas.openxmlformats.org/officeDocument/2006/relationships/image" Target="../media/image113.png"/><Relationship Id="rId5" Type="http://schemas.openxmlformats.org/officeDocument/2006/relationships/image" Target="../media/image108.png"/><Relationship Id="rId10" Type="http://schemas.openxmlformats.org/officeDocument/2006/relationships/image" Target="../media/image112.png"/><Relationship Id="rId4" Type="http://schemas.openxmlformats.org/officeDocument/2006/relationships/image" Target="../media/image107.png"/><Relationship Id="rId9" Type="http://schemas.openxmlformats.org/officeDocument/2006/relationships/image" Target="../media/image111.jpeg"/></Relationships>
</file>

<file path=ppt/slides/_rels/slide2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wmf"/><Relationship Id="rId7"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118.png"/><Relationship Id="rId11" Type="http://schemas.openxmlformats.org/officeDocument/2006/relationships/image" Target="../media/image123.emf"/><Relationship Id="rId5" Type="http://schemas.openxmlformats.org/officeDocument/2006/relationships/image" Target="../media/image117.jpe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2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hyperlink" Target="http://www.google.com/url?sa=i&amp;rct=j&amp;q=protege+ontology+editor&amp;source=images&amp;cd=&amp;cad=rja&amp;docid=HNGV22bMwUUvgM&amp;tbnid=k9dl6H5Zcgv7bM:&amp;ved=0CAUQjRw&amp;url=http://www.devx.com/supportitems/showSupportItem.php?co=34875&amp;supportitem=figure7&amp;ei=iY8-UfbAOaTA2AX134HYAQ&amp;bvm=bv.43287494,d.aWM&amp;psig=AFQjCNGyIpHaF3JgXNOE1nAw5-LwUTtJ9g&amp;ust=1363140808386510" TargetMode="External"/><Relationship Id="rId1" Type="http://schemas.openxmlformats.org/officeDocument/2006/relationships/slideLayout" Target="../slideLayouts/slideLayout21.xml"/><Relationship Id="rId4" Type="http://schemas.openxmlformats.org/officeDocument/2006/relationships/image" Target="../media/image1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8" Type="http://schemas.openxmlformats.org/officeDocument/2006/relationships/image" Target="../media/image131.jpeg"/><Relationship Id="rId13" Type="http://schemas.openxmlformats.org/officeDocument/2006/relationships/image" Target="../media/image136.jpeg"/><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jpe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29.jpeg"/><Relationship Id="rId11" Type="http://schemas.openxmlformats.org/officeDocument/2006/relationships/image" Target="../media/image134.jpeg"/><Relationship Id="rId5" Type="http://schemas.openxmlformats.org/officeDocument/2006/relationships/image" Target="../media/image128.jpeg"/><Relationship Id="rId10" Type="http://schemas.openxmlformats.org/officeDocument/2006/relationships/image" Target="../media/image133.jpeg"/><Relationship Id="rId4" Type="http://schemas.openxmlformats.org/officeDocument/2006/relationships/image" Target="../media/image127.jpeg"/><Relationship Id="rId9" Type="http://schemas.openxmlformats.org/officeDocument/2006/relationships/image" Target="../media/image132.jpeg"/><Relationship Id="rId14" Type="http://schemas.openxmlformats.org/officeDocument/2006/relationships/image" Target="../media/image137.jpeg"/></Relationships>
</file>

<file path=ppt/slides/_rels/slide25.xml.rels><?xml version="1.0" encoding="UTF-8" standalone="yes"?>
<Relationships xmlns="http://schemas.openxmlformats.org/package/2006/relationships"><Relationship Id="rId3" Type="http://schemas.openxmlformats.org/officeDocument/2006/relationships/image" Target="../media/image78.jpeg"/><Relationship Id="rId7" Type="http://schemas.openxmlformats.org/officeDocument/2006/relationships/image" Target="../media/image139.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138.png"/><Relationship Id="rId5" Type="http://schemas.openxmlformats.org/officeDocument/2006/relationships/image" Target="../media/image80.gif"/><Relationship Id="rId4" Type="http://schemas.openxmlformats.org/officeDocument/2006/relationships/image" Target="../media/image79.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140.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image" Target="../media/image38.png"/><Relationship Id="rId11" Type="http://schemas.openxmlformats.org/officeDocument/2006/relationships/image" Target="../media/image43.gif"/><Relationship Id="rId5" Type="http://schemas.openxmlformats.org/officeDocument/2006/relationships/image" Target="../media/image37.gif"/><Relationship Id="rId10" Type="http://schemas.openxmlformats.org/officeDocument/2006/relationships/image" Target="../media/image42.png"/><Relationship Id="rId4" Type="http://schemas.openxmlformats.org/officeDocument/2006/relationships/image" Target="../media/image36.jpeg"/><Relationship Id="rId9" Type="http://schemas.openxmlformats.org/officeDocument/2006/relationships/image" Target="../media/image41.jpeg"/></Relationships>
</file>

<file path=ppt/slides/_rels/slide3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5.xml"/><Relationship Id="rId1" Type="http://schemas.openxmlformats.org/officeDocument/2006/relationships/slideLayout" Target="../slideLayouts/slideLayout40.xml"/><Relationship Id="rId5" Type="http://schemas.openxmlformats.org/officeDocument/2006/relationships/image" Target="../media/image147.emf"/><Relationship Id="rId4" Type="http://schemas.openxmlformats.org/officeDocument/2006/relationships/image" Target="../media/image146.emf"/></Relationships>
</file>

<file path=ppt/slides/_rels/slide3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6.xml"/><Relationship Id="rId4" Type="http://schemas.openxmlformats.org/officeDocument/2006/relationships/image" Target="../media/image150.png"/></Relationships>
</file>

<file path=ppt/slides/_rels/slide3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notesSlide" Target="../notesSlides/notesSlide28.xml"/><Relationship Id="rId1" Type="http://schemas.openxmlformats.org/officeDocument/2006/relationships/slideLayout" Target="../slideLayouts/slideLayout40.xml"/><Relationship Id="rId6" Type="http://schemas.openxmlformats.org/officeDocument/2006/relationships/image" Target="../media/image156.png"/><Relationship Id="rId5" Type="http://schemas.openxmlformats.org/officeDocument/2006/relationships/image" Target="../media/image155.jpeg"/><Relationship Id="rId4" Type="http://schemas.openxmlformats.org/officeDocument/2006/relationships/image" Target="../media/image154.png"/><Relationship Id="rId9" Type="http://schemas.openxmlformats.org/officeDocument/2006/relationships/image" Target="../media/image159.png"/></Relationships>
</file>

<file path=ppt/slides/_rels/slide3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9.xml"/><Relationship Id="rId1" Type="http://schemas.openxmlformats.org/officeDocument/2006/relationships/slideLayout" Target="../slideLayouts/slideLayout22.xml"/><Relationship Id="rId5" Type="http://schemas.openxmlformats.org/officeDocument/2006/relationships/image" Target="../media/image161.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hyperlink" Target="http://niketown.nike.com/niketown/catalog/id_configurator.jsp?productID=Bruin&amp;categoryId=303546&amp;productGroup=59200" TargetMode="External"/><Relationship Id="rId18" Type="http://schemas.openxmlformats.org/officeDocument/2006/relationships/image" Target="../media/image64.png"/><Relationship Id="rId3" Type="http://schemas.openxmlformats.org/officeDocument/2006/relationships/hyperlink" Target="http://www.pg.com/en_US/index.jhtml" TargetMode="External"/><Relationship Id="rId21" Type="http://schemas.openxmlformats.org/officeDocument/2006/relationships/image" Target="../media/image67.png"/><Relationship Id="rId7" Type="http://schemas.openxmlformats.org/officeDocument/2006/relationships/image" Target="../media/image56.png"/><Relationship Id="rId12" Type="http://schemas.openxmlformats.org/officeDocument/2006/relationships/image" Target="../media/image59.png"/><Relationship Id="rId17" Type="http://schemas.openxmlformats.org/officeDocument/2006/relationships/image" Target="../media/image63.png"/><Relationship Id="rId2" Type="http://schemas.openxmlformats.org/officeDocument/2006/relationships/notesSlide" Target="../notesSlides/notesSlide6.xml"/><Relationship Id="rId16" Type="http://schemas.openxmlformats.org/officeDocument/2006/relationships/image" Target="../media/image62.jpeg"/><Relationship Id="rId20" Type="http://schemas.openxmlformats.org/officeDocument/2006/relationships/image" Target="../media/image66.gif"/><Relationship Id="rId1" Type="http://schemas.openxmlformats.org/officeDocument/2006/relationships/slideLayout" Target="../slideLayouts/slideLayout43.xml"/><Relationship Id="rId6" Type="http://schemas.openxmlformats.org/officeDocument/2006/relationships/image" Target="../media/image55.png"/><Relationship Id="rId11" Type="http://schemas.openxmlformats.org/officeDocument/2006/relationships/hyperlink" Target="http://www2.coca-cola.com/index.html" TargetMode="External"/><Relationship Id="rId5" Type="http://schemas.openxmlformats.org/officeDocument/2006/relationships/hyperlink" Target="http://www.bankofamerica.com/" TargetMode="External"/><Relationship Id="rId15" Type="http://schemas.openxmlformats.org/officeDocument/2006/relationships/image" Target="../media/image61.png"/><Relationship Id="rId10" Type="http://schemas.openxmlformats.org/officeDocument/2006/relationships/image" Target="../media/image58.png"/><Relationship Id="rId19" Type="http://schemas.openxmlformats.org/officeDocument/2006/relationships/image" Target="../media/image65.png"/><Relationship Id="rId4" Type="http://schemas.openxmlformats.org/officeDocument/2006/relationships/image" Target="../media/image54.png"/><Relationship Id="rId9" Type="http://schemas.openxmlformats.org/officeDocument/2006/relationships/hyperlink" Target="https://www.wellsfargo.com/" TargetMode="External"/><Relationship Id="rId14" Type="http://schemas.openxmlformats.org/officeDocument/2006/relationships/image" Target="../media/image60.jpeg"/><Relationship Id="rId22" Type="http://schemas.openxmlformats.org/officeDocument/2006/relationships/image" Target="../media/image6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en-US" smtClean="0"/>
              <a:pPr/>
              <a:t>1</a:t>
            </a:fld>
            <a:endParaRPr lang="en-US" dirty="0"/>
          </a:p>
        </p:txBody>
      </p:sp>
      <p:sp>
        <p:nvSpPr>
          <p:cNvPr id="5" name="TextBox 4"/>
          <p:cNvSpPr txBox="1"/>
          <p:nvPr/>
        </p:nvSpPr>
        <p:spPr>
          <a:xfrm>
            <a:off x="6237292" y="381000"/>
            <a:ext cx="914400" cy="914400"/>
          </a:xfrm>
          <a:prstGeom prst="rect">
            <a:avLst/>
          </a:prstGeom>
          <a:noFill/>
        </p:spPr>
        <p:txBody>
          <a:bodyPr wrap="none" lIns="0" tIns="0" rIns="0" bIns="0" rtlCol="0">
            <a:noAutofit/>
          </a:bodyPr>
          <a:lstStyle/>
          <a:p>
            <a:pPr>
              <a:lnSpc>
                <a:spcPct val="90000"/>
              </a:lnSpc>
            </a:pPr>
            <a:endParaRPr lang="en-US" dirty="0"/>
          </a:p>
        </p:txBody>
      </p:sp>
      <p:sp>
        <p:nvSpPr>
          <p:cNvPr id="7" name="Title 1"/>
          <p:cNvSpPr>
            <a:spLocks noGrp="1"/>
          </p:cNvSpPr>
          <p:nvPr>
            <p:ph type="ctrTitle"/>
          </p:nvPr>
        </p:nvSpPr>
        <p:spPr>
          <a:xfrm>
            <a:off x="493713" y="1057275"/>
            <a:ext cx="10610920" cy="1470025"/>
          </a:xfrm>
        </p:spPr>
        <p:txBody>
          <a:bodyPr/>
          <a:lstStyle/>
          <a:p>
            <a:r>
              <a:rPr lang="en-US" dirty="0" smtClean="0"/>
              <a:t>1st Threat and Risk Information</a:t>
            </a:r>
            <a:br>
              <a:rPr lang="en-US" dirty="0" smtClean="0"/>
            </a:br>
            <a:r>
              <a:rPr lang="en-US" dirty="0" smtClean="0"/>
              <a:t> Exchange Day</a:t>
            </a:r>
            <a:endParaRPr lang="en-US" i="1" dirty="0"/>
          </a:p>
        </p:txBody>
      </p:sp>
      <p:sp>
        <p:nvSpPr>
          <p:cNvPr id="8" name="Text Placeholder 7"/>
          <p:cNvSpPr>
            <a:spLocks noGrp="1"/>
          </p:cNvSpPr>
          <p:nvPr>
            <p:ph type="body" sz="quarter" idx="13"/>
          </p:nvPr>
        </p:nvSpPr>
        <p:spPr>
          <a:xfrm>
            <a:off x="633414" y="4699451"/>
            <a:ext cx="9601200" cy="1294949"/>
          </a:xfrm>
        </p:spPr>
        <p:txBody>
          <a:bodyPr/>
          <a:lstStyle/>
          <a:p>
            <a:r>
              <a:rPr lang="en-US" sz="3200" dirty="0" smtClean="0"/>
              <a:t>Patrick Sack</a:t>
            </a:r>
            <a:endParaRPr lang="en-US" sz="3200" dirty="0"/>
          </a:p>
          <a:p>
            <a:r>
              <a:rPr lang="en-US" sz="3200" dirty="0" smtClean="0"/>
              <a:t>CTO,  Oracle National Security Group</a:t>
            </a:r>
            <a:endParaRPr lang="en-US" sz="3200" dirty="0"/>
          </a:p>
        </p:txBody>
      </p:sp>
      <p:sp>
        <p:nvSpPr>
          <p:cNvPr id="9" name="Rectangle 8"/>
          <p:cNvSpPr/>
          <p:nvPr/>
        </p:nvSpPr>
        <p:spPr>
          <a:xfrm>
            <a:off x="482309" y="3216870"/>
            <a:ext cx="8125883" cy="954107"/>
          </a:xfrm>
          <a:prstGeom prst="rect">
            <a:avLst/>
          </a:prstGeom>
        </p:spPr>
        <p:txBody>
          <a:bodyPr wrap="square">
            <a:spAutoFit/>
          </a:bodyPr>
          <a:lstStyle/>
          <a:p>
            <a:r>
              <a:rPr lang="en-US" sz="2800" i="1" dirty="0" smtClean="0"/>
              <a:t>Focus on Technologies </a:t>
            </a:r>
            <a:r>
              <a:rPr lang="en-US" sz="2800" i="1" dirty="0"/>
              <a:t>and </a:t>
            </a:r>
            <a:r>
              <a:rPr lang="en-US" sz="2800" i="1" dirty="0" smtClean="0"/>
              <a:t>Capabilities for Situational Awareness and Information Sharing</a:t>
            </a:r>
            <a:endParaRPr lang="en-US" sz="2800" i="1" dirty="0"/>
          </a:p>
        </p:txBody>
      </p:sp>
    </p:spTree>
    <p:extLst>
      <p:ext uri="{BB962C8B-B14F-4D97-AF65-F5344CB8AC3E}">
        <p14:creationId xmlns:p14="http://schemas.microsoft.com/office/powerpoint/2010/main" xmlns="" val="1495257600"/>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9066212" y="3512750"/>
            <a:ext cx="2819400" cy="525850"/>
          </a:xfrm>
          <a:prstGeom prst="rect">
            <a:avLst/>
          </a:prstGeom>
        </p:spPr>
        <p:txBody>
          <a:bodyPr wrap="square" anchor="b">
            <a:spAutoFit/>
          </a:bodyPr>
          <a:lstStyle/>
          <a:p>
            <a:pPr>
              <a:lnSpc>
                <a:spcPct val="75000"/>
              </a:lnSpc>
              <a:defRPr/>
            </a:pPr>
            <a:r>
              <a:rPr lang="en-US" sz="3600" b="1" dirty="0">
                <a:ln w="6350">
                  <a:noFill/>
                </a:ln>
                <a:gradFill>
                  <a:gsLst>
                    <a:gs pos="0">
                      <a:srgbClr val="FF0000">
                        <a:lumMod val="75000"/>
                      </a:srgbClr>
                    </a:gs>
                    <a:gs pos="100000">
                      <a:srgbClr val="FF0000">
                        <a:lumMod val="95000"/>
                      </a:srgbClr>
                    </a:gs>
                  </a:gsLst>
                  <a:lin ang="16200000" scaled="0"/>
                </a:gradFill>
                <a:latin typeface="Calibri"/>
              </a:rPr>
              <a:t>MALICIOUS</a:t>
            </a:r>
            <a:endParaRPr lang="en-US" sz="3600" dirty="0">
              <a:solidFill>
                <a:srgbClr val="5F5F5F"/>
              </a:solidFill>
              <a:latin typeface="Calibri"/>
            </a:endParaRPr>
          </a:p>
        </p:txBody>
      </p:sp>
      <p:sp>
        <p:nvSpPr>
          <p:cNvPr id="43" name="Rectangle 42"/>
          <p:cNvSpPr/>
          <p:nvPr/>
        </p:nvSpPr>
        <p:spPr bwMode="auto">
          <a:xfrm>
            <a:off x="5103812" y="2494105"/>
            <a:ext cx="1828800" cy="477695"/>
          </a:xfrm>
          <a:prstGeom prst="rect">
            <a:avLst/>
          </a:prstGeom>
        </p:spPr>
        <p:txBody>
          <a:bodyPr wrap="square" anchor="b">
            <a:spAutoFit/>
          </a:bodyPr>
          <a:lstStyle/>
          <a:p>
            <a:pPr>
              <a:lnSpc>
                <a:spcPct val="75000"/>
              </a:lnSpc>
              <a:defRPr/>
            </a:pPr>
            <a:r>
              <a:rPr lang="en-US" sz="3200" b="1" dirty="0">
                <a:ln w="6350">
                  <a:noFill/>
                </a:ln>
                <a:gradFill>
                  <a:gsLst>
                    <a:gs pos="0">
                      <a:srgbClr val="FF0000">
                        <a:lumMod val="75000"/>
                      </a:srgbClr>
                    </a:gs>
                    <a:gs pos="100000">
                      <a:srgbClr val="FF0000">
                        <a:lumMod val="95000"/>
                      </a:srgbClr>
                    </a:gs>
                  </a:gsLst>
                  <a:lin ang="16200000" scaled="0"/>
                </a:gradFill>
                <a:latin typeface="Calibri"/>
              </a:rPr>
              <a:t>MISUSE</a:t>
            </a:r>
            <a:endParaRPr lang="en-US" sz="3200" dirty="0">
              <a:solidFill>
                <a:srgbClr val="5F5F5F"/>
              </a:solidFill>
              <a:latin typeface="Calibri"/>
            </a:endParaRPr>
          </a:p>
        </p:txBody>
      </p:sp>
      <p:grpSp>
        <p:nvGrpSpPr>
          <p:cNvPr id="3" name="Group 146"/>
          <p:cNvGrpSpPr/>
          <p:nvPr/>
        </p:nvGrpSpPr>
        <p:grpSpPr>
          <a:xfrm>
            <a:off x="9111932" y="2867025"/>
            <a:ext cx="2468880" cy="1676400"/>
            <a:chOff x="9142411" y="2832100"/>
            <a:chExt cx="2468880" cy="1739900"/>
          </a:xfrm>
        </p:grpSpPr>
        <p:sp>
          <p:nvSpPr>
            <p:cNvPr id="11" name="Pentagon 10"/>
            <p:cNvSpPr/>
            <p:nvPr/>
          </p:nvSpPr>
          <p:spPr bwMode="auto">
            <a:xfrm>
              <a:off x="9142411" y="2832100"/>
              <a:ext cx="2468880" cy="1739900"/>
            </a:xfrm>
            <a:prstGeom prst="homePlate">
              <a:avLst>
                <a:gd name="adj" fmla="val 31944"/>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Calibri"/>
              </a:endParaRPr>
            </a:p>
          </p:txBody>
        </p:sp>
        <p:sp>
          <p:nvSpPr>
            <p:cNvPr id="143" name="Rectangle 142"/>
            <p:cNvSpPr/>
            <p:nvPr/>
          </p:nvSpPr>
          <p:spPr bwMode="auto">
            <a:xfrm>
              <a:off x="9218612" y="2895600"/>
              <a:ext cx="1898650" cy="16049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90000"/>
                </a:lnSpc>
                <a:spcAft>
                  <a:spcPts val="600"/>
                </a:spcAft>
                <a:defRPr/>
              </a:pPr>
              <a:r>
                <a:rPr lang="en-US" sz="1400" dirty="0">
                  <a:solidFill>
                    <a:srgbClr val="FFFFFF"/>
                  </a:solidFill>
                  <a:latin typeface="Calibri"/>
                  <a:ea typeface="ＭＳ Ｐゴシック" pitchFamily="34" charset="-128"/>
                </a:rPr>
                <a:t>Social </a:t>
              </a:r>
              <a:r>
                <a:rPr lang="en-US" sz="1400" dirty="0" smtClean="0">
                  <a:solidFill>
                    <a:srgbClr val="FFFFFF"/>
                  </a:solidFill>
                  <a:latin typeface="Calibri"/>
                  <a:ea typeface="ＭＳ Ｐゴシック" pitchFamily="34" charset="-128"/>
                </a:rPr>
                <a:t>Engineering</a:t>
              </a:r>
              <a:endParaRPr lang="en-US" sz="1400" dirty="0">
                <a:solidFill>
                  <a:srgbClr val="FFFFFF"/>
                </a:solidFill>
                <a:latin typeface="Calibri"/>
                <a:ea typeface="ＭＳ Ｐゴシック" pitchFamily="34" charset="-128"/>
              </a:endParaRPr>
            </a:p>
            <a:p>
              <a:pPr>
                <a:lnSpc>
                  <a:spcPct val="90000"/>
                </a:lnSpc>
                <a:spcAft>
                  <a:spcPts val="600"/>
                </a:spcAft>
                <a:defRPr/>
              </a:pPr>
              <a:r>
                <a:rPr lang="en-US" sz="1400" dirty="0">
                  <a:solidFill>
                    <a:srgbClr val="FFFFFF"/>
                  </a:solidFill>
                  <a:latin typeface="Calibri"/>
                  <a:ea typeface="ＭＳ Ｐゴシック" pitchFamily="34" charset="-128"/>
                </a:rPr>
                <a:t>Denial of Service</a:t>
              </a:r>
            </a:p>
            <a:p>
              <a:pPr>
                <a:lnSpc>
                  <a:spcPct val="90000"/>
                </a:lnSpc>
                <a:spcAft>
                  <a:spcPts val="600"/>
                </a:spcAft>
                <a:defRPr/>
              </a:pPr>
              <a:r>
                <a:rPr lang="en-US" sz="1400" dirty="0">
                  <a:solidFill>
                    <a:srgbClr val="FFFFFF"/>
                  </a:solidFill>
                  <a:latin typeface="Calibri"/>
                  <a:ea typeface="ＭＳ Ｐゴシック" pitchFamily="34" charset="-128"/>
                </a:rPr>
                <a:t>Sophisticated Attacks</a:t>
              </a:r>
            </a:p>
            <a:p>
              <a:pPr>
                <a:lnSpc>
                  <a:spcPct val="90000"/>
                </a:lnSpc>
                <a:spcAft>
                  <a:spcPts val="600"/>
                </a:spcAft>
                <a:defRPr/>
              </a:pPr>
              <a:r>
                <a:rPr lang="en-US" sz="1400" dirty="0">
                  <a:solidFill>
                    <a:srgbClr val="FFFFFF"/>
                  </a:solidFill>
                  <a:latin typeface="Calibri"/>
                  <a:ea typeface="ＭＳ Ｐゴシック" pitchFamily="34" charset="-128"/>
                </a:rPr>
                <a:t>Data Theft</a:t>
              </a:r>
            </a:p>
            <a:p>
              <a:pPr>
                <a:lnSpc>
                  <a:spcPct val="90000"/>
                </a:lnSpc>
                <a:spcAft>
                  <a:spcPts val="600"/>
                </a:spcAft>
                <a:defRPr/>
              </a:pPr>
              <a:r>
                <a:rPr lang="en-US" sz="1400" dirty="0">
                  <a:solidFill>
                    <a:srgbClr val="FFFFFF"/>
                  </a:solidFill>
                  <a:latin typeface="Calibri"/>
                  <a:ea typeface="ＭＳ Ｐゴシック" pitchFamily="34" charset="-128"/>
                </a:rPr>
                <a:t>Loss to Business</a:t>
              </a:r>
            </a:p>
            <a:p>
              <a:pPr>
                <a:lnSpc>
                  <a:spcPct val="90000"/>
                </a:lnSpc>
                <a:spcAft>
                  <a:spcPts val="600"/>
                </a:spcAft>
                <a:defRPr/>
              </a:pPr>
              <a:r>
                <a:rPr lang="en-US" sz="1400" dirty="0">
                  <a:solidFill>
                    <a:srgbClr val="FFFFFF"/>
                  </a:solidFill>
                  <a:latin typeface="Calibri"/>
                  <a:ea typeface="ＭＳ Ｐゴシック" pitchFamily="34" charset="-128"/>
                </a:rPr>
                <a:t>Impacts Reputation</a:t>
              </a:r>
            </a:p>
          </p:txBody>
        </p:sp>
      </p:grpSp>
      <p:grpSp>
        <p:nvGrpSpPr>
          <p:cNvPr id="4" name="Group 145"/>
          <p:cNvGrpSpPr/>
          <p:nvPr/>
        </p:nvGrpSpPr>
        <p:grpSpPr>
          <a:xfrm>
            <a:off x="4979987" y="2514600"/>
            <a:ext cx="2103120" cy="1190625"/>
            <a:chOff x="4979987" y="2486025"/>
            <a:chExt cx="2103120" cy="1219200"/>
          </a:xfrm>
        </p:grpSpPr>
        <p:sp>
          <p:nvSpPr>
            <p:cNvPr id="42" name="Pentagon 41"/>
            <p:cNvSpPr/>
            <p:nvPr/>
          </p:nvSpPr>
          <p:spPr bwMode="auto">
            <a:xfrm>
              <a:off x="4979987" y="2486025"/>
              <a:ext cx="2103120" cy="1219200"/>
            </a:xfrm>
            <a:prstGeom prst="homePlate">
              <a:avLst>
                <a:gd name="adj" fmla="val 31944"/>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Calibri"/>
              </a:endParaRPr>
            </a:p>
          </p:txBody>
        </p:sp>
        <p:sp>
          <p:nvSpPr>
            <p:cNvPr id="144" name="Rectangle 143"/>
            <p:cNvSpPr/>
            <p:nvPr/>
          </p:nvSpPr>
          <p:spPr bwMode="auto">
            <a:xfrm>
              <a:off x="5027612" y="2642083"/>
              <a:ext cx="189865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nSpc>
                  <a:spcPct val="90000"/>
                </a:lnSpc>
                <a:spcAft>
                  <a:spcPts val="600"/>
                </a:spcAft>
                <a:defRPr/>
              </a:pPr>
              <a:r>
                <a:rPr lang="en-US" sz="1600" dirty="0" smtClean="0">
                  <a:solidFill>
                    <a:srgbClr val="FFFFFF"/>
                  </a:solidFill>
                  <a:latin typeface="Calibri"/>
                  <a:ea typeface="ＭＳ Ｐゴシック" pitchFamily="34" charset="-128"/>
                </a:rPr>
                <a:t>Privilege Abuse</a:t>
              </a:r>
            </a:p>
            <a:p>
              <a:pPr>
                <a:lnSpc>
                  <a:spcPct val="90000"/>
                </a:lnSpc>
                <a:spcAft>
                  <a:spcPts val="600"/>
                </a:spcAft>
                <a:defRPr/>
              </a:pPr>
              <a:r>
                <a:rPr lang="en-US" sz="1600" dirty="0" smtClean="0">
                  <a:solidFill>
                    <a:srgbClr val="FFFFFF"/>
                  </a:solidFill>
                  <a:latin typeface="Calibri"/>
                  <a:ea typeface="ＭＳ Ｐゴシック" pitchFamily="34" charset="-128"/>
                </a:rPr>
                <a:t>Curiosity</a:t>
              </a:r>
            </a:p>
            <a:p>
              <a:pPr>
                <a:lnSpc>
                  <a:spcPct val="90000"/>
                </a:lnSpc>
                <a:spcAft>
                  <a:spcPts val="600"/>
                </a:spcAft>
                <a:defRPr/>
              </a:pPr>
              <a:r>
                <a:rPr lang="en-US" sz="1600" dirty="0" smtClean="0">
                  <a:solidFill>
                    <a:srgbClr val="FFFFFF"/>
                  </a:solidFill>
                  <a:latin typeface="Calibri"/>
                  <a:ea typeface="ＭＳ Ｐゴシック" pitchFamily="34" charset="-128"/>
                </a:rPr>
                <a:t>Leakage</a:t>
              </a:r>
              <a:endParaRPr lang="en-US" sz="1600" dirty="0">
                <a:solidFill>
                  <a:srgbClr val="FFFFFF"/>
                </a:solidFill>
                <a:latin typeface="Calibri"/>
                <a:ea typeface="ＭＳ Ｐゴシック" pitchFamily="34" charset="-128"/>
              </a:endParaRPr>
            </a:p>
          </p:txBody>
        </p:sp>
      </p:grpSp>
      <p:sp>
        <p:nvSpPr>
          <p:cNvPr id="148" name="Rectangle 147"/>
          <p:cNvSpPr/>
          <p:nvPr/>
        </p:nvSpPr>
        <p:spPr>
          <a:xfrm>
            <a:off x="7237412" y="2819400"/>
            <a:ext cx="1905000" cy="17526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latin typeface="Calibri"/>
            </a:endParaRPr>
          </a:p>
        </p:txBody>
      </p:sp>
      <p:grpSp>
        <p:nvGrpSpPr>
          <p:cNvPr id="5" name="Group 71"/>
          <p:cNvGrpSpPr/>
          <p:nvPr/>
        </p:nvGrpSpPr>
        <p:grpSpPr bwMode="auto">
          <a:xfrm>
            <a:off x="1036637" y="1952625"/>
            <a:ext cx="838200" cy="566639"/>
            <a:chOff x="7389812" y="1769574"/>
            <a:chExt cx="2590800" cy="2590800"/>
          </a:xfrm>
          <a:scene3d>
            <a:camera prst="perspectiveRelaxed" fov="5700000">
              <a:rot lat="17373601" lon="0" rev="0"/>
            </a:camera>
            <a:lightRig rig="threePt" dir="t">
              <a:rot lat="0" lon="0" rev="13200000"/>
            </a:lightRig>
          </a:scene3d>
        </p:grpSpPr>
        <p:sp>
          <p:nvSpPr>
            <p:cNvPr id="130" name="Oval 129"/>
            <p:cNvSpPr/>
            <p:nvPr/>
          </p:nvSpPr>
          <p:spPr>
            <a:xfrm>
              <a:off x="7389812" y="1769574"/>
              <a:ext cx="2590800" cy="2590800"/>
            </a:xfrm>
            <a:prstGeom prst="ellipse">
              <a:avLst/>
            </a:prstGeom>
            <a:solidFill>
              <a:srgbClr val="FF0000"/>
            </a:solidFill>
            <a:ln w="25400" cap="flat" cmpd="sng" algn="ctr">
              <a:noFill/>
              <a:prstDash val="solid"/>
            </a:ln>
            <a:effectLst/>
            <a:sp3d extrusionH="25400" prstMaterial="metal">
              <a:extrusionClr>
                <a:srgbClr val="FF0000"/>
              </a:extrusionClr>
              <a:contourClr>
                <a:srgbClr val="000000"/>
              </a:contourClr>
            </a:sp3d>
          </p:spPr>
          <p:txBody>
            <a:bodyPr lIns="0" tIns="0" rIns="0" bIns="0"/>
            <a:lstStyle/>
            <a:p>
              <a:pPr defTabSz="685862">
                <a:defRPr/>
              </a:pPr>
              <a:endParaRPr lang="en-US" sz="1200" kern="0" dirty="0">
                <a:solidFill>
                  <a:srgbClr val="000000"/>
                </a:solidFill>
                <a:latin typeface="Calibri"/>
                <a:cs typeface="Arial" pitchFamily="34" charset="0"/>
              </a:endParaRPr>
            </a:p>
          </p:txBody>
        </p:sp>
        <p:sp>
          <p:nvSpPr>
            <p:cNvPr id="131" name="Oval 130"/>
            <p:cNvSpPr/>
            <p:nvPr/>
          </p:nvSpPr>
          <p:spPr>
            <a:xfrm>
              <a:off x="7692083" y="2057399"/>
              <a:ext cx="1986258" cy="2015150"/>
            </a:xfrm>
            <a:prstGeom prst="ellipse">
              <a:avLst/>
            </a:prstGeom>
            <a:solidFill>
              <a:srgbClr val="FFFFFF"/>
            </a:solidFill>
            <a:ln w="25400" cap="flat" cmpd="sng" algn="ctr">
              <a:noFill/>
              <a:prstDash val="solid"/>
            </a:ln>
            <a:effectLst/>
            <a:sp3d extrusionH="25400" prstMaterial="metal">
              <a:extrusionClr>
                <a:srgbClr val="FF0000"/>
              </a:extrusionClr>
              <a:contourClr>
                <a:srgbClr val="000000"/>
              </a:contourClr>
            </a:sp3d>
          </p:spPr>
          <p:txBody>
            <a:bodyPr lIns="0" tIns="0" rIns="0" bIns="0"/>
            <a:lstStyle/>
            <a:p>
              <a:pPr defTabSz="685862">
                <a:defRPr/>
              </a:pPr>
              <a:endParaRPr lang="en-US" sz="1200" kern="0" dirty="0">
                <a:solidFill>
                  <a:srgbClr val="000000"/>
                </a:solidFill>
                <a:latin typeface="Calibri"/>
                <a:cs typeface="Arial" pitchFamily="34" charset="0"/>
              </a:endParaRPr>
            </a:p>
          </p:txBody>
        </p:sp>
        <p:sp>
          <p:nvSpPr>
            <p:cNvPr id="132" name="Oval 131"/>
            <p:cNvSpPr/>
            <p:nvPr/>
          </p:nvSpPr>
          <p:spPr>
            <a:xfrm>
              <a:off x="7996335" y="2366077"/>
              <a:ext cx="1377754" cy="1397794"/>
            </a:xfrm>
            <a:prstGeom prst="ellipse">
              <a:avLst/>
            </a:prstGeom>
            <a:solidFill>
              <a:srgbClr val="FF0000"/>
            </a:solidFill>
            <a:ln w="25400" cap="flat" cmpd="sng" algn="ctr">
              <a:noFill/>
              <a:prstDash val="solid"/>
            </a:ln>
            <a:effectLst/>
            <a:sp3d extrusionH="25400" prstMaterial="metal">
              <a:extrusionClr>
                <a:srgbClr val="FF0000"/>
              </a:extrusionClr>
              <a:contourClr>
                <a:srgbClr val="000000"/>
              </a:contourClr>
            </a:sp3d>
          </p:spPr>
          <p:txBody>
            <a:bodyPr lIns="0" tIns="0" rIns="0" bIns="0"/>
            <a:lstStyle/>
            <a:p>
              <a:pPr defTabSz="685862">
                <a:defRPr/>
              </a:pPr>
              <a:endParaRPr lang="en-US" sz="1200" kern="0" dirty="0">
                <a:solidFill>
                  <a:srgbClr val="000000"/>
                </a:solidFill>
                <a:latin typeface="Calibri"/>
                <a:cs typeface="Arial" pitchFamily="34" charset="0"/>
              </a:endParaRPr>
            </a:p>
          </p:txBody>
        </p:sp>
        <p:sp>
          <p:nvSpPr>
            <p:cNvPr id="133" name="Oval 132"/>
            <p:cNvSpPr/>
            <p:nvPr/>
          </p:nvSpPr>
          <p:spPr>
            <a:xfrm>
              <a:off x="8292943" y="2667000"/>
              <a:ext cx="784540" cy="795950"/>
            </a:xfrm>
            <a:prstGeom prst="ellipse">
              <a:avLst/>
            </a:prstGeom>
            <a:solidFill>
              <a:srgbClr val="FFFFFF"/>
            </a:solidFill>
            <a:ln w="25400" cap="flat" cmpd="sng" algn="ctr">
              <a:noFill/>
              <a:prstDash val="solid"/>
            </a:ln>
            <a:effectLst/>
            <a:sp3d extrusionH="25400" prstMaterial="metal">
              <a:extrusionClr>
                <a:srgbClr val="FF0000"/>
              </a:extrusionClr>
              <a:contourClr>
                <a:srgbClr val="000000"/>
              </a:contourClr>
            </a:sp3d>
          </p:spPr>
          <p:txBody>
            <a:bodyPr lIns="0" tIns="0" rIns="0" bIns="0"/>
            <a:lstStyle/>
            <a:p>
              <a:pPr defTabSz="685862">
                <a:defRPr/>
              </a:pPr>
              <a:endParaRPr lang="en-US" sz="1200" kern="0" dirty="0">
                <a:solidFill>
                  <a:srgbClr val="000000"/>
                </a:solidFill>
                <a:latin typeface="Calibri"/>
                <a:cs typeface="Arial" pitchFamily="34" charset="0"/>
              </a:endParaRPr>
            </a:p>
          </p:txBody>
        </p:sp>
      </p:grpSp>
      <p:sp>
        <p:nvSpPr>
          <p:cNvPr id="9" name="Freeform 7"/>
          <p:cNvSpPr>
            <a:spLocks/>
          </p:cNvSpPr>
          <p:nvPr/>
        </p:nvSpPr>
        <p:spPr bwMode="gray">
          <a:xfrm>
            <a:off x="1011786" y="3185424"/>
            <a:ext cx="8997060" cy="2773227"/>
          </a:xfrm>
          <a:custGeom>
            <a:avLst/>
            <a:gdLst>
              <a:gd name="T0" fmla="*/ 2147483647 w 5190"/>
              <a:gd name="T1" fmla="*/ 2147483647 h 2298"/>
              <a:gd name="T2" fmla="*/ 0 w 5190"/>
              <a:gd name="T3" fmla="*/ 0 h 2298"/>
              <a:gd name="T4" fmla="*/ 2147483647 w 5190"/>
              <a:gd name="T5" fmla="*/ 2147483647 h 2298"/>
              <a:gd name="T6" fmla="*/ 2147483647 w 5190"/>
              <a:gd name="T7" fmla="*/ 2147483647 h 2298"/>
              <a:gd name="T8" fmla="*/ 2147483647 w 5190"/>
              <a:gd name="T9" fmla="*/ 2147483647 h 2298"/>
              <a:gd name="T10" fmla="*/ 2147483647 w 5190"/>
              <a:gd name="T11" fmla="*/ 2147483647 h 2298"/>
              <a:gd name="T12" fmla="*/ 2147483647 w 5190"/>
              <a:gd name="T13" fmla="*/ 2147483647 h 2298"/>
              <a:gd name="T14" fmla="*/ 2147483647 w 5190"/>
              <a:gd name="T15" fmla="*/ 2147483647 h 2298"/>
              <a:gd name="T16" fmla="*/ 2147483647 w 5190"/>
              <a:gd name="T17" fmla="*/ 2147483647 h 229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90"/>
              <a:gd name="T28" fmla="*/ 0 h 2298"/>
              <a:gd name="T29" fmla="*/ 5190 w 5190"/>
              <a:gd name="T30" fmla="*/ 2298 h 229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90" h="2298">
                <a:moveTo>
                  <a:pt x="496" y="157"/>
                </a:moveTo>
                <a:lnTo>
                  <a:pt x="0" y="0"/>
                </a:lnTo>
                <a:lnTo>
                  <a:pt x="231" y="124"/>
                </a:lnTo>
                <a:lnTo>
                  <a:pt x="4282" y="2025"/>
                </a:lnTo>
                <a:lnTo>
                  <a:pt x="3974" y="2298"/>
                </a:lnTo>
                <a:lnTo>
                  <a:pt x="5190" y="2065"/>
                </a:lnTo>
                <a:lnTo>
                  <a:pt x="5039" y="1268"/>
                </a:lnTo>
                <a:lnTo>
                  <a:pt x="4748" y="1507"/>
                </a:lnTo>
                <a:lnTo>
                  <a:pt x="496" y="157"/>
                </a:lnTo>
                <a:close/>
              </a:path>
            </a:pathLst>
          </a:custGeom>
          <a:solidFill>
            <a:schemeClr val="accent1">
              <a:alpha val="41176"/>
            </a:schemeClr>
          </a:solidFill>
          <a:ln w="9525">
            <a:solidFill>
              <a:srgbClr val="7B7066"/>
            </a:solidFill>
            <a:miter lim="800000"/>
            <a:headEnd/>
            <a:tailEnd/>
          </a:ln>
          <a:effectLst>
            <a:outerShdw dist="23000" dir="5400000" rotWithShape="0">
              <a:srgbClr val="000000">
                <a:alpha val="34998"/>
              </a:srgbClr>
            </a:outerShdw>
          </a:effectLst>
        </p:spPr>
        <p:txBody>
          <a:bodyPr wrap="none" anchor="ctr"/>
          <a:lstStyle/>
          <a:p>
            <a:endParaRPr lang="en-US" dirty="0">
              <a:solidFill>
                <a:srgbClr val="5F5F5F"/>
              </a:solidFill>
              <a:latin typeface="Calibri"/>
            </a:endParaRPr>
          </a:p>
        </p:txBody>
      </p:sp>
      <p:sp>
        <p:nvSpPr>
          <p:cNvPr id="2" name="Title 1"/>
          <p:cNvSpPr>
            <a:spLocks noGrp="1"/>
          </p:cNvSpPr>
          <p:nvPr>
            <p:ph type="title"/>
          </p:nvPr>
        </p:nvSpPr>
        <p:spPr/>
        <p:txBody>
          <a:bodyPr/>
          <a:lstStyle/>
          <a:p>
            <a:r>
              <a:rPr lang="en-US" dirty="0" smtClean="0"/>
              <a:t>From Mistakes to Malicious</a:t>
            </a:r>
            <a:endParaRPr lang="en-US" dirty="0"/>
          </a:p>
        </p:txBody>
      </p:sp>
      <p:sp>
        <p:nvSpPr>
          <p:cNvPr id="8" name="TextBox 106"/>
          <p:cNvSpPr txBox="1">
            <a:spLocks noChangeArrowheads="1"/>
          </p:cNvSpPr>
          <p:nvPr/>
        </p:nvSpPr>
        <p:spPr bwMode="auto">
          <a:xfrm>
            <a:off x="8518356" y="6172200"/>
            <a:ext cx="3595856" cy="246221"/>
          </a:xfrm>
          <a:prstGeom prst="rect">
            <a:avLst/>
          </a:prstGeom>
          <a:noFill/>
          <a:ln w="9525">
            <a:noFill/>
            <a:miter lim="800000"/>
            <a:headEnd/>
            <a:tailEnd/>
          </a:ln>
        </p:spPr>
        <p:txBody>
          <a:bodyPr wrap="none">
            <a:spAutoFit/>
          </a:bodyPr>
          <a:lstStyle/>
          <a:p>
            <a:pPr algn="r"/>
            <a:r>
              <a:rPr lang="en-US" sz="1000" dirty="0" smtClean="0">
                <a:solidFill>
                  <a:srgbClr val="5F5F5F"/>
                </a:solidFill>
                <a:latin typeface="Calibri"/>
              </a:rPr>
              <a:t>Source: Adapted </a:t>
            </a:r>
            <a:r>
              <a:rPr lang="en-US" sz="1000" dirty="0">
                <a:solidFill>
                  <a:srgbClr val="5F5F5F"/>
                </a:solidFill>
                <a:latin typeface="Calibri"/>
              </a:rPr>
              <a:t>from Kuppinger Cole Presentation, March 2013  </a:t>
            </a:r>
          </a:p>
        </p:txBody>
      </p:sp>
      <p:sp>
        <p:nvSpPr>
          <p:cNvPr id="84" name="Rectangle 83"/>
          <p:cNvSpPr/>
          <p:nvPr/>
        </p:nvSpPr>
        <p:spPr bwMode="auto">
          <a:xfrm>
            <a:off x="1960562" y="2209800"/>
            <a:ext cx="1252396" cy="333168"/>
          </a:xfrm>
          <a:prstGeom prst="rect">
            <a:avLst/>
          </a:prstGeom>
        </p:spPr>
        <p:txBody>
          <a:bodyPr anchor="b">
            <a:spAutoFit/>
          </a:bodyPr>
          <a:lstStyle/>
          <a:p>
            <a:pPr>
              <a:lnSpc>
                <a:spcPct val="75000"/>
              </a:lnSpc>
              <a:defRPr/>
            </a:pPr>
            <a:r>
              <a:rPr lang="en-US" sz="2000" b="1" dirty="0">
                <a:ln w="6350">
                  <a:noFill/>
                </a:ln>
                <a:gradFill>
                  <a:gsLst>
                    <a:gs pos="0">
                      <a:srgbClr val="FF0000">
                        <a:lumMod val="75000"/>
                      </a:srgbClr>
                    </a:gs>
                    <a:gs pos="100000">
                      <a:srgbClr val="FF0000">
                        <a:lumMod val="95000"/>
                      </a:srgbClr>
                    </a:gs>
                  </a:gsLst>
                  <a:lin ang="16200000" scaled="0"/>
                </a:gradFill>
                <a:latin typeface="Calibri"/>
              </a:rPr>
              <a:t>MISTAKES</a:t>
            </a:r>
            <a:endParaRPr lang="en-US" sz="2000" dirty="0">
              <a:solidFill>
                <a:srgbClr val="5F5F5F"/>
              </a:solidFill>
              <a:latin typeface="Calibri"/>
            </a:endParaRPr>
          </a:p>
        </p:txBody>
      </p:sp>
      <p:grpSp>
        <p:nvGrpSpPr>
          <p:cNvPr id="6" name="Group 144"/>
          <p:cNvGrpSpPr/>
          <p:nvPr/>
        </p:nvGrpSpPr>
        <p:grpSpPr>
          <a:xfrm>
            <a:off x="1827212" y="2219325"/>
            <a:ext cx="1686241" cy="904875"/>
            <a:chOff x="1827212" y="2219325"/>
            <a:chExt cx="1686241" cy="904875"/>
          </a:xfrm>
        </p:grpSpPr>
        <p:sp>
          <p:nvSpPr>
            <p:cNvPr id="83" name="Pentagon 82"/>
            <p:cNvSpPr/>
            <p:nvPr/>
          </p:nvSpPr>
          <p:spPr bwMode="auto">
            <a:xfrm>
              <a:off x="1958973" y="2228850"/>
              <a:ext cx="1554480" cy="895350"/>
            </a:xfrm>
            <a:prstGeom prst="homePlate">
              <a:avLst>
                <a:gd name="adj" fmla="val 31944"/>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latin typeface="Calibri"/>
              </a:endParaRPr>
            </a:p>
          </p:txBody>
        </p:sp>
        <p:sp>
          <p:nvSpPr>
            <p:cNvPr id="85" name="Rectangle 84"/>
            <p:cNvSpPr/>
            <p:nvPr/>
          </p:nvSpPr>
          <p:spPr bwMode="auto">
            <a:xfrm>
              <a:off x="1827212" y="2219325"/>
              <a:ext cx="1600200" cy="7858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171450">
                <a:lnSpc>
                  <a:spcPct val="90000"/>
                </a:lnSpc>
                <a:spcAft>
                  <a:spcPts val="600"/>
                </a:spcAft>
                <a:defRPr/>
              </a:pPr>
              <a:r>
                <a:rPr lang="en-US" sz="1400" dirty="0">
                  <a:solidFill>
                    <a:srgbClr val="FFFFFF"/>
                  </a:solidFill>
                  <a:latin typeface="Calibri"/>
                  <a:ea typeface="ＭＳ Ｐゴシック" pitchFamily="34" charset="-128"/>
                </a:rPr>
                <a:t>Accidental deletes</a:t>
              </a:r>
            </a:p>
            <a:p>
              <a:pPr marL="171450">
                <a:lnSpc>
                  <a:spcPct val="90000"/>
                </a:lnSpc>
                <a:spcAft>
                  <a:spcPts val="600"/>
                </a:spcAft>
                <a:defRPr/>
              </a:pPr>
              <a:r>
                <a:rPr lang="en-US" sz="1400" dirty="0">
                  <a:solidFill>
                    <a:srgbClr val="FFFFFF"/>
                  </a:solidFill>
                  <a:latin typeface="Calibri"/>
                  <a:ea typeface="ＭＳ Ｐゴシック" pitchFamily="34" charset="-128"/>
                </a:rPr>
                <a:t>Unauthorized disclosures</a:t>
              </a:r>
            </a:p>
          </p:txBody>
        </p:sp>
      </p:grpSp>
      <p:grpSp>
        <p:nvGrpSpPr>
          <p:cNvPr id="10" name="Group 71"/>
          <p:cNvGrpSpPr/>
          <p:nvPr/>
        </p:nvGrpSpPr>
        <p:grpSpPr bwMode="auto">
          <a:xfrm>
            <a:off x="3735774" y="2162175"/>
            <a:ext cx="1148963" cy="786491"/>
            <a:chOff x="7389812" y="1769574"/>
            <a:chExt cx="2590800" cy="2590800"/>
          </a:xfrm>
          <a:scene3d>
            <a:camera prst="perspectiveRelaxed" fov="5700000">
              <a:rot lat="17373601" lon="0" rev="0"/>
            </a:camera>
            <a:lightRig rig="threePt" dir="t">
              <a:rot lat="0" lon="0" rev="13200000"/>
            </a:lightRig>
          </a:scene3d>
        </p:grpSpPr>
        <p:sp>
          <p:nvSpPr>
            <p:cNvPr id="135" name="Oval 134"/>
            <p:cNvSpPr/>
            <p:nvPr/>
          </p:nvSpPr>
          <p:spPr>
            <a:xfrm>
              <a:off x="7389812" y="1769574"/>
              <a:ext cx="2590800" cy="2590800"/>
            </a:xfrm>
            <a:prstGeom prst="ellipse">
              <a:avLst/>
            </a:prstGeom>
            <a:solidFill>
              <a:srgbClr val="FF0000"/>
            </a:solidFill>
            <a:ln w="25400" cap="flat" cmpd="sng" algn="ctr">
              <a:noFill/>
              <a:prstDash val="solid"/>
            </a:ln>
            <a:effectLst/>
            <a:sp3d extrusionH="25400" prstMaterial="metal">
              <a:extrusionClr>
                <a:srgbClr val="FF0000"/>
              </a:extrusionClr>
              <a:contourClr>
                <a:srgbClr val="000000"/>
              </a:contourClr>
            </a:sp3d>
          </p:spPr>
          <p:txBody>
            <a:bodyPr lIns="0" tIns="0" rIns="0" bIns="0"/>
            <a:lstStyle/>
            <a:p>
              <a:pPr defTabSz="685862">
                <a:defRPr/>
              </a:pPr>
              <a:endParaRPr lang="en-US" sz="1200" kern="0" dirty="0">
                <a:solidFill>
                  <a:srgbClr val="000000"/>
                </a:solidFill>
                <a:latin typeface="Calibri"/>
                <a:cs typeface="Arial" pitchFamily="34" charset="0"/>
              </a:endParaRPr>
            </a:p>
          </p:txBody>
        </p:sp>
        <p:sp>
          <p:nvSpPr>
            <p:cNvPr id="136" name="Oval 135"/>
            <p:cNvSpPr/>
            <p:nvPr/>
          </p:nvSpPr>
          <p:spPr>
            <a:xfrm>
              <a:off x="7692083" y="2057399"/>
              <a:ext cx="1986258" cy="2015150"/>
            </a:xfrm>
            <a:prstGeom prst="ellipse">
              <a:avLst/>
            </a:prstGeom>
            <a:solidFill>
              <a:srgbClr val="FFFFFF"/>
            </a:solidFill>
            <a:ln w="25400" cap="flat" cmpd="sng" algn="ctr">
              <a:noFill/>
              <a:prstDash val="solid"/>
            </a:ln>
            <a:effectLst/>
            <a:sp3d extrusionH="25400" prstMaterial="metal">
              <a:extrusionClr>
                <a:srgbClr val="FF0000"/>
              </a:extrusionClr>
              <a:contourClr>
                <a:srgbClr val="000000"/>
              </a:contourClr>
            </a:sp3d>
          </p:spPr>
          <p:txBody>
            <a:bodyPr lIns="0" tIns="0" rIns="0" bIns="0"/>
            <a:lstStyle/>
            <a:p>
              <a:pPr defTabSz="685862">
                <a:defRPr/>
              </a:pPr>
              <a:endParaRPr lang="en-US" sz="1200" kern="0" dirty="0">
                <a:solidFill>
                  <a:srgbClr val="000000"/>
                </a:solidFill>
                <a:latin typeface="Calibri"/>
                <a:cs typeface="Arial" pitchFamily="34" charset="0"/>
              </a:endParaRPr>
            </a:p>
          </p:txBody>
        </p:sp>
        <p:sp>
          <p:nvSpPr>
            <p:cNvPr id="137" name="Oval 136"/>
            <p:cNvSpPr/>
            <p:nvPr/>
          </p:nvSpPr>
          <p:spPr>
            <a:xfrm>
              <a:off x="7996335" y="2366077"/>
              <a:ext cx="1377754" cy="1397794"/>
            </a:xfrm>
            <a:prstGeom prst="ellipse">
              <a:avLst/>
            </a:prstGeom>
            <a:solidFill>
              <a:srgbClr val="FF0000"/>
            </a:solidFill>
            <a:ln w="25400" cap="flat" cmpd="sng" algn="ctr">
              <a:noFill/>
              <a:prstDash val="solid"/>
            </a:ln>
            <a:effectLst/>
            <a:sp3d extrusionH="25400" prstMaterial="metal">
              <a:extrusionClr>
                <a:srgbClr val="FF0000"/>
              </a:extrusionClr>
              <a:contourClr>
                <a:srgbClr val="000000"/>
              </a:contourClr>
            </a:sp3d>
          </p:spPr>
          <p:txBody>
            <a:bodyPr lIns="0" tIns="0" rIns="0" bIns="0"/>
            <a:lstStyle/>
            <a:p>
              <a:pPr defTabSz="685862">
                <a:defRPr/>
              </a:pPr>
              <a:endParaRPr lang="en-US" sz="1200" kern="0" dirty="0">
                <a:solidFill>
                  <a:srgbClr val="000000"/>
                </a:solidFill>
                <a:latin typeface="Calibri"/>
                <a:cs typeface="Arial" pitchFamily="34" charset="0"/>
              </a:endParaRPr>
            </a:p>
          </p:txBody>
        </p:sp>
        <p:sp>
          <p:nvSpPr>
            <p:cNvPr id="138" name="Oval 137"/>
            <p:cNvSpPr/>
            <p:nvPr/>
          </p:nvSpPr>
          <p:spPr>
            <a:xfrm>
              <a:off x="8292943" y="2667000"/>
              <a:ext cx="784540" cy="795950"/>
            </a:xfrm>
            <a:prstGeom prst="ellipse">
              <a:avLst/>
            </a:prstGeom>
            <a:solidFill>
              <a:srgbClr val="FFFFFF"/>
            </a:solidFill>
            <a:ln w="25400" cap="flat" cmpd="sng" algn="ctr">
              <a:noFill/>
              <a:prstDash val="solid"/>
            </a:ln>
            <a:effectLst/>
            <a:sp3d extrusionH="25400" prstMaterial="metal">
              <a:extrusionClr>
                <a:srgbClr val="FF0000"/>
              </a:extrusionClr>
              <a:contourClr>
                <a:srgbClr val="000000"/>
              </a:contourClr>
            </a:sp3d>
          </p:spPr>
          <p:txBody>
            <a:bodyPr lIns="0" tIns="0" rIns="0" bIns="0"/>
            <a:lstStyle/>
            <a:p>
              <a:pPr defTabSz="685862">
                <a:defRPr/>
              </a:pPr>
              <a:endParaRPr lang="en-US" sz="1200" kern="0" dirty="0">
                <a:solidFill>
                  <a:srgbClr val="000000"/>
                </a:solidFill>
                <a:latin typeface="Calibri"/>
                <a:cs typeface="Arial" pitchFamily="34" charset="0"/>
              </a:endParaRPr>
            </a:p>
          </p:txBody>
        </p:sp>
      </p:grpSp>
      <p:grpSp>
        <p:nvGrpSpPr>
          <p:cNvPr id="13" name="Group 120"/>
          <p:cNvGrpSpPr/>
          <p:nvPr/>
        </p:nvGrpSpPr>
        <p:grpSpPr>
          <a:xfrm>
            <a:off x="2970212" y="2019300"/>
            <a:ext cx="2632075" cy="2324100"/>
            <a:chOff x="3871912" y="1905000"/>
            <a:chExt cx="2632075" cy="2324100"/>
          </a:xfrm>
        </p:grpSpPr>
        <p:sp>
          <p:nvSpPr>
            <p:cNvPr id="7" name="Oval 99"/>
            <p:cNvSpPr>
              <a:spLocks noChangeArrowheads="1"/>
            </p:cNvSpPr>
            <p:nvPr/>
          </p:nvSpPr>
          <p:spPr bwMode="auto">
            <a:xfrm>
              <a:off x="3871912" y="3752850"/>
              <a:ext cx="2632075" cy="476250"/>
            </a:xfrm>
            <a:prstGeom prst="ellipse">
              <a:avLst/>
            </a:prstGeom>
            <a:gradFill rotWithShape="1">
              <a:gsLst>
                <a:gs pos="0">
                  <a:srgbClr val="000000">
                    <a:alpha val="47000"/>
                  </a:srgbClr>
                </a:gs>
                <a:gs pos="100000">
                  <a:srgbClr val="FFFFFF">
                    <a:alpha val="0"/>
                  </a:srgbClr>
                </a:gs>
              </a:gsLst>
              <a:path path="shape">
                <a:fillToRect l="50000" t="50000" r="50000" b="50000"/>
              </a:path>
            </a:gradFill>
            <a:ln>
              <a:noFill/>
            </a:ln>
          </p:spPr>
          <p:txBody>
            <a:bodyPr wrap="none" anchor="ctr"/>
            <a:lstStyle/>
            <a:p>
              <a:pPr>
                <a:defRPr/>
              </a:pPr>
              <a:endParaRPr lang="en-US" kern="0" dirty="0">
                <a:solidFill>
                  <a:sysClr val="windowText" lastClr="000000"/>
                </a:solidFill>
                <a:latin typeface="Calibri"/>
              </a:endParaRPr>
            </a:p>
          </p:txBody>
        </p:sp>
        <p:pic>
          <p:nvPicPr>
            <p:cNvPr id="117" name="Picture 116" descr="ic-Database-gray.png"/>
            <p:cNvPicPr>
              <a:picLocks noChangeAspect="1"/>
            </p:cNvPicPr>
            <p:nvPr/>
          </p:nvPicPr>
          <p:blipFill>
            <a:blip r:embed="rId3" cstate="print"/>
            <a:stretch>
              <a:fillRect/>
            </a:stretch>
          </p:blipFill>
          <p:spPr>
            <a:xfrm>
              <a:off x="4113212" y="1905000"/>
              <a:ext cx="2194560" cy="2194560"/>
            </a:xfrm>
            <a:prstGeom prst="rect">
              <a:avLst/>
            </a:prstGeom>
            <a:effectLst>
              <a:outerShdw blurRad="50800" dist="38100" dir="2700000" algn="tl" rotWithShape="0">
                <a:prstClr val="black">
                  <a:alpha val="40000"/>
                </a:prstClr>
              </a:outerShdw>
            </a:effectLst>
          </p:spPr>
        </p:pic>
      </p:grpSp>
      <p:grpSp>
        <p:nvGrpSpPr>
          <p:cNvPr id="14" name="Group 121"/>
          <p:cNvGrpSpPr/>
          <p:nvPr/>
        </p:nvGrpSpPr>
        <p:grpSpPr>
          <a:xfrm>
            <a:off x="455612" y="1828800"/>
            <a:ext cx="1905000" cy="1828800"/>
            <a:chOff x="1217612" y="1600200"/>
            <a:chExt cx="1905000" cy="1828800"/>
          </a:xfrm>
        </p:grpSpPr>
        <p:pic>
          <p:nvPicPr>
            <p:cNvPr id="116" name="Picture 115" descr="ic-Database-gray.png"/>
            <p:cNvPicPr>
              <a:picLocks noChangeAspect="1"/>
            </p:cNvPicPr>
            <p:nvPr/>
          </p:nvPicPr>
          <p:blipFill>
            <a:blip r:embed="rId3" cstate="print"/>
            <a:stretch>
              <a:fillRect/>
            </a:stretch>
          </p:blipFill>
          <p:spPr>
            <a:xfrm>
              <a:off x="1370012" y="1600200"/>
              <a:ext cx="1676400" cy="1676400"/>
            </a:xfrm>
            <a:prstGeom prst="rect">
              <a:avLst/>
            </a:prstGeom>
            <a:effectLst>
              <a:outerShdw blurRad="50800" dist="38100" dir="2700000" algn="tl" rotWithShape="0">
                <a:prstClr val="black">
                  <a:alpha val="40000"/>
                </a:prstClr>
              </a:outerShdw>
            </a:effectLst>
          </p:spPr>
        </p:pic>
        <p:sp>
          <p:nvSpPr>
            <p:cNvPr id="119" name="Oval 99"/>
            <p:cNvSpPr>
              <a:spLocks noChangeArrowheads="1"/>
            </p:cNvSpPr>
            <p:nvPr/>
          </p:nvSpPr>
          <p:spPr bwMode="auto">
            <a:xfrm>
              <a:off x="1217612" y="3048000"/>
              <a:ext cx="1905000" cy="381000"/>
            </a:xfrm>
            <a:prstGeom prst="ellipse">
              <a:avLst/>
            </a:prstGeom>
            <a:gradFill rotWithShape="1">
              <a:gsLst>
                <a:gs pos="0">
                  <a:srgbClr val="000000">
                    <a:alpha val="47000"/>
                  </a:srgbClr>
                </a:gs>
                <a:gs pos="100000">
                  <a:srgbClr val="FFFFFF">
                    <a:alpha val="0"/>
                  </a:srgbClr>
                </a:gs>
              </a:gsLst>
              <a:path path="shape">
                <a:fillToRect l="50000" t="50000" r="50000" b="50000"/>
              </a:path>
            </a:gradFill>
            <a:ln>
              <a:noFill/>
            </a:ln>
          </p:spPr>
          <p:txBody>
            <a:bodyPr wrap="none" anchor="ctr"/>
            <a:lstStyle/>
            <a:p>
              <a:pPr>
                <a:defRPr/>
              </a:pPr>
              <a:endParaRPr lang="en-US" kern="0" dirty="0">
                <a:solidFill>
                  <a:sysClr val="windowText" lastClr="000000"/>
                </a:solidFill>
                <a:latin typeface="Calibri"/>
              </a:endParaRPr>
            </a:p>
          </p:txBody>
        </p:sp>
      </p:grpSp>
      <p:grpSp>
        <p:nvGrpSpPr>
          <p:cNvPr id="15" name="Group 71"/>
          <p:cNvGrpSpPr/>
          <p:nvPr/>
        </p:nvGrpSpPr>
        <p:grpSpPr bwMode="auto">
          <a:xfrm>
            <a:off x="7351712" y="2362200"/>
            <a:ext cx="1676559" cy="1066800"/>
            <a:chOff x="7389812" y="1769574"/>
            <a:chExt cx="2590800" cy="2590800"/>
          </a:xfrm>
          <a:scene3d>
            <a:camera prst="perspectiveRelaxed" fov="5700000">
              <a:rot lat="17373601" lon="0" rev="0"/>
            </a:camera>
            <a:lightRig rig="threePt" dir="t">
              <a:rot lat="0" lon="0" rev="13200000"/>
            </a:lightRig>
          </a:scene3d>
        </p:grpSpPr>
        <p:sp>
          <p:nvSpPr>
            <p:cNvPr id="125" name="Oval 124"/>
            <p:cNvSpPr/>
            <p:nvPr/>
          </p:nvSpPr>
          <p:spPr>
            <a:xfrm>
              <a:off x="7389812" y="1769574"/>
              <a:ext cx="2590800" cy="2590800"/>
            </a:xfrm>
            <a:prstGeom prst="ellipse">
              <a:avLst/>
            </a:prstGeom>
            <a:solidFill>
              <a:srgbClr val="FF0000"/>
            </a:solidFill>
            <a:ln w="25400" cap="flat" cmpd="sng" algn="ctr">
              <a:noFill/>
              <a:prstDash val="solid"/>
            </a:ln>
            <a:effectLst/>
            <a:sp3d extrusionH="25400" prstMaterial="metal">
              <a:extrusionClr>
                <a:srgbClr val="FF0000"/>
              </a:extrusionClr>
              <a:contourClr>
                <a:srgbClr val="000000"/>
              </a:contourClr>
            </a:sp3d>
          </p:spPr>
          <p:txBody>
            <a:bodyPr lIns="0" tIns="0" rIns="0" bIns="0"/>
            <a:lstStyle/>
            <a:p>
              <a:pPr defTabSz="685862">
                <a:defRPr/>
              </a:pPr>
              <a:endParaRPr lang="en-US" sz="1200" kern="0" dirty="0">
                <a:solidFill>
                  <a:srgbClr val="000000"/>
                </a:solidFill>
                <a:latin typeface="Calibri"/>
                <a:cs typeface="Arial" pitchFamily="34" charset="0"/>
              </a:endParaRPr>
            </a:p>
          </p:txBody>
        </p:sp>
        <p:sp>
          <p:nvSpPr>
            <p:cNvPr id="126" name="Oval 125"/>
            <p:cNvSpPr/>
            <p:nvPr/>
          </p:nvSpPr>
          <p:spPr>
            <a:xfrm>
              <a:off x="7692083" y="2057399"/>
              <a:ext cx="1986258" cy="2015150"/>
            </a:xfrm>
            <a:prstGeom prst="ellipse">
              <a:avLst/>
            </a:prstGeom>
            <a:solidFill>
              <a:srgbClr val="FFFFFF"/>
            </a:solidFill>
            <a:ln w="25400" cap="flat" cmpd="sng" algn="ctr">
              <a:noFill/>
              <a:prstDash val="solid"/>
            </a:ln>
            <a:effectLst/>
            <a:sp3d extrusionH="25400" prstMaterial="metal">
              <a:extrusionClr>
                <a:srgbClr val="FF0000"/>
              </a:extrusionClr>
              <a:contourClr>
                <a:srgbClr val="000000"/>
              </a:contourClr>
            </a:sp3d>
          </p:spPr>
          <p:txBody>
            <a:bodyPr lIns="0" tIns="0" rIns="0" bIns="0"/>
            <a:lstStyle/>
            <a:p>
              <a:pPr defTabSz="685862">
                <a:defRPr/>
              </a:pPr>
              <a:endParaRPr lang="en-US" sz="1200" kern="0" dirty="0">
                <a:solidFill>
                  <a:srgbClr val="000000"/>
                </a:solidFill>
                <a:latin typeface="Calibri"/>
                <a:cs typeface="Arial" pitchFamily="34" charset="0"/>
              </a:endParaRPr>
            </a:p>
          </p:txBody>
        </p:sp>
        <p:sp>
          <p:nvSpPr>
            <p:cNvPr id="127" name="Oval 126"/>
            <p:cNvSpPr/>
            <p:nvPr/>
          </p:nvSpPr>
          <p:spPr>
            <a:xfrm>
              <a:off x="7996335" y="2366077"/>
              <a:ext cx="1377754" cy="1397794"/>
            </a:xfrm>
            <a:prstGeom prst="ellipse">
              <a:avLst/>
            </a:prstGeom>
            <a:solidFill>
              <a:srgbClr val="FF0000"/>
            </a:solidFill>
            <a:ln w="25400" cap="flat" cmpd="sng" algn="ctr">
              <a:noFill/>
              <a:prstDash val="solid"/>
            </a:ln>
            <a:effectLst/>
            <a:sp3d extrusionH="25400" prstMaterial="metal">
              <a:extrusionClr>
                <a:srgbClr val="FF0000"/>
              </a:extrusionClr>
              <a:contourClr>
                <a:srgbClr val="000000"/>
              </a:contourClr>
            </a:sp3d>
          </p:spPr>
          <p:txBody>
            <a:bodyPr lIns="0" tIns="0" rIns="0" bIns="0"/>
            <a:lstStyle/>
            <a:p>
              <a:pPr defTabSz="685862">
                <a:defRPr/>
              </a:pPr>
              <a:endParaRPr lang="en-US" sz="1200" kern="0" dirty="0">
                <a:solidFill>
                  <a:srgbClr val="000000"/>
                </a:solidFill>
                <a:latin typeface="Calibri"/>
                <a:cs typeface="Arial" pitchFamily="34" charset="0"/>
              </a:endParaRPr>
            </a:p>
          </p:txBody>
        </p:sp>
        <p:sp>
          <p:nvSpPr>
            <p:cNvPr id="128" name="Oval 127"/>
            <p:cNvSpPr/>
            <p:nvPr/>
          </p:nvSpPr>
          <p:spPr>
            <a:xfrm>
              <a:off x="8292943" y="2667000"/>
              <a:ext cx="784540" cy="795950"/>
            </a:xfrm>
            <a:prstGeom prst="ellipse">
              <a:avLst/>
            </a:prstGeom>
            <a:solidFill>
              <a:srgbClr val="FFFFFF"/>
            </a:solidFill>
            <a:ln w="25400" cap="flat" cmpd="sng" algn="ctr">
              <a:noFill/>
              <a:prstDash val="solid"/>
            </a:ln>
            <a:effectLst/>
            <a:sp3d extrusionH="25400" prstMaterial="metal">
              <a:extrusionClr>
                <a:srgbClr val="FF0000"/>
              </a:extrusionClr>
              <a:contourClr>
                <a:srgbClr val="000000"/>
              </a:contourClr>
            </a:sp3d>
          </p:spPr>
          <p:txBody>
            <a:bodyPr lIns="0" tIns="0" rIns="0" bIns="0"/>
            <a:lstStyle/>
            <a:p>
              <a:pPr defTabSz="685862">
                <a:defRPr/>
              </a:pPr>
              <a:endParaRPr lang="en-US" sz="1200" kern="0" dirty="0">
                <a:solidFill>
                  <a:srgbClr val="000000"/>
                </a:solidFill>
                <a:latin typeface="Calibri"/>
                <a:cs typeface="Arial" pitchFamily="34" charset="0"/>
              </a:endParaRPr>
            </a:p>
          </p:txBody>
        </p:sp>
      </p:grpSp>
      <p:grpSp>
        <p:nvGrpSpPr>
          <p:cNvPr id="16" name="Group 122"/>
          <p:cNvGrpSpPr/>
          <p:nvPr/>
        </p:nvGrpSpPr>
        <p:grpSpPr>
          <a:xfrm>
            <a:off x="6389687" y="2133600"/>
            <a:ext cx="3638550" cy="3352800"/>
            <a:chOff x="6932612" y="2667000"/>
            <a:chExt cx="3638550" cy="3352800"/>
          </a:xfrm>
          <a:effectLst>
            <a:outerShdw blurRad="50800" dist="38100" dir="2700000" algn="tl" rotWithShape="0">
              <a:prstClr val="black">
                <a:alpha val="40000"/>
              </a:prstClr>
            </a:outerShdw>
          </a:effectLst>
        </p:grpSpPr>
        <p:pic>
          <p:nvPicPr>
            <p:cNvPr id="118" name="Picture 117" descr="ic-Database-gray.png"/>
            <p:cNvPicPr>
              <a:picLocks noChangeAspect="1"/>
            </p:cNvPicPr>
            <p:nvPr/>
          </p:nvPicPr>
          <p:blipFill>
            <a:blip r:embed="rId3" cstate="print"/>
            <a:stretch>
              <a:fillRect/>
            </a:stretch>
          </p:blipFill>
          <p:spPr>
            <a:xfrm>
              <a:off x="7161212" y="2667000"/>
              <a:ext cx="3124200" cy="3124200"/>
            </a:xfrm>
            <a:prstGeom prst="rect">
              <a:avLst/>
            </a:prstGeom>
            <a:noFill/>
            <a:ln>
              <a:noFill/>
            </a:ln>
          </p:spPr>
        </p:pic>
        <p:sp>
          <p:nvSpPr>
            <p:cNvPr id="120" name="Oval 99"/>
            <p:cNvSpPr>
              <a:spLocks noChangeArrowheads="1"/>
            </p:cNvSpPr>
            <p:nvPr/>
          </p:nvSpPr>
          <p:spPr bwMode="auto">
            <a:xfrm>
              <a:off x="6932612" y="5257800"/>
              <a:ext cx="3638550" cy="762000"/>
            </a:xfrm>
            <a:prstGeom prst="ellipse">
              <a:avLst/>
            </a:prstGeom>
            <a:gradFill rotWithShape="1">
              <a:gsLst>
                <a:gs pos="0">
                  <a:srgbClr val="000000">
                    <a:alpha val="47000"/>
                  </a:srgbClr>
                </a:gs>
                <a:gs pos="100000">
                  <a:srgbClr val="FFFFFF">
                    <a:alpha val="0"/>
                  </a:srgbClr>
                </a:gs>
              </a:gsLst>
              <a:path path="shape">
                <a:fillToRect l="50000" t="50000" r="50000" b="50000"/>
              </a:path>
            </a:gradFill>
            <a:ln>
              <a:noFill/>
            </a:ln>
          </p:spPr>
          <p:txBody>
            <a:bodyPr wrap="none" anchor="ctr"/>
            <a:lstStyle/>
            <a:p>
              <a:pPr>
                <a:defRPr/>
              </a:pPr>
              <a:endParaRPr lang="en-US" kern="0" dirty="0">
                <a:solidFill>
                  <a:sysClr val="windowText" lastClr="000000"/>
                </a:solidFill>
                <a:latin typeface="Calibri"/>
              </a:endParaRPr>
            </a:p>
          </p:txBody>
        </p:sp>
      </p:grpSp>
      <p:sp>
        <p:nvSpPr>
          <p:cNvPr id="149" name="Slide Number Placeholder 148"/>
          <p:cNvSpPr>
            <a:spLocks noGrp="1"/>
          </p:cNvSpPr>
          <p:nvPr>
            <p:ph type="sldNum" sz="quarter" idx="12"/>
          </p:nvPr>
        </p:nvSpPr>
        <p:spPr/>
        <p:txBody>
          <a:bodyPr/>
          <a:lstStyle/>
          <a:p>
            <a:fld id="{C51EAA63-D034-42AE-91FA-B13B9518C7BE}" type="slidenum">
              <a:rPr lang="en-US" smtClean="0">
                <a:solidFill>
                  <a:srgbClr val="5F5F5F">
                    <a:lumMod val="60000"/>
                    <a:lumOff val="40000"/>
                  </a:srgbClr>
                </a:solidFill>
                <a:latin typeface="Calibri"/>
              </a:rPr>
              <a:pPr/>
              <a:t>10</a:t>
            </a:fld>
            <a:endParaRPr lang="en-US" dirty="0">
              <a:solidFill>
                <a:srgbClr val="5F5F5F">
                  <a:lumMod val="60000"/>
                  <a:lumOff val="40000"/>
                </a:srgbClr>
              </a:solidFill>
              <a:latin typeface="Calibri"/>
            </a:endParaRPr>
          </a:p>
        </p:txBody>
      </p:sp>
    </p:spTree>
    <p:extLst>
      <p:ext uri="{BB962C8B-B14F-4D97-AF65-F5344CB8AC3E}">
        <p14:creationId xmlns="" xmlns:p14="http://schemas.microsoft.com/office/powerpoint/2010/main" val="1279928873"/>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s-a-service2.png"/>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303212" y="1295400"/>
            <a:ext cx="11417300" cy="4813300"/>
          </a:xfrm>
          <a:prstGeom prst="rect">
            <a:avLst/>
          </a:prstGeom>
        </p:spPr>
      </p:pic>
      <p:sp>
        <p:nvSpPr>
          <p:cNvPr id="4" name="Footer Placeholder 3"/>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11</a:t>
            </a:fld>
            <a:endParaRPr lang="en-US" dirty="0"/>
          </a:p>
        </p:txBody>
      </p:sp>
      <p:sp>
        <p:nvSpPr>
          <p:cNvPr id="2" name="Title 1"/>
          <p:cNvSpPr>
            <a:spLocks noGrp="1"/>
          </p:cNvSpPr>
          <p:nvPr>
            <p:ph type="title"/>
          </p:nvPr>
        </p:nvSpPr>
        <p:spPr>
          <a:xfrm>
            <a:off x="531812" y="29883"/>
            <a:ext cx="11125200" cy="889000"/>
          </a:xfrm>
        </p:spPr>
        <p:txBody>
          <a:bodyPr/>
          <a:lstStyle/>
          <a:p>
            <a:r>
              <a:rPr lang="en-US" dirty="0" smtClean="0"/>
              <a:t>Oracle - Data Informing Smarter Action Everywhere </a:t>
            </a:r>
            <a:endParaRPr lang="en-US" dirty="0"/>
          </a:p>
        </p:txBody>
      </p:sp>
      <p:sp>
        <p:nvSpPr>
          <p:cNvPr id="12" name="TextBox 11"/>
          <p:cNvSpPr txBox="1"/>
          <p:nvPr/>
        </p:nvSpPr>
        <p:spPr>
          <a:xfrm>
            <a:off x="8532812" y="2032000"/>
            <a:ext cx="1690688" cy="838200"/>
          </a:xfrm>
          <a:prstGeom prst="rect">
            <a:avLst/>
          </a:prstGeom>
          <a:noFill/>
        </p:spPr>
        <p:txBody>
          <a:bodyPr wrap="square" lIns="0" tIns="0" rIns="0" bIns="0" rtlCol="0" anchor="ctr">
            <a:noAutofit/>
          </a:bodyPr>
          <a:lstStyle/>
          <a:p>
            <a:pPr>
              <a:lnSpc>
                <a:spcPct val="90000"/>
              </a:lnSpc>
            </a:pPr>
            <a:r>
              <a:rPr lang="en-US" sz="2400" b="1" dirty="0" smtClean="0">
                <a:solidFill>
                  <a:srgbClr val="FFFFFF"/>
                </a:solidFill>
              </a:rPr>
              <a:t>Data</a:t>
            </a:r>
            <a:endParaRPr lang="en-US" sz="2400" b="1" dirty="0">
              <a:solidFill>
                <a:srgbClr val="FFFFFF"/>
              </a:solidFill>
            </a:endParaRPr>
          </a:p>
        </p:txBody>
      </p:sp>
      <p:sp>
        <p:nvSpPr>
          <p:cNvPr id="3" name="TextBox 2"/>
          <p:cNvSpPr txBox="1"/>
          <p:nvPr/>
        </p:nvSpPr>
        <p:spPr>
          <a:xfrm>
            <a:off x="3262311" y="3429000"/>
            <a:ext cx="2373923" cy="660400"/>
          </a:xfrm>
          <a:prstGeom prst="rect">
            <a:avLst/>
          </a:prstGeom>
          <a:noFill/>
        </p:spPr>
        <p:txBody>
          <a:bodyPr wrap="square" lIns="0" tIns="0" rIns="0" bIns="0" rtlCol="0" anchor="ctr">
            <a:noAutofit/>
          </a:bodyPr>
          <a:lstStyle/>
          <a:p>
            <a:pPr>
              <a:lnSpc>
                <a:spcPct val="90000"/>
              </a:lnSpc>
            </a:pPr>
            <a:r>
              <a:rPr lang="en-US" sz="2400" b="1" dirty="0" smtClean="0">
                <a:solidFill>
                  <a:srgbClr val="FFFFFF"/>
                </a:solidFill>
              </a:rPr>
              <a:t>Platform </a:t>
            </a:r>
            <a:endParaRPr lang="en-US" sz="2400" b="1" dirty="0">
              <a:solidFill>
                <a:srgbClr val="FFFFFF"/>
              </a:solidFill>
            </a:endParaRPr>
          </a:p>
        </p:txBody>
      </p:sp>
      <p:sp>
        <p:nvSpPr>
          <p:cNvPr id="30" name="TextBox 29"/>
          <p:cNvSpPr txBox="1"/>
          <p:nvPr/>
        </p:nvSpPr>
        <p:spPr>
          <a:xfrm>
            <a:off x="696911" y="3746500"/>
            <a:ext cx="2373923" cy="838200"/>
          </a:xfrm>
          <a:prstGeom prst="rect">
            <a:avLst/>
          </a:prstGeom>
          <a:noFill/>
        </p:spPr>
        <p:txBody>
          <a:bodyPr wrap="square" lIns="0" tIns="0" rIns="0" bIns="0" rtlCol="0" anchor="ctr">
            <a:noAutofit/>
          </a:bodyPr>
          <a:lstStyle/>
          <a:p>
            <a:pPr>
              <a:lnSpc>
                <a:spcPct val="90000"/>
              </a:lnSpc>
            </a:pPr>
            <a:r>
              <a:rPr lang="en-US" sz="2400" b="1" dirty="0" smtClean="0">
                <a:solidFill>
                  <a:srgbClr val="FFFFFF"/>
                </a:solidFill>
              </a:rPr>
              <a:t>Infrastructure </a:t>
            </a:r>
            <a:endParaRPr lang="en-US" sz="2400" b="1" dirty="0">
              <a:solidFill>
                <a:srgbClr val="FFFFFF"/>
              </a:solidFill>
            </a:endParaRPr>
          </a:p>
        </p:txBody>
      </p:sp>
      <p:sp>
        <p:nvSpPr>
          <p:cNvPr id="6" name="TextBox 5"/>
          <p:cNvSpPr txBox="1"/>
          <p:nvPr/>
        </p:nvSpPr>
        <p:spPr>
          <a:xfrm>
            <a:off x="8939021" y="2528470"/>
            <a:ext cx="914400" cy="914400"/>
          </a:xfrm>
          <a:prstGeom prst="rect">
            <a:avLst/>
          </a:prstGeom>
          <a:noFill/>
        </p:spPr>
        <p:txBody>
          <a:bodyPr wrap="none" lIns="0" tIns="0" rIns="0" bIns="0" rtlCol="0">
            <a:noAutofit/>
          </a:bodyPr>
          <a:lstStyle/>
          <a:p>
            <a:pPr>
              <a:lnSpc>
                <a:spcPct val="90000"/>
              </a:lnSpc>
            </a:pPr>
            <a:endParaRPr lang="en-US" dirty="0"/>
          </a:p>
        </p:txBody>
      </p:sp>
      <p:sp>
        <p:nvSpPr>
          <p:cNvPr id="16" name="TextBox 15"/>
          <p:cNvSpPr txBox="1"/>
          <p:nvPr/>
        </p:nvSpPr>
        <p:spPr>
          <a:xfrm>
            <a:off x="5840412" y="2616200"/>
            <a:ext cx="2286000" cy="838200"/>
          </a:xfrm>
          <a:prstGeom prst="rect">
            <a:avLst/>
          </a:prstGeom>
          <a:noFill/>
        </p:spPr>
        <p:txBody>
          <a:bodyPr wrap="square" lIns="0" tIns="0" rIns="0" bIns="0" rtlCol="0" anchor="ctr">
            <a:noAutofit/>
          </a:bodyPr>
          <a:lstStyle/>
          <a:p>
            <a:pPr>
              <a:lnSpc>
                <a:spcPct val="90000"/>
              </a:lnSpc>
            </a:pPr>
            <a:r>
              <a:rPr lang="en-US" sz="2400" b="1" dirty="0" smtClean="0">
                <a:solidFill>
                  <a:srgbClr val="FFFFFF"/>
                </a:solidFill>
              </a:rPr>
              <a:t>Software </a:t>
            </a:r>
            <a:endParaRPr lang="en-US" sz="2400" b="1" dirty="0">
              <a:solidFill>
                <a:srgbClr val="FFFFFF"/>
              </a:solidFill>
            </a:endParaRPr>
          </a:p>
        </p:txBody>
      </p:sp>
      <p:pic>
        <p:nvPicPr>
          <p:cNvPr id="4102" name="Picture 6" descr="https://cloud.oracle.com/sites/Satellite?blobcol=urldata&amp;blobkey=id&amp;blobtable=MungoBlobs&amp;blobwhere=1385542772871&amp;ssbinary=true"/>
          <p:cNvPicPr>
            <a:picLocks noChangeAspect="1" noChangeArrowheads="1"/>
          </p:cNvPicPr>
          <p:nvPr/>
        </p:nvPicPr>
        <p:blipFill>
          <a:blip r:embed="rId4" cstate="print"/>
          <a:srcRect/>
          <a:stretch>
            <a:fillRect/>
          </a:stretch>
        </p:blipFill>
        <p:spPr bwMode="auto">
          <a:xfrm>
            <a:off x="9084422" y="2619094"/>
            <a:ext cx="1390836" cy="1390839"/>
          </a:xfrm>
          <a:prstGeom prst="rect">
            <a:avLst/>
          </a:prstGeom>
          <a:noFill/>
        </p:spPr>
      </p:pic>
      <p:pic>
        <p:nvPicPr>
          <p:cNvPr id="17" name="Picture 6" descr="https://cloud.oracle.com/sites/Satellite?blobcol=urldata&amp;blobkey=id&amp;blobtable=MungoBlobs&amp;blobwhere=1385542772871&amp;ssbinary=true"/>
          <p:cNvPicPr>
            <a:picLocks noChangeAspect="1" noChangeArrowheads="1"/>
          </p:cNvPicPr>
          <p:nvPr/>
        </p:nvPicPr>
        <p:blipFill>
          <a:blip r:embed="rId4" cstate="print"/>
          <a:srcRect/>
          <a:stretch>
            <a:fillRect/>
          </a:stretch>
        </p:blipFill>
        <p:spPr bwMode="auto">
          <a:xfrm>
            <a:off x="6641539" y="3255588"/>
            <a:ext cx="1390836" cy="1390839"/>
          </a:xfrm>
          <a:prstGeom prst="rect">
            <a:avLst/>
          </a:prstGeom>
          <a:noFill/>
        </p:spPr>
      </p:pic>
      <p:pic>
        <p:nvPicPr>
          <p:cNvPr id="18" name="Picture 6" descr="https://cloud.oracle.com/sites/Satellite?blobcol=urldata&amp;blobkey=id&amp;blobtable=MungoBlobs&amp;blobwhere=1385542772871&amp;ssbinary=true"/>
          <p:cNvPicPr>
            <a:picLocks noChangeAspect="1" noChangeArrowheads="1"/>
          </p:cNvPicPr>
          <p:nvPr/>
        </p:nvPicPr>
        <p:blipFill>
          <a:blip r:embed="rId4" cstate="print"/>
          <a:srcRect/>
          <a:stretch>
            <a:fillRect/>
          </a:stretch>
        </p:blipFill>
        <p:spPr bwMode="auto">
          <a:xfrm>
            <a:off x="4113492" y="3901047"/>
            <a:ext cx="1390836" cy="1390839"/>
          </a:xfrm>
          <a:prstGeom prst="rect">
            <a:avLst/>
          </a:prstGeom>
          <a:noFill/>
        </p:spPr>
      </p:pic>
      <p:pic>
        <p:nvPicPr>
          <p:cNvPr id="19" name="Picture 6" descr="https://cloud.oracle.com/sites/Satellite?blobcol=urldata&amp;blobkey=id&amp;blobtable=MungoBlobs&amp;blobwhere=1385542772871&amp;ssbinary=true"/>
          <p:cNvPicPr>
            <a:picLocks noChangeAspect="1" noChangeArrowheads="1"/>
          </p:cNvPicPr>
          <p:nvPr/>
        </p:nvPicPr>
        <p:blipFill>
          <a:blip r:embed="rId4" cstate="print"/>
          <a:srcRect/>
          <a:stretch>
            <a:fillRect/>
          </a:stretch>
        </p:blipFill>
        <p:spPr bwMode="auto">
          <a:xfrm>
            <a:off x="1719916" y="4465823"/>
            <a:ext cx="1390836" cy="1390839"/>
          </a:xfrm>
          <a:prstGeom prst="rect">
            <a:avLst/>
          </a:prstGeom>
          <a:noFill/>
        </p:spPr>
      </p:pic>
      <p:sp>
        <p:nvSpPr>
          <p:cNvPr id="21" name="TextBox 20"/>
          <p:cNvSpPr txBox="1"/>
          <p:nvPr/>
        </p:nvSpPr>
        <p:spPr>
          <a:xfrm>
            <a:off x="812800" y="1346200"/>
            <a:ext cx="3695700" cy="825500"/>
          </a:xfrm>
          <a:prstGeom prst="rect">
            <a:avLst/>
          </a:prstGeom>
          <a:noFill/>
        </p:spPr>
        <p:txBody>
          <a:bodyPr wrap="square" lIns="0" tIns="0" rIns="0" bIns="0" rtlCol="0" anchor="ctr">
            <a:noAutofit/>
          </a:bodyPr>
          <a:lstStyle/>
          <a:p>
            <a:pPr>
              <a:lnSpc>
                <a:spcPct val="90000"/>
              </a:lnSpc>
            </a:pP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Standards</a:t>
            </a:r>
            <a:endPar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 name="TextBox 21"/>
          <p:cNvSpPr txBox="1"/>
          <p:nvPr/>
        </p:nvSpPr>
        <p:spPr>
          <a:xfrm>
            <a:off x="7796212" y="5207000"/>
            <a:ext cx="3278188" cy="787400"/>
          </a:xfrm>
          <a:prstGeom prst="rect">
            <a:avLst/>
          </a:prstGeom>
          <a:noFill/>
        </p:spPr>
        <p:txBody>
          <a:bodyPr wrap="square" lIns="0" tIns="0" rIns="0" bIns="0" rtlCol="0" anchor="ctr">
            <a:noAutofit/>
          </a:bodyPr>
          <a:lstStyle/>
          <a:p>
            <a:pPr>
              <a:lnSpc>
                <a:spcPct val="90000"/>
              </a:lnSpc>
            </a:pPr>
            <a:r>
              <a:rPr lang="en-US" sz="4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Technologies</a:t>
            </a:r>
            <a:endParaRPr lang="en-US" sz="4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xmlns="" val="89531365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12</a:t>
            </a:fld>
            <a:endParaRPr lang="en-US" dirty="0"/>
          </a:p>
        </p:txBody>
      </p:sp>
      <p:sp>
        <p:nvSpPr>
          <p:cNvPr id="5" name="Title 4"/>
          <p:cNvSpPr>
            <a:spLocks noGrp="1"/>
          </p:cNvSpPr>
          <p:nvPr>
            <p:ph type="title"/>
          </p:nvPr>
        </p:nvSpPr>
        <p:spPr/>
        <p:txBody>
          <a:bodyPr/>
          <a:lstStyle/>
          <a:p>
            <a:r>
              <a:rPr lang="en-US" dirty="0" smtClean="0"/>
              <a:t>Oracle Data and Information Services Today</a:t>
            </a:r>
            <a:endParaRPr lang="en-US" dirty="0"/>
          </a:p>
        </p:txBody>
      </p:sp>
      <p:sp>
        <p:nvSpPr>
          <p:cNvPr id="6" name="Oval 5"/>
          <p:cNvSpPr/>
          <p:nvPr/>
        </p:nvSpPr>
        <p:spPr>
          <a:xfrm>
            <a:off x="667387" y="1767978"/>
            <a:ext cx="4572000" cy="3711387"/>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pic>
        <p:nvPicPr>
          <p:cNvPr id="9" name="Picture 6" descr="https://cloud.oracle.com/sites/Satellite?blobcol=urldata&amp;blobkey=id&amp;blobtable=MungoBlobs&amp;blobwhere=1385542772871&amp;ssbinary=true"/>
          <p:cNvPicPr>
            <a:picLocks noChangeAspect="1" noChangeArrowheads="1"/>
          </p:cNvPicPr>
          <p:nvPr/>
        </p:nvPicPr>
        <p:blipFill>
          <a:blip r:embed="rId2" cstate="print"/>
          <a:srcRect/>
          <a:stretch>
            <a:fillRect/>
          </a:stretch>
        </p:blipFill>
        <p:spPr bwMode="auto">
          <a:xfrm>
            <a:off x="2366479" y="3906712"/>
            <a:ext cx="1390836" cy="1390839"/>
          </a:xfrm>
          <a:prstGeom prst="rect">
            <a:avLst/>
          </a:prstGeom>
          <a:noFill/>
        </p:spPr>
      </p:pic>
      <p:sp>
        <p:nvSpPr>
          <p:cNvPr id="10" name="Title 4"/>
          <p:cNvSpPr txBox="1">
            <a:spLocks/>
          </p:cNvSpPr>
          <p:nvPr/>
        </p:nvSpPr>
        <p:spPr>
          <a:xfrm>
            <a:off x="1263723" y="2298700"/>
            <a:ext cx="3704908" cy="1395631"/>
          </a:xfrm>
          <a:prstGeom prst="rect">
            <a:avLst/>
          </a:prstGeom>
        </p:spPr>
        <p:txBody>
          <a:bodyPr vert="horz" lIns="0" tIns="0" rIns="0" bIns="0" rtlCol="0" anchor="b">
            <a:no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3600" b="0" i="1" u="none" strike="noStrike" kern="1200" cap="none" spc="0" normalizeH="0" baseline="0" noProof="0" dirty="0" smtClean="0">
                <a:ln>
                  <a:noFill/>
                </a:ln>
                <a:solidFill>
                  <a:schemeClr val="bg1"/>
                </a:solidFill>
                <a:effectLst/>
                <a:uLnTx/>
                <a:uFillTx/>
                <a:latin typeface="+mj-lt"/>
                <a:ea typeface="+mj-ea"/>
                <a:cs typeface="+mj-cs"/>
              </a:rPr>
              <a:t>Oracle</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sz="3600" b="0" i="1" u="none" strike="noStrike" kern="1200" cap="none" spc="0" normalizeH="0" baseline="0" noProof="0" dirty="0" smtClean="0">
                <a:ln>
                  <a:noFill/>
                </a:ln>
                <a:solidFill>
                  <a:schemeClr val="bg1"/>
                </a:solidFill>
                <a:effectLst/>
                <a:uLnTx/>
                <a:uFillTx/>
                <a:latin typeface="+mj-lt"/>
                <a:ea typeface="+mj-ea"/>
                <a:cs typeface="+mj-cs"/>
              </a:rPr>
              <a:t>Data</a:t>
            </a:r>
            <a:r>
              <a:rPr kumimoji="0" lang="en-US" sz="3600" b="0" i="1" u="none" strike="noStrike" kern="1200" cap="none" spc="0" normalizeH="0" noProof="0" dirty="0" smtClean="0">
                <a:ln>
                  <a:noFill/>
                </a:ln>
                <a:solidFill>
                  <a:schemeClr val="bg1"/>
                </a:solidFill>
                <a:effectLst/>
                <a:uLnTx/>
                <a:uFillTx/>
                <a:latin typeface="+mj-lt"/>
                <a:ea typeface="+mj-ea"/>
                <a:cs typeface="+mj-cs"/>
              </a:rPr>
              <a:t> Services &amp; Exchange</a:t>
            </a:r>
            <a:endParaRPr kumimoji="0" lang="en-US" sz="3600" b="0" i="1" u="none" strike="noStrike" kern="1200" cap="none" spc="0" normalizeH="0" baseline="0" noProof="0" dirty="0">
              <a:ln>
                <a:noFill/>
              </a:ln>
              <a:solidFill>
                <a:schemeClr val="bg1"/>
              </a:solidFill>
              <a:effectLst/>
              <a:uLnTx/>
              <a:uFillTx/>
              <a:latin typeface="+mj-lt"/>
              <a:ea typeface="+mj-ea"/>
              <a:cs typeface="+mj-cs"/>
            </a:endParaRPr>
          </a:p>
        </p:txBody>
      </p:sp>
      <p:sp>
        <p:nvSpPr>
          <p:cNvPr id="12" name="Rectangle 11"/>
          <p:cNvSpPr/>
          <p:nvPr/>
        </p:nvSpPr>
        <p:spPr>
          <a:xfrm>
            <a:off x="5506569" y="1238389"/>
            <a:ext cx="6351495" cy="5262979"/>
          </a:xfrm>
          <a:prstGeom prst="rect">
            <a:avLst/>
          </a:prstGeom>
        </p:spPr>
        <p:txBody>
          <a:bodyPr wrap="square">
            <a:spAutoFit/>
          </a:bodyPr>
          <a:lstStyle/>
          <a:p>
            <a:pPr marL="285750" indent="-285750"/>
            <a:r>
              <a:rPr lang="en-US" sz="3200" dirty="0" smtClean="0"/>
              <a:t>Pre-Negotiated Data Rights</a:t>
            </a:r>
          </a:p>
          <a:p>
            <a:pPr marL="173038" indent="-173038">
              <a:lnSpc>
                <a:spcPct val="100000"/>
              </a:lnSpc>
              <a:spcBef>
                <a:spcPts val="0"/>
              </a:spcBef>
              <a:buClr>
                <a:schemeClr val="accent1"/>
              </a:buClr>
              <a:buFont typeface="Wingdings" pitchFamily="2" charset="2"/>
              <a:buChar char="Ø"/>
            </a:pPr>
            <a:r>
              <a:rPr lang="en-US" sz="2400" i="1" dirty="0" smtClean="0"/>
              <a:t>  Rights Management</a:t>
            </a:r>
          </a:p>
          <a:p>
            <a:pPr marL="173038" indent="-173038">
              <a:lnSpc>
                <a:spcPct val="100000"/>
              </a:lnSpc>
              <a:spcBef>
                <a:spcPts val="0"/>
              </a:spcBef>
              <a:buClr>
                <a:schemeClr val="accent1"/>
              </a:buClr>
              <a:buFont typeface="Wingdings" pitchFamily="2" charset="2"/>
              <a:buChar char="Ø"/>
            </a:pPr>
            <a:r>
              <a:rPr lang="en-US" sz="2400" i="1" dirty="0" smtClean="0"/>
              <a:t>  Privacy</a:t>
            </a:r>
          </a:p>
          <a:p>
            <a:pPr marL="173038" indent="-173038">
              <a:lnSpc>
                <a:spcPct val="100000"/>
              </a:lnSpc>
              <a:spcBef>
                <a:spcPts val="0"/>
              </a:spcBef>
              <a:buClr>
                <a:schemeClr val="accent1"/>
              </a:buClr>
              <a:buFont typeface="Wingdings" pitchFamily="2" charset="2"/>
              <a:buChar char="Ø"/>
            </a:pPr>
            <a:r>
              <a:rPr lang="en-US" sz="2400" i="1" dirty="0" smtClean="0"/>
              <a:t>  Legal &amp; Compliance</a:t>
            </a:r>
          </a:p>
          <a:p>
            <a:pPr marL="285750" indent="-285750"/>
            <a:endParaRPr lang="en-US" sz="3200" dirty="0" smtClean="0"/>
          </a:p>
          <a:p>
            <a:pPr marL="285750" indent="-285750"/>
            <a:r>
              <a:rPr lang="en-US" sz="3200" dirty="0" smtClean="0"/>
              <a:t>Brand Data</a:t>
            </a:r>
            <a:r>
              <a:rPr lang="en-US" sz="3200" i="1" dirty="0" smtClean="0"/>
              <a:t> Collections – Ad Tech</a:t>
            </a:r>
            <a:endParaRPr lang="en-US" sz="2400" i="1" dirty="0" smtClean="0"/>
          </a:p>
          <a:p>
            <a:pPr marL="285750" indent="-285750">
              <a:buClr>
                <a:schemeClr val="accent1"/>
              </a:buClr>
              <a:buFont typeface="Wingdings" pitchFamily="2" charset="2"/>
              <a:buChar char="Ø"/>
            </a:pPr>
            <a:r>
              <a:rPr lang="en-US" sz="2400" i="1" dirty="0" smtClean="0"/>
              <a:t>7.5 trillion marketing data transactions on 1B monthly profiles</a:t>
            </a:r>
          </a:p>
          <a:p>
            <a:pPr marL="285750" indent="-285750">
              <a:buClr>
                <a:schemeClr val="accent1"/>
              </a:buClr>
              <a:buFont typeface="Wingdings" pitchFamily="2" charset="2"/>
              <a:buChar char="Ø"/>
            </a:pPr>
            <a:r>
              <a:rPr lang="en-US" sz="2400" i="1" dirty="0" smtClean="0"/>
              <a:t>Over 700 million unstructured messages daily from 40 million sites in 19 languages</a:t>
            </a:r>
          </a:p>
          <a:p>
            <a:pPr marL="285750" indent="-285750">
              <a:buClr>
                <a:schemeClr val="accent1"/>
              </a:buClr>
              <a:buFont typeface="Wingdings" pitchFamily="2" charset="2"/>
              <a:buChar char="Ø"/>
            </a:pPr>
            <a:r>
              <a:rPr lang="en-US" sz="2400" i="1" dirty="0" smtClean="0"/>
              <a:t>240 million B2B companies and contacts worldwide.</a:t>
            </a:r>
          </a:p>
          <a:p>
            <a:pPr marL="285750" indent="-285750">
              <a:buFont typeface="Wingdings" pitchFamily="2" charset="2"/>
              <a:buChar char="Ø"/>
            </a:pPr>
            <a:endParaRPr lang="en-US" sz="2400" i="1" dirty="0" smtClean="0"/>
          </a:p>
        </p:txBody>
      </p:sp>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112" y="304800"/>
            <a:ext cx="10428288" cy="889000"/>
          </a:xfrm>
        </p:spPr>
        <p:txBody>
          <a:bodyPr/>
          <a:lstStyle/>
          <a:p>
            <a:r>
              <a:rPr lang="en-US" dirty="0" smtClean="0"/>
              <a:t>Information flow: Cross Domain, Industries &amp; Audiences</a:t>
            </a:r>
            <a:endParaRPr lang="en-US" dirty="0"/>
          </a:p>
        </p:txBody>
      </p:sp>
      <p:sp>
        <p:nvSpPr>
          <p:cNvPr id="3" name="Footer Placeholder 2"/>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4" name="Slide Number Placeholder 3"/>
          <p:cNvSpPr>
            <a:spLocks noGrp="1"/>
          </p:cNvSpPr>
          <p:nvPr>
            <p:ph type="sldNum" sz="quarter" idx="12"/>
          </p:nvPr>
        </p:nvSpPr>
        <p:spPr/>
        <p:txBody>
          <a:bodyPr/>
          <a:lstStyle/>
          <a:p>
            <a:fld id="{07D5EEEC-7E9B-4092-9E7B-A369FEBCD4FD}" type="slidenum">
              <a:rPr lang="en-US" smtClean="0"/>
              <a:pPr/>
              <a:t>13</a:t>
            </a:fld>
            <a:endParaRPr lang="en-US" dirty="0"/>
          </a:p>
        </p:txBody>
      </p:sp>
      <p:sp>
        <p:nvSpPr>
          <p:cNvPr id="16" name="Pentagon 15"/>
          <p:cNvSpPr/>
          <p:nvPr/>
        </p:nvSpPr>
        <p:spPr bwMode="gray">
          <a:xfrm>
            <a:off x="738787" y="1310108"/>
            <a:ext cx="10711251" cy="1700908"/>
          </a:xfrm>
          <a:prstGeom prst="homePlate">
            <a:avLst>
              <a:gd name="adj" fmla="val 23012"/>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p>
        </p:txBody>
      </p:sp>
      <p:sp>
        <p:nvSpPr>
          <p:cNvPr id="17" name="TextBox 16"/>
          <p:cNvSpPr txBox="1"/>
          <p:nvPr/>
        </p:nvSpPr>
        <p:spPr>
          <a:xfrm>
            <a:off x="931782" y="1483988"/>
            <a:ext cx="2267029" cy="1984228"/>
          </a:xfrm>
          <a:prstGeom prst="rect">
            <a:avLst/>
          </a:prstGeom>
          <a:solidFill>
            <a:schemeClr val="accent1"/>
          </a:solidFill>
          <a:ln w="19050">
            <a:noFill/>
            <a:miter lim="800000"/>
          </a:ln>
        </p:spPr>
        <p:txBody>
          <a:bodyPr wrap="square" lIns="91440" tIns="365760" rIns="91440" bIns="91440" rtlCol="0" anchor="t" anchorCtr="0">
            <a:noAutofit/>
          </a:bodyPr>
          <a:lstStyle/>
          <a:p>
            <a:pPr algn="ctr">
              <a:lnSpc>
                <a:spcPct val="90000"/>
              </a:lnSpc>
            </a:pPr>
            <a:r>
              <a:rPr lang="en-US" sz="2000" dirty="0" smtClean="0">
                <a:solidFill>
                  <a:schemeClr val="bg1"/>
                </a:solidFill>
              </a:rPr>
              <a:t>Data Ingestion</a:t>
            </a:r>
          </a:p>
        </p:txBody>
      </p:sp>
      <p:sp>
        <p:nvSpPr>
          <p:cNvPr id="18" name="Oval 17"/>
          <p:cNvSpPr/>
          <p:nvPr/>
        </p:nvSpPr>
        <p:spPr bwMode="gray">
          <a:xfrm>
            <a:off x="1827212" y="1237132"/>
            <a:ext cx="493711" cy="493711"/>
          </a:xfrm>
          <a:prstGeom prst="ellipse">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accent5"/>
                </a:solidFill>
              </a:rPr>
              <a:t>1</a:t>
            </a:r>
          </a:p>
        </p:txBody>
      </p:sp>
      <p:sp>
        <p:nvSpPr>
          <p:cNvPr id="19" name="TextBox 18"/>
          <p:cNvSpPr txBox="1"/>
          <p:nvPr/>
        </p:nvSpPr>
        <p:spPr>
          <a:xfrm>
            <a:off x="3427412" y="1483988"/>
            <a:ext cx="2270902" cy="1984228"/>
          </a:xfrm>
          <a:prstGeom prst="rect">
            <a:avLst/>
          </a:prstGeom>
          <a:solidFill>
            <a:schemeClr val="accent2"/>
          </a:solidFill>
          <a:ln w="19050">
            <a:noFill/>
            <a:miter lim="800000"/>
          </a:ln>
        </p:spPr>
        <p:txBody>
          <a:bodyPr wrap="square" lIns="91440" tIns="365760" rIns="91440" bIns="91440" rtlCol="0" anchor="t" anchorCtr="0">
            <a:noAutofit/>
          </a:bodyPr>
          <a:lstStyle/>
          <a:p>
            <a:pPr algn="ctr">
              <a:lnSpc>
                <a:spcPct val="90000"/>
              </a:lnSpc>
            </a:pPr>
            <a:r>
              <a:rPr lang="en-US" sz="2000" dirty="0" smtClean="0">
                <a:solidFill>
                  <a:schemeClr val="bg1"/>
                </a:solidFill>
              </a:rPr>
              <a:t>Value Extraction</a:t>
            </a:r>
          </a:p>
        </p:txBody>
      </p:sp>
      <p:sp>
        <p:nvSpPr>
          <p:cNvPr id="20" name="TextBox 19"/>
          <p:cNvSpPr txBox="1"/>
          <p:nvPr/>
        </p:nvSpPr>
        <p:spPr>
          <a:xfrm>
            <a:off x="5942012" y="1483988"/>
            <a:ext cx="2263189" cy="1984228"/>
          </a:xfrm>
          <a:prstGeom prst="rect">
            <a:avLst/>
          </a:prstGeom>
          <a:solidFill>
            <a:schemeClr val="accent3"/>
          </a:solidFill>
          <a:ln w="19050">
            <a:noFill/>
            <a:miter lim="800000"/>
          </a:ln>
        </p:spPr>
        <p:txBody>
          <a:bodyPr wrap="square" lIns="91440" tIns="365760" rIns="91440" bIns="91440" rtlCol="0" anchor="t" anchorCtr="0">
            <a:noAutofit/>
          </a:bodyPr>
          <a:lstStyle/>
          <a:p>
            <a:pPr algn="ctr">
              <a:lnSpc>
                <a:spcPct val="90000"/>
              </a:lnSpc>
            </a:pPr>
            <a:r>
              <a:rPr lang="en-US" sz="2000" dirty="0" smtClean="0">
                <a:solidFill>
                  <a:schemeClr val="bg1"/>
                </a:solidFill>
              </a:rPr>
              <a:t>Rights Management</a:t>
            </a:r>
          </a:p>
        </p:txBody>
      </p:sp>
      <p:sp>
        <p:nvSpPr>
          <p:cNvPr id="21" name="TextBox 20"/>
          <p:cNvSpPr txBox="1"/>
          <p:nvPr/>
        </p:nvSpPr>
        <p:spPr>
          <a:xfrm>
            <a:off x="8456612" y="1483988"/>
            <a:ext cx="2209800" cy="1984228"/>
          </a:xfrm>
          <a:prstGeom prst="rect">
            <a:avLst/>
          </a:prstGeom>
          <a:solidFill>
            <a:schemeClr val="accent4"/>
          </a:solidFill>
          <a:ln w="19050">
            <a:solidFill>
              <a:schemeClr val="accent4"/>
            </a:solidFill>
            <a:miter lim="800000"/>
          </a:ln>
        </p:spPr>
        <p:txBody>
          <a:bodyPr wrap="square" lIns="91440" tIns="365760" rIns="91440" bIns="91440" rtlCol="0" anchor="t" anchorCtr="0">
            <a:noAutofit/>
          </a:bodyPr>
          <a:lstStyle/>
          <a:p>
            <a:pPr algn="ctr">
              <a:lnSpc>
                <a:spcPct val="90000"/>
              </a:lnSpc>
            </a:pPr>
            <a:r>
              <a:rPr lang="en-US" sz="2000" dirty="0" smtClean="0">
                <a:solidFill>
                  <a:schemeClr val="bg1"/>
                </a:solidFill>
              </a:rPr>
              <a:t>Data Activation</a:t>
            </a:r>
          </a:p>
        </p:txBody>
      </p:sp>
      <p:sp>
        <p:nvSpPr>
          <p:cNvPr id="23" name="Oval 22"/>
          <p:cNvSpPr/>
          <p:nvPr/>
        </p:nvSpPr>
        <p:spPr bwMode="gray">
          <a:xfrm>
            <a:off x="4381501" y="1237132"/>
            <a:ext cx="493711" cy="493711"/>
          </a:xfrm>
          <a:prstGeom prst="ellipse">
            <a:avLst/>
          </a:prstGeom>
          <a:solidFill>
            <a:schemeClr val="bg1"/>
          </a:solid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accent4"/>
                </a:solidFill>
              </a:rPr>
              <a:t>2</a:t>
            </a:r>
          </a:p>
        </p:txBody>
      </p:sp>
      <p:sp>
        <p:nvSpPr>
          <p:cNvPr id="24" name="Oval 23"/>
          <p:cNvSpPr/>
          <p:nvPr/>
        </p:nvSpPr>
        <p:spPr bwMode="gray">
          <a:xfrm>
            <a:off x="6819901" y="1237132"/>
            <a:ext cx="493711" cy="493711"/>
          </a:xfrm>
          <a:prstGeom prst="ellipse">
            <a:avLst/>
          </a:prstGeom>
          <a:solidFill>
            <a:schemeClr val="bg1"/>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accent5"/>
                </a:solidFill>
              </a:rPr>
              <a:t>3</a:t>
            </a:r>
          </a:p>
        </p:txBody>
      </p:sp>
      <p:sp>
        <p:nvSpPr>
          <p:cNvPr id="25" name="Oval 24"/>
          <p:cNvSpPr/>
          <p:nvPr/>
        </p:nvSpPr>
        <p:spPr bwMode="gray">
          <a:xfrm>
            <a:off x="9294812" y="1237132"/>
            <a:ext cx="493711" cy="493711"/>
          </a:xfrm>
          <a:prstGeom prst="ellipse">
            <a:avLst/>
          </a:prstGeom>
          <a:solidFill>
            <a:schemeClr val="bg1"/>
          </a:solidFill>
          <a:ln w="19050">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accent4"/>
                </a:solidFill>
              </a:rPr>
              <a:t>4</a:t>
            </a:r>
          </a:p>
        </p:txBody>
      </p:sp>
      <p:sp>
        <p:nvSpPr>
          <p:cNvPr id="7" name="TextBox 6"/>
          <p:cNvSpPr txBox="1"/>
          <p:nvPr/>
        </p:nvSpPr>
        <p:spPr>
          <a:xfrm>
            <a:off x="221951" y="1287869"/>
            <a:ext cx="914400" cy="914400"/>
          </a:xfrm>
          <a:prstGeom prst="rect">
            <a:avLst/>
          </a:prstGeom>
          <a:noFill/>
        </p:spPr>
        <p:txBody>
          <a:bodyPr wrap="none" lIns="0" tIns="0" rIns="0" bIns="0" rtlCol="0">
            <a:noAutofit/>
          </a:bodyPr>
          <a:lstStyle/>
          <a:p>
            <a:pPr>
              <a:lnSpc>
                <a:spcPct val="90000"/>
              </a:lnSpc>
            </a:pPr>
            <a:endParaRPr lang="en-US" dirty="0"/>
          </a:p>
        </p:txBody>
      </p:sp>
      <p:sp>
        <p:nvSpPr>
          <p:cNvPr id="8" name="Rectangle 7"/>
          <p:cNvSpPr/>
          <p:nvPr/>
        </p:nvSpPr>
        <p:spPr>
          <a:xfrm>
            <a:off x="912812" y="3599332"/>
            <a:ext cx="9753600" cy="533400"/>
          </a:xfrm>
          <a:prstGeom prst="rect">
            <a:avLst/>
          </a:prstGeom>
          <a:solidFill>
            <a:schemeClr val="tx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Cross Channel ID </a:t>
            </a:r>
            <a:r>
              <a:rPr lang="en-US" dirty="0" smtClean="0">
                <a:solidFill>
                  <a:schemeClr val="bg1"/>
                </a:solidFill>
              </a:rPr>
              <a:t>Unification</a:t>
            </a:r>
            <a:endParaRPr lang="en-US" dirty="0">
              <a:solidFill>
                <a:schemeClr val="bg1"/>
              </a:solidFill>
            </a:endParaRPr>
          </a:p>
        </p:txBody>
      </p:sp>
      <p:sp>
        <p:nvSpPr>
          <p:cNvPr id="27" name="Rectangle 26"/>
          <p:cNvSpPr/>
          <p:nvPr/>
        </p:nvSpPr>
        <p:spPr>
          <a:xfrm>
            <a:off x="912812" y="4184274"/>
            <a:ext cx="9753600" cy="533400"/>
          </a:xfrm>
          <a:prstGeom prst="rect">
            <a:avLst/>
          </a:prstGeom>
          <a:solidFill>
            <a:schemeClr val="tx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Data Computation</a:t>
            </a:r>
            <a:endParaRPr lang="en-US" dirty="0"/>
          </a:p>
        </p:txBody>
      </p:sp>
      <p:sp>
        <p:nvSpPr>
          <p:cNvPr id="22" name="Content Placeholder 2"/>
          <p:cNvSpPr txBox="1">
            <a:spLocks/>
          </p:cNvSpPr>
          <p:nvPr/>
        </p:nvSpPr>
        <p:spPr>
          <a:xfrm>
            <a:off x="931783" y="2761132"/>
            <a:ext cx="2267030" cy="2209801"/>
          </a:xfrm>
          <a:prstGeom prst="rect">
            <a:avLst/>
          </a:prstGeom>
          <a:solidFill>
            <a:schemeClr val="bg1"/>
          </a:solidFill>
          <a:ln w="19050">
            <a:solidFill>
              <a:schemeClr val="accent5"/>
            </a:solidFill>
            <a:miter lim="800000"/>
          </a:ln>
        </p:spPr>
        <p:txBody>
          <a:bodyPr lIns="137160" tIns="182880" rIns="137160"/>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000"/>
              </a:spcBef>
              <a:buClr>
                <a:schemeClr val="tx1">
                  <a:lumMod val="40000"/>
                  <a:lumOff val="60000"/>
                </a:schemeClr>
              </a:buClr>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baseline="0">
                <a:solidFill>
                  <a:schemeClr val="tx1"/>
                </a:solidFill>
                <a:latin typeface="+mn-lt"/>
                <a:ea typeface="+mn-ea"/>
                <a:cs typeface="+mn-cs"/>
              </a:defRPr>
            </a:lvl9pPr>
          </a:lstStyle>
          <a:p>
            <a:pPr marL="173038" indent="-173038">
              <a:lnSpc>
                <a:spcPct val="100000"/>
              </a:lnSpc>
              <a:spcBef>
                <a:spcPts val="0"/>
              </a:spcBef>
              <a:buFont typeface="Wingdings" charset="2"/>
              <a:buChar char="§"/>
            </a:pPr>
            <a:r>
              <a:rPr lang="en-US" sz="1400" dirty="0"/>
              <a:t>Structured/</a:t>
            </a:r>
            <a:r>
              <a:rPr lang="en-US" sz="1400" dirty="0" smtClean="0"/>
              <a:t>Unstructured</a:t>
            </a:r>
            <a:endParaRPr lang="en-US" sz="1400" dirty="0"/>
          </a:p>
          <a:p>
            <a:pPr marL="173038" indent="-173038">
              <a:lnSpc>
                <a:spcPct val="100000"/>
              </a:lnSpc>
              <a:spcBef>
                <a:spcPts val="0"/>
              </a:spcBef>
              <a:buFont typeface="Wingdings" charset="2"/>
              <a:buChar char="§"/>
            </a:pPr>
            <a:r>
              <a:rPr lang="en-US" sz="1400" dirty="0"/>
              <a:t>Anonymous/PII</a:t>
            </a:r>
          </a:p>
          <a:p>
            <a:pPr marL="173038" indent="-173038">
              <a:lnSpc>
                <a:spcPct val="100000"/>
              </a:lnSpc>
              <a:spcBef>
                <a:spcPts val="0"/>
              </a:spcBef>
              <a:buFont typeface="Wingdings" charset="2"/>
              <a:buChar char="§"/>
            </a:pPr>
            <a:r>
              <a:rPr lang="en-US" sz="1400" dirty="0"/>
              <a:t>Offline/Online/Mobile/Video Search/Social</a:t>
            </a:r>
          </a:p>
          <a:p>
            <a:pPr marL="173038" indent="-173038">
              <a:lnSpc>
                <a:spcPct val="100000"/>
              </a:lnSpc>
              <a:spcBef>
                <a:spcPts val="0"/>
              </a:spcBef>
              <a:buFont typeface="Wingdings" charset="2"/>
              <a:buChar char="§"/>
            </a:pPr>
            <a:r>
              <a:rPr lang="en-US" sz="1400" dirty="0"/>
              <a:t>1</a:t>
            </a:r>
            <a:r>
              <a:rPr lang="en-US" sz="1400" baseline="30000" dirty="0"/>
              <a:t>st</a:t>
            </a:r>
            <a:r>
              <a:rPr lang="en-US" sz="1400" dirty="0" smtClean="0"/>
              <a:t>/3</a:t>
            </a:r>
            <a:r>
              <a:rPr lang="en-US" sz="1400" baseline="30000" dirty="0" smtClean="0"/>
              <a:t>rd</a:t>
            </a:r>
            <a:r>
              <a:rPr lang="en-US" sz="1400" dirty="0" smtClean="0"/>
              <a:t> </a:t>
            </a:r>
            <a:r>
              <a:rPr lang="en-US" sz="1400" dirty="0"/>
              <a:t>Party</a:t>
            </a:r>
          </a:p>
          <a:p>
            <a:pPr marL="173038" indent="-173038">
              <a:lnSpc>
                <a:spcPct val="100000"/>
              </a:lnSpc>
              <a:spcBef>
                <a:spcPts val="0"/>
              </a:spcBef>
              <a:buFont typeface="Wingdings" charset="2"/>
              <a:buChar char="§"/>
            </a:pPr>
            <a:r>
              <a:rPr lang="en-US" sz="1400" dirty="0"/>
              <a:t>Real-Time/</a:t>
            </a:r>
            <a:r>
              <a:rPr lang="en-US" sz="1400" dirty="0" smtClean="0"/>
              <a:t>Batch/Server Side</a:t>
            </a:r>
          </a:p>
          <a:p>
            <a:pPr marL="173038" indent="-173038">
              <a:lnSpc>
                <a:spcPct val="100000"/>
              </a:lnSpc>
              <a:spcBef>
                <a:spcPts val="0"/>
              </a:spcBef>
              <a:buFont typeface="Wingdings" charset="2"/>
              <a:buChar char="§"/>
            </a:pPr>
            <a:r>
              <a:rPr lang="en-US" sz="1400" dirty="0" smtClean="0"/>
              <a:t>Public/Acquired</a:t>
            </a:r>
            <a:endParaRPr lang="en-US" sz="1400" dirty="0"/>
          </a:p>
        </p:txBody>
      </p:sp>
      <p:sp>
        <p:nvSpPr>
          <p:cNvPr id="26" name="Content Placeholder 2"/>
          <p:cNvSpPr txBox="1">
            <a:spLocks/>
          </p:cNvSpPr>
          <p:nvPr/>
        </p:nvSpPr>
        <p:spPr>
          <a:xfrm>
            <a:off x="3427412" y="2761132"/>
            <a:ext cx="2286000" cy="2209802"/>
          </a:xfrm>
          <a:prstGeom prst="rect">
            <a:avLst/>
          </a:prstGeom>
          <a:solidFill>
            <a:schemeClr val="bg1"/>
          </a:solidFill>
          <a:ln w="19050">
            <a:solidFill>
              <a:schemeClr val="accent4"/>
            </a:solidFill>
            <a:miter lim="800000"/>
          </a:ln>
        </p:spPr>
        <p:txBody>
          <a:bodyPr lIns="137160" tIns="182880" rIns="137160"/>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000"/>
              </a:spcBef>
              <a:buClr>
                <a:schemeClr val="tx1">
                  <a:lumMod val="40000"/>
                  <a:lumOff val="60000"/>
                </a:schemeClr>
              </a:buClr>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baseline="0">
                <a:solidFill>
                  <a:schemeClr val="tx1"/>
                </a:solidFill>
                <a:latin typeface="+mn-lt"/>
                <a:ea typeface="+mn-ea"/>
                <a:cs typeface="+mn-cs"/>
              </a:defRPr>
            </a:lvl9pPr>
          </a:lstStyle>
          <a:p>
            <a:pPr marL="173038" indent="-173038">
              <a:lnSpc>
                <a:spcPct val="100000"/>
              </a:lnSpc>
              <a:spcBef>
                <a:spcPts val="0"/>
              </a:spcBef>
              <a:buFont typeface="Arial"/>
              <a:buChar char="•"/>
            </a:pPr>
            <a:r>
              <a:rPr lang="en-US" sz="1400" dirty="0"/>
              <a:t>Cross Channel Matching</a:t>
            </a:r>
          </a:p>
          <a:p>
            <a:pPr marL="173038" indent="-173038">
              <a:lnSpc>
                <a:spcPct val="100000"/>
              </a:lnSpc>
              <a:spcBef>
                <a:spcPts val="0"/>
              </a:spcBef>
              <a:buFont typeface="Arial"/>
              <a:buChar char="•"/>
            </a:pPr>
            <a:r>
              <a:rPr lang="en-US" sz="1400" dirty="0"/>
              <a:t>Signal Extraction:  Intent, Sentiment, Themes, Topics</a:t>
            </a:r>
          </a:p>
          <a:p>
            <a:pPr marL="173038" indent="-173038">
              <a:lnSpc>
                <a:spcPct val="100000"/>
              </a:lnSpc>
              <a:spcBef>
                <a:spcPts val="0"/>
              </a:spcBef>
              <a:buFont typeface="Arial"/>
              <a:buChar char="•"/>
            </a:pPr>
            <a:r>
              <a:rPr lang="en-US" sz="1400" dirty="0"/>
              <a:t>Quality Assurance:  Data Cleansing, </a:t>
            </a:r>
            <a:r>
              <a:rPr lang="en-US" sz="1400" dirty="0" smtClean="0"/>
              <a:t/>
            </a:r>
            <a:br>
              <a:rPr lang="en-US" sz="1400" dirty="0" smtClean="0"/>
            </a:br>
            <a:r>
              <a:rPr lang="en-US" sz="1400" dirty="0" smtClean="0"/>
              <a:t>De</a:t>
            </a:r>
            <a:r>
              <a:rPr lang="en-US" sz="1400" dirty="0"/>
              <a:t>-duplication, Verification, etc. </a:t>
            </a:r>
            <a:endParaRPr lang="en-US" sz="1400" dirty="0" smtClean="0"/>
          </a:p>
        </p:txBody>
      </p:sp>
      <p:sp>
        <p:nvSpPr>
          <p:cNvPr id="28" name="Content Placeholder 2"/>
          <p:cNvSpPr txBox="1">
            <a:spLocks/>
          </p:cNvSpPr>
          <p:nvPr/>
        </p:nvSpPr>
        <p:spPr>
          <a:xfrm>
            <a:off x="5942013" y="2761132"/>
            <a:ext cx="2286000" cy="2209801"/>
          </a:xfrm>
          <a:prstGeom prst="rect">
            <a:avLst/>
          </a:prstGeom>
          <a:solidFill>
            <a:schemeClr val="bg1"/>
          </a:solidFill>
          <a:ln w="19050">
            <a:solidFill>
              <a:schemeClr val="accent5"/>
            </a:solidFill>
            <a:miter lim="800000"/>
          </a:ln>
        </p:spPr>
        <p:txBody>
          <a:bodyPr lIns="137160" tIns="182880" rIns="137160"/>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000"/>
              </a:spcBef>
              <a:buClr>
                <a:schemeClr val="tx1">
                  <a:lumMod val="40000"/>
                  <a:lumOff val="60000"/>
                </a:schemeClr>
              </a:buClr>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baseline="0">
                <a:solidFill>
                  <a:schemeClr val="tx1"/>
                </a:solidFill>
                <a:latin typeface="+mn-lt"/>
                <a:ea typeface="+mn-ea"/>
                <a:cs typeface="+mn-cs"/>
              </a:defRPr>
            </a:lvl9pPr>
          </a:lstStyle>
          <a:p>
            <a:pPr marL="173038" indent="-173038">
              <a:lnSpc>
                <a:spcPct val="100000"/>
              </a:lnSpc>
              <a:spcBef>
                <a:spcPts val="0"/>
              </a:spcBef>
              <a:buFont typeface="Arial"/>
              <a:buChar char="•"/>
            </a:pPr>
            <a:r>
              <a:rPr lang="en-US" sz="1400" dirty="0"/>
              <a:t>Rights Management</a:t>
            </a:r>
          </a:p>
          <a:p>
            <a:pPr marL="173038" indent="-173038">
              <a:lnSpc>
                <a:spcPct val="100000"/>
              </a:lnSpc>
              <a:spcBef>
                <a:spcPts val="0"/>
              </a:spcBef>
              <a:buFont typeface="Arial"/>
              <a:buChar char="•"/>
            </a:pPr>
            <a:r>
              <a:rPr lang="en-US" sz="1400" dirty="0"/>
              <a:t>Provisioning</a:t>
            </a:r>
          </a:p>
          <a:p>
            <a:pPr marL="173038" indent="-173038">
              <a:lnSpc>
                <a:spcPct val="100000"/>
              </a:lnSpc>
              <a:spcBef>
                <a:spcPts val="0"/>
              </a:spcBef>
              <a:buFont typeface="Arial"/>
              <a:buChar char="•"/>
            </a:pPr>
            <a:r>
              <a:rPr lang="en-US" sz="1400" dirty="0"/>
              <a:t>Privacy</a:t>
            </a:r>
          </a:p>
          <a:p>
            <a:pPr marL="173038" indent="-173038">
              <a:lnSpc>
                <a:spcPct val="100000"/>
              </a:lnSpc>
              <a:spcBef>
                <a:spcPts val="0"/>
              </a:spcBef>
              <a:buFont typeface="Arial"/>
              <a:buChar char="•"/>
            </a:pPr>
            <a:r>
              <a:rPr lang="en-US" sz="1400" dirty="0"/>
              <a:t>Legal &amp; Compliance</a:t>
            </a:r>
          </a:p>
          <a:p>
            <a:pPr marL="173038" indent="-173038">
              <a:lnSpc>
                <a:spcPct val="100000"/>
              </a:lnSpc>
              <a:spcBef>
                <a:spcPts val="0"/>
              </a:spcBef>
              <a:buFont typeface="Arial"/>
              <a:buChar char="•"/>
            </a:pPr>
            <a:r>
              <a:rPr lang="en-US" sz="1400" dirty="0"/>
              <a:t>Pricing &amp; </a:t>
            </a:r>
            <a:r>
              <a:rPr lang="en-US" sz="1400" dirty="0" smtClean="0"/>
              <a:t>Economics</a:t>
            </a:r>
          </a:p>
          <a:p>
            <a:pPr marL="173038" indent="-173038">
              <a:lnSpc>
                <a:spcPct val="100000"/>
              </a:lnSpc>
              <a:spcBef>
                <a:spcPts val="0"/>
              </a:spcBef>
              <a:buFont typeface="Arial"/>
              <a:buChar char="•"/>
            </a:pPr>
            <a:r>
              <a:rPr lang="en-US" sz="1400" dirty="0" smtClean="0"/>
              <a:t>Payment/Revenue Management </a:t>
            </a:r>
            <a:endParaRPr lang="en-US" sz="1400" dirty="0"/>
          </a:p>
        </p:txBody>
      </p:sp>
      <p:sp>
        <p:nvSpPr>
          <p:cNvPr id="29" name="Content Placeholder 2"/>
          <p:cNvSpPr txBox="1">
            <a:spLocks/>
          </p:cNvSpPr>
          <p:nvPr/>
        </p:nvSpPr>
        <p:spPr>
          <a:xfrm>
            <a:off x="8456612" y="2761132"/>
            <a:ext cx="2209800" cy="2209802"/>
          </a:xfrm>
          <a:prstGeom prst="rect">
            <a:avLst/>
          </a:prstGeom>
          <a:solidFill>
            <a:schemeClr val="bg1"/>
          </a:solidFill>
          <a:ln w="19050">
            <a:solidFill>
              <a:schemeClr val="accent4"/>
            </a:solidFill>
            <a:miter lim="800000"/>
          </a:ln>
        </p:spPr>
        <p:txBody>
          <a:bodyPr lIns="137160" tIns="182880" rIns="137160"/>
          <a:lst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1000"/>
              </a:spcBef>
              <a:buClr>
                <a:schemeClr val="tx1">
                  <a:lumMod val="40000"/>
                  <a:lumOff val="60000"/>
                </a:schemeClr>
              </a:buClr>
              <a:buFont typeface="Arial" panose="020B0604020202020204" pitchFamily="34" charset="0"/>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400" kern="1200" baseline="0">
                <a:solidFill>
                  <a:schemeClr val="tx1"/>
                </a:solidFill>
                <a:latin typeface="+mn-lt"/>
                <a:ea typeface="+mn-ea"/>
                <a:cs typeface="+mn-cs"/>
              </a:defRPr>
            </a:lvl9pPr>
          </a:lstStyle>
          <a:p>
            <a:pPr>
              <a:lnSpc>
                <a:spcPct val="100000"/>
              </a:lnSpc>
              <a:spcBef>
                <a:spcPts val="0"/>
              </a:spcBef>
              <a:buFont typeface="Arial"/>
              <a:buChar char="•"/>
            </a:pPr>
            <a:endParaRPr lang="en-US" sz="1200" dirty="0"/>
          </a:p>
        </p:txBody>
      </p:sp>
      <p:sp>
        <p:nvSpPr>
          <p:cNvPr id="30" name="TextBox 29"/>
          <p:cNvSpPr txBox="1"/>
          <p:nvPr/>
        </p:nvSpPr>
        <p:spPr>
          <a:xfrm>
            <a:off x="8557232" y="2913532"/>
            <a:ext cx="2642580" cy="2057400"/>
          </a:xfrm>
          <a:prstGeom prst="rect">
            <a:avLst/>
          </a:prstGeom>
          <a:noFill/>
        </p:spPr>
        <p:txBody>
          <a:bodyPr wrap="square" lIns="0" tIns="0" rIns="0" bIns="0" rtlCol="0">
            <a:noAutofit/>
          </a:bodyPr>
          <a:lstStyle/>
          <a:p>
            <a:pPr marL="173038" indent="-173038">
              <a:buClr>
                <a:schemeClr val="tx1">
                  <a:lumMod val="40000"/>
                  <a:lumOff val="60000"/>
                </a:schemeClr>
              </a:buClr>
              <a:buFont typeface="Arial" panose="020B0604020202020204" pitchFamily="34" charset="0"/>
              <a:buChar char="•"/>
            </a:pPr>
            <a:r>
              <a:rPr lang="en-US" sz="1400" dirty="0" smtClean="0"/>
              <a:t>Integrated/Standalone</a:t>
            </a:r>
            <a:endParaRPr lang="en-US" sz="1400" dirty="0"/>
          </a:p>
          <a:p>
            <a:pPr marL="173038" indent="-173038">
              <a:buClr>
                <a:schemeClr val="tx1">
                  <a:lumMod val="40000"/>
                  <a:lumOff val="60000"/>
                </a:schemeClr>
              </a:buClr>
              <a:buFont typeface="Arial" panose="020B0604020202020204" pitchFamily="34" charset="0"/>
              <a:buChar char="•"/>
            </a:pPr>
            <a:r>
              <a:rPr lang="en-US" sz="1400" dirty="0" smtClean="0"/>
              <a:t>Cross </a:t>
            </a:r>
            <a:r>
              <a:rPr lang="en-US" sz="1400" dirty="0"/>
              <a:t>Channel Marketing</a:t>
            </a:r>
          </a:p>
          <a:p>
            <a:pPr marL="173038" indent="-173038">
              <a:buClr>
                <a:schemeClr val="tx1">
                  <a:lumMod val="40000"/>
                  <a:lumOff val="60000"/>
                </a:schemeClr>
              </a:buClr>
              <a:buFont typeface="Arial" panose="020B0604020202020204" pitchFamily="34" charset="0"/>
              <a:buChar char="•"/>
            </a:pPr>
            <a:r>
              <a:rPr lang="en-US" sz="1400" dirty="0"/>
              <a:t>Social </a:t>
            </a:r>
            <a:r>
              <a:rPr lang="en-US" sz="1400" dirty="0" smtClean="0"/>
              <a:t>Insights</a:t>
            </a:r>
            <a:endParaRPr lang="en-US" sz="1400" dirty="0"/>
          </a:p>
          <a:p>
            <a:pPr marL="173038" indent="-173038">
              <a:buClr>
                <a:schemeClr val="tx1">
                  <a:lumMod val="40000"/>
                  <a:lumOff val="60000"/>
                </a:schemeClr>
              </a:buClr>
              <a:buFont typeface="Arial" panose="020B0604020202020204" pitchFamily="34" charset="0"/>
              <a:buChar char="•"/>
            </a:pPr>
            <a:r>
              <a:rPr lang="en-US" sz="1400" dirty="0"/>
              <a:t>Sales Database </a:t>
            </a:r>
            <a:br>
              <a:rPr lang="en-US" sz="1400" dirty="0"/>
            </a:br>
            <a:r>
              <a:rPr lang="en-US" sz="1400" dirty="0"/>
              <a:t>Enrichment</a:t>
            </a:r>
          </a:p>
          <a:p>
            <a:pPr marL="173038" indent="-173038">
              <a:buClr>
                <a:schemeClr val="tx1">
                  <a:lumMod val="40000"/>
                  <a:lumOff val="60000"/>
                </a:schemeClr>
              </a:buClr>
              <a:buFont typeface="Arial" panose="020B0604020202020204" pitchFamily="34" charset="0"/>
              <a:buChar char="•"/>
            </a:pPr>
            <a:r>
              <a:rPr lang="en-US" sz="1400" dirty="0" smtClean="0"/>
              <a:t>Industry </a:t>
            </a:r>
            <a:r>
              <a:rPr lang="en-US" sz="1400" dirty="0"/>
              <a:t>Benchmarking </a:t>
            </a:r>
          </a:p>
          <a:p>
            <a:pPr marL="173038" indent="-173038">
              <a:buClr>
                <a:schemeClr val="tx1">
                  <a:lumMod val="40000"/>
                  <a:lumOff val="60000"/>
                </a:schemeClr>
              </a:buClr>
              <a:buFont typeface="Arial" panose="020B0604020202020204" pitchFamily="34" charset="0"/>
              <a:buChar char="•"/>
            </a:pPr>
            <a:r>
              <a:rPr lang="en-US" sz="1400" dirty="0"/>
              <a:t>Analytics/Modeling</a:t>
            </a:r>
          </a:p>
          <a:p>
            <a:pPr marL="173038" indent="-173038">
              <a:buClr>
                <a:schemeClr val="tx1">
                  <a:lumMod val="40000"/>
                  <a:lumOff val="60000"/>
                </a:schemeClr>
              </a:buClr>
              <a:buFont typeface="Arial" panose="020B0604020202020204" pitchFamily="34" charset="0"/>
              <a:buChar char="•"/>
            </a:pPr>
            <a:endParaRPr lang="en-US" sz="1400" dirty="0"/>
          </a:p>
        </p:txBody>
      </p:sp>
      <p:sp>
        <p:nvSpPr>
          <p:cNvPr id="31" name="Rectangle 30"/>
          <p:cNvSpPr/>
          <p:nvPr/>
        </p:nvSpPr>
        <p:spPr>
          <a:xfrm>
            <a:off x="903848" y="5015750"/>
            <a:ext cx="9753600" cy="533400"/>
          </a:xfrm>
          <a:prstGeom prst="rect">
            <a:avLst/>
          </a:prstGeom>
          <a:solidFill>
            <a:schemeClr val="tx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Cross Channel ID </a:t>
            </a:r>
            <a:r>
              <a:rPr lang="en-US" dirty="0" smtClean="0">
                <a:solidFill>
                  <a:schemeClr val="bg1"/>
                </a:solidFill>
              </a:rPr>
              <a:t>Unification</a:t>
            </a:r>
            <a:endParaRPr lang="en-US" dirty="0">
              <a:solidFill>
                <a:schemeClr val="bg1"/>
              </a:solidFill>
            </a:endParaRPr>
          </a:p>
        </p:txBody>
      </p:sp>
      <p:sp>
        <p:nvSpPr>
          <p:cNvPr id="32" name="Rectangle 31"/>
          <p:cNvSpPr/>
          <p:nvPr/>
        </p:nvSpPr>
        <p:spPr>
          <a:xfrm>
            <a:off x="903848" y="5600692"/>
            <a:ext cx="9753600" cy="533400"/>
          </a:xfrm>
          <a:prstGeom prst="rect">
            <a:avLst/>
          </a:prstGeom>
          <a:solidFill>
            <a:schemeClr val="tx1">
              <a:lumMod val="40000"/>
              <a:lumOff val="6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Scalable Infrastructure</a:t>
            </a:r>
            <a:endParaRPr lang="en-US" dirty="0"/>
          </a:p>
        </p:txBody>
      </p:sp>
    </p:spTree>
    <p:extLst>
      <p:ext uri="{BB962C8B-B14F-4D97-AF65-F5344CB8AC3E}">
        <p14:creationId xmlns="" xmlns:p14="http://schemas.microsoft.com/office/powerpoint/2010/main" val="68694726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a:stCxn id="13" idx="3"/>
          </p:cNvCxnSpPr>
          <p:nvPr/>
        </p:nvCxnSpPr>
        <p:spPr>
          <a:xfrm flipH="1">
            <a:off x="2765996" y="3742470"/>
            <a:ext cx="270514" cy="152098"/>
          </a:xfrm>
          <a:prstGeom prst="line">
            <a:avLst/>
          </a:prstGeom>
          <a:ln w="19050">
            <a:solidFill>
              <a:srgbClr val="7F7F7F"/>
            </a:solidFill>
            <a:prstDash val="sysDash"/>
            <a:miter lim="800000"/>
          </a:ln>
        </p:spPr>
        <p:style>
          <a:lnRef idx="1">
            <a:schemeClr val="accent1"/>
          </a:lnRef>
          <a:fillRef idx="0">
            <a:schemeClr val="accent1"/>
          </a:fillRef>
          <a:effectRef idx="0">
            <a:schemeClr val="accent1"/>
          </a:effectRef>
          <a:fontRef idx="minor">
            <a:schemeClr val="tx1"/>
          </a:fontRef>
        </p:style>
      </p:cxnSp>
      <p:pic>
        <p:nvPicPr>
          <p:cNvPr id="9" name="Picture 8" descr="datapoints.png"/>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1598612" y="685800"/>
            <a:ext cx="9067800" cy="5334000"/>
          </a:xfrm>
          <a:prstGeom prst="rect">
            <a:avLst/>
          </a:prstGeom>
        </p:spPr>
      </p:pic>
      <p:cxnSp>
        <p:nvCxnSpPr>
          <p:cNvPr id="62" name="Straight Connector 61"/>
          <p:cNvCxnSpPr/>
          <p:nvPr/>
        </p:nvCxnSpPr>
        <p:spPr>
          <a:xfrm flipH="1" flipV="1">
            <a:off x="6932612" y="864108"/>
            <a:ext cx="379768" cy="242164"/>
          </a:xfrm>
          <a:prstGeom prst="line">
            <a:avLst/>
          </a:prstGeom>
          <a:ln w="19050">
            <a:solidFill>
              <a:srgbClr val="7F7F7F"/>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flipV="1">
            <a:off x="1598612" y="2590800"/>
            <a:ext cx="1447800" cy="457200"/>
          </a:xfrm>
          <a:prstGeom prst="line">
            <a:avLst/>
          </a:prstGeom>
          <a:ln w="19050">
            <a:solidFill>
              <a:srgbClr val="7F7F7F"/>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3" idx="2"/>
          </p:cNvCxnSpPr>
          <p:nvPr/>
        </p:nvCxnSpPr>
        <p:spPr>
          <a:xfrm flipH="1">
            <a:off x="1217612" y="3211512"/>
            <a:ext cx="1598968" cy="217488"/>
          </a:xfrm>
          <a:prstGeom prst="line">
            <a:avLst/>
          </a:prstGeom>
          <a:ln w="19050">
            <a:solidFill>
              <a:srgbClr val="7F7F7F"/>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1370012" y="4495800"/>
            <a:ext cx="2438400" cy="457200"/>
          </a:xfrm>
          <a:prstGeom prst="line">
            <a:avLst/>
          </a:prstGeom>
          <a:ln w="19050">
            <a:solidFill>
              <a:srgbClr val="7F7F7F"/>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4418012" y="5105400"/>
            <a:ext cx="1422184" cy="101816"/>
          </a:xfrm>
          <a:prstGeom prst="line">
            <a:avLst/>
          </a:prstGeom>
          <a:ln w="19050">
            <a:solidFill>
              <a:srgbClr val="7F7F7F"/>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flipV="1">
            <a:off x="4341812" y="5181600"/>
            <a:ext cx="2488984" cy="609600"/>
          </a:xfrm>
          <a:prstGeom prst="line">
            <a:avLst/>
          </a:prstGeom>
          <a:ln w="19050">
            <a:solidFill>
              <a:srgbClr val="7F7F7F"/>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39" name="Oval 38"/>
          <p:cNvSpPr>
            <a:spLocks noChangeAspect="1"/>
          </p:cNvSpPr>
          <p:nvPr/>
        </p:nvSpPr>
        <p:spPr>
          <a:xfrm>
            <a:off x="1751012" y="4824984"/>
            <a:ext cx="966216" cy="966216"/>
          </a:xfrm>
          <a:prstGeom prst="ellipse">
            <a:avLst/>
          </a:prstGeom>
          <a:solidFill>
            <a:schemeClr val="tx2"/>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t>Addressable</a:t>
            </a:r>
          </a:p>
          <a:p>
            <a:pPr algn="ctr">
              <a:lnSpc>
                <a:spcPct val="90000"/>
              </a:lnSpc>
            </a:pPr>
            <a:r>
              <a:rPr lang="en-US" sz="1200" dirty="0" smtClean="0"/>
              <a:t>TV</a:t>
            </a:r>
            <a:endParaRPr lang="en-US" sz="1200" dirty="0"/>
          </a:p>
        </p:txBody>
      </p:sp>
      <p:cxnSp>
        <p:nvCxnSpPr>
          <p:cNvPr id="85" name="Straight Connector 84"/>
          <p:cNvCxnSpPr/>
          <p:nvPr/>
        </p:nvCxnSpPr>
        <p:spPr>
          <a:xfrm flipH="1">
            <a:off x="2665412" y="5181600"/>
            <a:ext cx="1219200" cy="61112"/>
          </a:xfrm>
          <a:prstGeom prst="line">
            <a:avLst/>
          </a:prstGeom>
          <a:ln w="19050">
            <a:solidFill>
              <a:srgbClr val="7F7F7F"/>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endCxn id="45" idx="0"/>
          </p:cNvCxnSpPr>
          <p:nvPr/>
        </p:nvCxnSpPr>
        <p:spPr>
          <a:xfrm flipH="1">
            <a:off x="8025320" y="1295400"/>
            <a:ext cx="150876" cy="1066800"/>
          </a:xfrm>
          <a:prstGeom prst="line">
            <a:avLst/>
          </a:prstGeom>
          <a:ln w="19050">
            <a:solidFill>
              <a:srgbClr val="7F7F7F"/>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9142412" y="2107692"/>
            <a:ext cx="457200" cy="457200"/>
          </a:xfrm>
          <a:prstGeom prst="line">
            <a:avLst/>
          </a:prstGeom>
          <a:ln w="19050">
            <a:solidFill>
              <a:srgbClr val="7F7F7F"/>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8404796" y="990600"/>
            <a:ext cx="609600" cy="278892"/>
          </a:xfrm>
          <a:prstGeom prst="line">
            <a:avLst/>
          </a:prstGeom>
          <a:ln w="19050">
            <a:solidFill>
              <a:schemeClr val="tx2"/>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816580" y="2460624"/>
            <a:ext cx="1501776" cy="1501776"/>
          </a:xfrm>
          <a:prstGeom prst="ellipse">
            <a:avLst/>
          </a:prstGeom>
          <a:solidFill>
            <a:schemeClr val="tx2"/>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4" name="Footer Placeholder 3"/>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14</a:t>
            </a:fld>
            <a:endParaRPr lang="en-US" dirty="0"/>
          </a:p>
        </p:txBody>
      </p:sp>
      <p:sp>
        <p:nvSpPr>
          <p:cNvPr id="14" name="Oval 13"/>
          <p:cNvSpPr/>
          <p:nvPr/>
        </p:nvSpPr>
        <p:spPr>
          <a:xfrm>
            <a:off x="3427412" y="4289424"/>
            <a:ext cx="1501776" cy="1501776"/>
          </a:xfrm>
          <a:prstGeom prst="ellipse">
            <a:avLst/>
          </a:prstGeom>
          <a:solidFill>
            <a:srgbClr val="7F7F7F"/>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8" name="Oval 17"/>
          <p:cNvSpPr/>
          <p:nvPr/>
        </p:nvSpPr>
        <p:spPr>
          <a:xfrm>
            <a:off x="9116796" y="2234476"/>
            <a:ext cx="1501776" cy="1501776"/>
          </a:xfrm>
          <a:prstGeom prst="ellipse">
            <a:avLst/>
          </a:prstGeom>
          <a:solidFill>
            <a:srgbClr val="7F7F7F"/>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0" name="Oval 19"/>
          <p:cNvSpPr/>
          <p:nvPr/>
        </p:nvSpPr>
        <p:spPr>
          <a:xfrm>
            <a:off x="8316696" y="4037368"/>
            <a:ext cx="1501776" cy="1501776"/>
          </a:xfrm>
          <a:prstGeom prst="ellipse">
            <a:avLst/>
          </a:prstGeom>
          <a:solidFill>
            <a:srgbClr val="7F7F7F"/>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2" name="Oval 21"/>
          <p:cNvSpPr/>
          <p:nvPr/>
        </p:nvSpPr>
        <p:spPr>
          <a:xfrm>
            <a:off x="7312380" y="366232"/>
            <a:ext cx="1501776" cy="1501776"/>
          </a:xfrm>
          <a:prstGeom prst="ellipse">
            <a:avLst/>
          </a:prstGeom>
          <a:solidFill>
            <a:srgbClr val="7F7F7F"/>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25" name="Oval 24"/>
          <p:cNvSpPr>
            <a:spLocks noChangeAspect="1"/>
          </p:cNvSpPr>
          <p:nvPr/>
        </p:nvSpPr>
        <p:spPr>
          <a:xfrm>
            <a:off x="10818812" y="1879092"/>
            <a:ext cx="966216" cy="966216"/>
          </a:xfrm>
          <a:prstGeom prst="ellipse">
            <a:avLst/>
          </a:prstGeom>
          <a:solidFill>
            <a:schemeClr val="accent6"/>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solidFill>
                  <a:srgbClr val="5F5F5F"/>
                </a:solidFill>
              </a:rPr>
              <a:t>Registration</a:t>
            </a:r>
            <a:br>
              <a:rPr lang="en-US" sz="1200" dirty="0" smtClean="0">
                <a:solidFill>
                  <a:srgbClr val="5F5F5F"/>
                </a:solidFill>
              </a:rPr>
            </a:br>
            <a:r>
              <a:rPr lang="en-US" sz="1200" dirty="0" smtClean="0">
                <a:solidFill>
                  <a:srgbClr val="5F5F5F"/>
                </a:solidFill>
              </a:rPr>
              <a:t>ID</a:t>
            </a:r>
            <a:endParaRPr lang="en-US" sz="1200" dirty="0">
              <a:solidFill>
                <a:srgbClr val="5F5F5F"/>
              </a:solidFill>
            </a:endParaRPr>
          </a:p>
        </p:txBody>
      </p:sp>
      <p:sp>
        <p:nvSpPr>
          <p:cNvPr id="26" name="Oval 25"/>
          <p:cNvSpPr>
            <a:spLocks noChangeAspect="1"/>
          </p:cNvSpPr>
          <p:nvPr/>
        </p:nvSpPr>
        <p:spPr>
          <a:xfrm>
            <a:off x="9828212" y="5358384"/>
            <a:ext cx="966216" cy="966216"/>
          </a:xfrm>
          <a:prstGeom prst="ellipse">
            <a:avLst/>
          </a:prstGeom>
          <a:solidFill>
            <a:schemeClr val="accent2"/>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t>Online</a:t>
            </a:r>
          </a:p>
          <a:p>
            <a:pPr algn="ctr">
              <a:lnSpc>
                <a:spcPct val="90000"/>
              </a:lnSpc>
            </a:pPr>
            <a:r>
              <a:rPr lang="en-US" sz="1200" dirty="0" smtClean="0"/>
              <a:t>Sources</a:t>
            </a:r>
            <a:endParaRPr lang="en-US" sz="1200" dirty="0"/>
          </a:p>
        </p:txBody>
      </p:sp>
      <p:sp>
        <p:nvSpPr>
          <p:cNvPr id="27" name="Oval 26"/>
          <p:cNvSpPr>
            <a:spLocks noChangeAspect="1"/>
          </p:cNvSpPr>
          <p:nvPr/>
        </p:nvSpPr>
        <p:spPr>
          <a:xfrm>
            <a:off x="10437812" y="4215384"/>
            <a:ext cx="966216" cy="966216"/>
          </a:xfrm>
          <a:prstGeom prst="ellipse">
            <a:avLst/>
          </a:prstGeom>
          <a:solidFill>
            <a:schemeClr val="accent2"/>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t>Mobile</a:t>
            </a:r>
          </a:p>
          <a:p>
            <a:pPr algn="ctr">
              <a:lnSpc>
                <a:spcPct val="90000"/>
              </a:lnSpc>
            </a:pPr>
            <a:r>
              <a:rPr lang="en-US" sz="1200" dirty="0" smtClean="0"/>
              <a:t>App</a:t>
            </a:r>
            <a:endParaRPr lang="en-US" sz="1200" dirty="0"/>
          </a:p>
        </p:txBody>
      </p:sp>
      <p:sp>
        <p:nvSpPr>
          <p:cNvPr id="28" name="Oval 27"/>
          <p:cNvSpPr>
            <a:spLocks noChangeAspect="1"/>
          </p:cNvSpPr>
          <p:nvPr/>
        </p:nvSpPr>
        <p:spPr>
          <a:xfrm>
            <a:off x="7008812" y="4672584"/>
            <a:ext cx="966216" cy="966216"/>
          </a:xfrm>
          <a:prstGeom prst="ellipse">
            <a:avLst/>
          </a:prstGeom>
          <a:solidFill>
            <a:schemeClr val="accent2"/>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t>Mobile</a:t>
            </a:r>
          </a:p>
          <a:p>
            <a:pPr algn="ctr">
              <a:lnSpc>
                <a:spcPct val="90000"/>
              </a:lnSpc>
            </a:pPr>
            <a:r>
              <a:rPr lang="en-US" sz="1200" dirty="0" smtClean="0"/>
              <a:t>Web</a:t>
            </a:r>
            <a:endParaRPr lang="en-US" sz="1200" dirty="0"/>
          </a:p>
        </p:txBody>
      </p:sp>
      <p:cxnSp>
        <p:nvCxnSpPr>
          <p:cNvPr id="30" name="Straight Connector 29"/>
          <p:cNvCxnSpPr/>
          <p:nvPr/>
        </p:nvCxnSpPr>
        <p:spPr>
          <a:xfrm flipH="1" flipV="1">
            <a:off x="4113212" y="3352800"/>
            <a:ext cx="1752600" cy="178016"/>
          </a:xfrm>
          <a:prstGeom prst="line">
            <a:avLst/>
          </a:prstGeom>
          <a:ln w="76200" cmpd="sng">
            <a:solidFill>
              <a:schemeClr val="tx2"/>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189412" y="4292816"/>
            <a:ext cx="1676400" cy="888784"/>
          </a:xfrm>
          <a:prstGeom prst="line">
            <a:avLst/>
          </a:prstGeom>
          <a:ln w="76200" cmpd="sng">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35" name="Oval 34"/>
          <p:cNvSpPr>
            <a:spLocks noChangeAspect="1"/>
          </p:cNvSpPr>
          <p:nvPr/>
        </p:nvSpPr>
        <p:spPr>
          <a:xfrm>
            <a:off x="5789612" y="4495800"/>
            <a:ext cx="966216" cy="966216"/>
          </a:xfrm>
          <a:prstGeom prst="ellipse">
            <a:avLst/>
          </a:prstGeom>
          <a:solidFill>
            <a:schemeClr val="tx2"/>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t>Over the </a:t>
            </a:r>
            <a:br>
              <a:rPr lang="en-US" sz="1200" dirty="0" smtClean="0"/>
            </a:br>
            <a:r>
              <a:rPr lang="en-US" sz="1200" dirty="0" smtClean="0"/>
              <a:t>Top</a:t>
            </a:r>
          </a:p>
          <a:p>
            <a:pPr algn="ctr">
              <a:lnSpc>
                <a:spcPct val="90000"/>
              </a:lnSpc>
            </a:pPr>
            <a:r>
              <a:rPr lang="en-US" sz="1200" dirty="0" smtClean="0"/>
              <a:t>Boxes</a:t>
            </a:r>
            <a:endParaRPr lang="en-US" sz="1200" dirty="0"/>
          </a:p>
        </p:txBody>
      </p:sp>
      <p:sp>
        <p:nvSpPr>
          <p:cNvPr id="36" name="Oval 35"/>
          <p:cNvSpPr>
            <a:spLocks noChangeAspect="1"/>
          </p:cNvSpPr>
          <p:nvPr/>
        </p:nvSpPr>
        <p:spPr>
          <a:xfrm>
            <a:off x="6323012" y="5410200"/>
            <a:ext cx="966216" cy="966216"/>
          </a:xfrm>
          <a:prstGeom prst="ellipse">
            <a:avLst/>
          </a:prstGeom>
          <a:solidFill>
            <a:schemeClr val="tx2"/>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t>Google</a:t>
            </a:r>
          </a:p>
          <a:p>
            <a:pPr algn="ctr">
              <a:lnSpc>
                <a:spcPct val="90000"/>
              </a:lnSpc>
            </a:pPr>
            <a:r>
              <a:rPr lang="en-US" sz="1200" dirty="0" smtClean="0"/>
              <a:t>Ad ID</a:t>
            </a:r>
            <a:endParaRPr lang="en-US" sz="1200" dirty="0"/>
          </a:p>
        </p:txBody>
      </p:sp>
      <p:sp>
        <p:nvSpPr>
          <p:cNvPr id="37" name="Oval 36"/>
          <p:cNvSpPr>
            <a:spLocks noChangeAspect="1"/>
          </p:cNvSpPr>
          <p:nvPr/>
        </p:nvSpPr>
        <p:spPr>
          <a:xfrm>
            <a:off x="4799012" y="5715000"/>
            <a:ext cx="966216" cy="966216"/>
          </a:xfrm>
          <a:prstGeom prst="ellipse">
            <a:avLst/>
          </a:prstGeom>
          <a:solidFill>
            <a:schemeClr val="tx2"/>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t>Set Top</a:t>
            </a:r>
          </a:p>
          <a:p>
            <a:pPr algn="ctr">
              <a:lnSpc>
                <a:spcPct val="90000"/>
              </a:lnSpc>
            </a:pPr>
            <a:r>
              <a:rPr lang="en-US" sz="1200" dirty="0" smtClean="0"/>
              <a:t>Boxes</a:t>
            </a:r>
            <a:endParaRPr lang="en-US" sz="1200" dirty="0"/>
          </a:p>
        </p:txBody>
      </p:sp>
      <p:sp>
        <p:nvSpPr>
          <p:cNvPr id="38" name="Oval 37"/>
          <p:cNvSpPr>
            <a:spLocks noChangeAspect="1"/>
          </p:cNvSpPr>
          <p:nvPr/>
        </p:nvSpPr>
        <p:spPr>
          <a:xfrm>
            <a:off x="2665412" y="5562600"/>
            <a:ext cx="966216" cy="966216"/>
          </a:xfrm>
          <a:prstGeom prst="ellipse">
            <a:avLst/>
          </a:prstGeom>
          <a:solidFill>
            <a:schemeClr val="tx2"/>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t>Microsoft</a:t>
            </a:r>
          </a:p>
          <a:p>
            <a:pPr algn="ctr">
              <a:lnSpc>
                <a:spcPct val="90000"/>
              </a:lnSpc>
            </a:pPr>
            <a:r>
              <a:rPr lang="en-US" sz="1200" dirty="0" smtClean="0"/>
              <a:t>ID</a:t>
            </a:r>
            <a:endParaRPr lang="en-US" sz="1200" dirty="0"/>
          </a:p>
        </p:txBody>
      </p:sp>
      <p:sp>
        <p:nvSpPr>
          <p:cNvPr id="40" name="Oval 39"/>
          <p:cNvSpPr>
            <a:spLocks noChangeAspect="1"/>
          </p:cNvSpPr>
          <p:nvPr/>
        </p:nvSpPr>
        <p:spPr>
          <a:xfrm>
            <a:off x="760412" y="4114800"/>
            <a:ext cx="966216" cy="966216"/>
          </a:xfrm>
          <a:prstGeom prst="ellipse">
            <a:avLst/>
          </a:prstGeom>
          <a:solidFill>
            <a:schemeClr val="tx2"/>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t>Other</a:t>
            </a:r>
          </a:p>
          <a:p>
            <a:pPr algn="ctr">
              <a:lnSpc>
                <a:spcPct val="90000"/>
              </a:lnSpc>
            </a:pPr>
            <a:r>
              <a:rPr lang="en-US" sz="1200" dirty="0" smtClean="0"/>
              <a:t>Emerging</a:t>
            </a:r>
          </a:p>
          <a:p>
            <a:pPr algn="ctr">
              <a:lnSpc>
                <a:spcPct val="90000"/>
              </a:lnSpc>
            </a:pPr>
            <a:r>
              <a:rPr lang="en-US" sz="1200" dirty="0" smtClean="0"/>
              <a:t>Channels</a:t>
            </a:r>
          </a:p>
          <a:p>
            <a:pPr algn="ctr">
              <a:lnSpc>
                <a:spcPct val="90000"/>
              </a:lnSpc>
            </a:pPr>
            <a:r>
              <a:rPr lang="en-US" sz="1200" dirty="0" smtClean="0"/>
              <a:t>Matched</a:t>
            </a:r>
            <a:endParaRPr lang="en-US" sz="1200" dirty="0"/>
          </a:p>
        </p:txBody>
      </p:sp>
      <p:sp>
        <p:nvSpPr>
          <p:cNvPr id="41" name="Oval 40"/>
          <p:cNvSpPr>
            <a:spLocks noChangeAspect="1"/>
          </p:cNvSpPr>
          <p:nvPr/>
        </p:nvSpPr>
        <p:spPr>
          <a:xfrm>
            <a:off x="4494212" y="3505200"/>
            <a:ext cx="966216" cy="966216"/>
          </a:xfrm>
          <a:prstGeom prst="ellipse">
            <a:avLst/>
          </a:prstGeom>
          <a:solidFill>
            <a:schemeClr val="accent3"/>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solidFill>
                  <a:schemeClr val="bg1"/>
                </a:solidFill>
              </a:rPr>
              <a:t>1</a:t>
            </a:r>
            <a:r>
              <a:rPr lang="en-US" sz="1200" baseline="30000" dirty="0" smtClean="0">
                <a:solidFill>
                  <a:schemeClr val="bg1"/>
                </a:solidFill>
              </a:rPr>
              <a:t>st</a:t>
            </a:r>
            <a:r>
              <a:rPr lang="en-US" sz="1200" dirty="0">
                <a:solidFill>
                  <a:schemeClr val="bg1"/>
                </a:solidFill>
              </a:rPr>
              <a:t>-</a:t>
            </a:r>
            <a:r>
              <a:rPr lang="en-US" sz="1200" dirty="0" smtClean="0">
                <a:solidFill>
                  <a:schemeClr val="bg1"/>
                </a:solidFill>
              </a:rPr>
              <a:t>Party</a:t>
            </a:r>
          </a:p>
          <a:p>
            <a:pPr algn="ctr">
              <a:lnSpc>
                <a:spcPct val="90000"/>
              </a:lnSpc>
            </a:pPr>
            <a:r>
              <a:rPr lang="en-US" sz="1200" dirty="0" smtClean="0">
                <a:solidFill>
                  <a:schemeClr val="bg1"/>
                </a:solidFill>
              </a:rPr>
              <a:t>Cookie</a:t>
            </a:r>
          </a:p>
          <a:p>
            <a:pPr algn="ctr">
              <a:lnSpc>
                <a:spcPct val="90000"/>
              </a:lnSpc>
            </a:pPr>
            <a:r>
              <a:rPr lang="en-US" sz="1200" dirty="0" smtClean="0">
                <a:solidFill>
                  <a:schemeClr val="bg1"/>
                </a:solidFill>
              </a:rPr>
              <a:t>Data</a:t>
            </a:r>
            <a:endParaRPr lang="en-US" sz="1200" dirty="0">
              <a:solidFill>
                <a:schemeClr val="bg1"/>
              </a:solidFill>
            </a:endParaRPr>
          </a:p>
        </p:txBody>
      </p:sp>
      <p:sp>
        <p:nvSpPr>
          <p:cNvPr id="42" name="Oval 41"/>
          <p:cNvSpPr>
            <a:spLocks noChangeAspect="1"/>
          </p:cNvSpPr>
          <p:nvPr/>
        </p:nvSpPr>
        <p:spPr>
          <a:xfrm>
            <a:off x="379412" y="2895600"/>
            <a:ext cx="966216" cy="966216"/>
          </a:xfrm>
          <a:prstGeom prst="ellipse">
            <a:avLst/>
          </a:prstGeom>
          <a:solidFill>
            <a:schemeClr val="accent3"/>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solidFill>
                  <a:schemeClr val="bg1"/>
                </a:solidFill>
              </a:rPr>
              <a:t>Mobile</a:t>
            </a:r>
          </a:p>
          <a:p>
            <a:pPr algn="ctr">
              <a:lnSpc>
                <a:spcPct val="90000"/>
              </a:lnSpc>
            </a:pPr>
            <a:r>
              <a:rPr lang="en-US" sz="1200" dirty="0" smtClean="0">
                <a:solidFill>
                  <a:schemeClr val="bg1"/>
                </a:solidFill>
              </a:rPr>
              <a:t>Web</a:t>
            </a:r>
            <a:endParaRPr lang="en-US" sz="1200" dirty="0">
              <a:solidFill>
                <a:schemeClr val="bg1"/>
              </a:solidFill>
            </a:endParaRPr>
          </a:p>
        </p:txBody>
      </p:sp>
      <p:sp>
        <p:nvSpPr>
          <p:cNvPr id="43" name="Oval 42"/>
          <p:cNvSpPr>
            <a:spLocks noChangeAspect="1"/>
          </p:cNvSpPr>
          <p:nvPr/>
        </p:nvSpPr>
        <p:spPr>
          <a:xfrm>
            <a:off x="1927796" y="3529584"/>
            <a:ext cx="966216" cy="966216"/>
          </a:xfrm>
          <a:prstGeom prst="ellipse">
            <a:avLst/>
          </a:prstGeom>
          <a:solidFill>
            <a:schemeClr val="accent3"/>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solidFill>
                  <a:schemeClr val="bg1"/>
                </a:solidFill>
              </a:rPr>
              <a:t>3</a:t>
            </a:r>
            <a:r>
              <a:rPr lang="en-US" sz="1200" baseline="30000" dirty="0" smtClean="0">
                <a:solidFill>
                  <a:schemeClr val="bg1"/>
                </a:solidFill>
              </a:rPr>
              <a:t>rd</a:t>
            </a:r>
            <a:r>
              <a:rPr lang="en-US" sz="1200" dirty="0" smtClean="0">
                <a:solidFill>
                  <a:schemeClr val="bg1"/>
                </a:solidFill>
              </a:rPr>
              <a:t>-Party</a:t>
            </a:r>
          </a:p>
          <a:p>
            <a:pPr algn="ctr">
              <a:lnSpc>
                <a:spcPct val="90000"/>
              </a:lnSpc>
            </a:pPr>
            <a:r>
              <a:rPr lang="en-US" sz="1200" dirty="0" smtClean="0">
                <a:solidFill>
                  <a:schemeClr val="bg1"/>
                </a:solidFill>
              </a:rPr>
              <a:t>Cookie</a:t>
            </a:r>
          </a:p>
          <a:p>
            <a:pPr algn="ctr">
              <a:lnSpc>
                <a:spcPct val="90000"/>
              </a:lnSpc>
            </a:pPr>
            <a:r>
              <a:rPr lang="en-US" sz="1200" dirty="0" smtClean="0">
                <a:solidFill>
                  <a:schemeClr val="bg1"/>
                </a:solidFill>
              </a:rPr>
              <a:t>Data</a:t>
            </a:r>
            <a:endParaRPr lang="en-US" sz="1200" dirty="0">
              <a:solidFill>
                <a:schemeClr val="bg1"/>
              </a:solidFill>
            </a:endParaRPr>
          </a:p>
        </p:txBody>
      </p:sp>
      <p:sp>
        <p:nvSpPr>
          <p:cNvPr id="44" name="Oval 43"/>
          <p:cNvSpPr>
            <a:spLocks noChangeAspect="1"/>
          </p:cNvSpPr>
          <p:nvPr/>
        </p:nvSpPr>
        <p:spPr>
          <a:xfrm>
            <a:off x="6118796" y="381000"/>
            <a:ext cx="966216" cy="966216"/>
          </a:xfrm>
          <a:prstGeom prst="ellipse">
            <a:avLst/>
          </a:prstGeom>
          <a:solidFill>
            <a:schemeClr val="accent4"/>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t>CRM</a:t>
            </a:r>
          </a:p>
        </p:txBody>
      </p:sp>
      <p:sp>
        <p:nvSpPr>
          <p:cNvPr id="46" name="Oval 45"/>
          <p:cNvSpPr>
            <a:spLocks noChangeAspect="1"/>
          </p:cNvSpPr>
          <p:nvPr/>
        </p:nvSpPr>
        <p:spPr>
          <a:xfrm>
            <a:off x="8938196" y="228600"/>
            <a:ext cx="966216" cy="966216"/>
          </a:xfrm>
          <a:prstGeom prst="ellipse">
            <a:avLst/>
          </a:prstGeom>
          <a:solidFill>
            <a:schemeClr val="accent4"/>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t>Household</a:t>
            </a:r>
          </a:p>
          <a:p>
            <a:pPr algn="ctr">
              <a:lnSpc>
                <a:spcPct val="90000"/>
              </a:lnSpc>
            </a:pPr>
            <a:r>
              <a:rPr lang="en-US" sz="1200" dirty="0" smtClean="0"/>
              <a:t>Level</a:t>
            </a:r>
            <a:endParaRPr lang="en-US" sz="1200" dirty="0"/>
          </a:p>
        </p:txBody>
      </p:sp>
      <p:cxnSp>
        <p:nvCxnSpPr>
          <p:cNvPr id="47" name="Straight Connector 46"/>
          <p:cNvCxnSpPr/>
          <p:nvPr/>
        </p:nvCxnSpPr>
        <p:spPr>
          <a:xfrm>
            <a:off x="7085012" y="3962400"/>
            <a:ext cx="1524000" cy="609600"/>
          </a:xfrm>
          <a:prstGeom prst="line">
            <a:avLst/>
          </a:prstGeom>
          <a:ln w="76200" cmpd="sng">
            <a:solidFill>
              <a:schemeClr val="tx2"/>
            </a:solidFill>
            <a:miter lim="800000"/>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7161212" y="3352800"/>
            <a:ext cx="2133600" cy="381000"/>
          </a:xfrm>
          <a:prstGeom prst="line">
            <a:avLst/>
          </a:prstGeom>
          <a:ln w="76200" cmpd="sng">
            <a:solidFill>
              <a:schemeClr val="tx2"/>
            </a:solidFill>
            <a:miter lim="800000"/>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6704012" y="1752600"/>
            <a:ext cx="1219200" cy="990600"/>
          </a:xfrm>
          <a:prstGeom prst="line">
            <a:avLst/>
          </a:prstGeom>
          <a:ln w="76200" cmpd="sng">
            <a:solidFill>
              <a:schemeClr val="tx2"/>
            </a:solidFill>
            <a:miter lim="800000"/>
          </a:ln>
        </p:spPr>
        <p:style>
          <a:lnRef idx="1">
            <a:schemeClr val="accent1"/>
          </a:lnRef>
          <a:fillRef idx="0">
            <a:schemeClr val="accent1"/>
          </a:fillRef>
          <a:effectRef idx="0">
            <a:schemeClr val="accent1"/>
          </a:effectRef>
          <a:fontRef idx="minor">
            <a:schemeClr val="tx1"/>
          </a:fontRef>
        </p:style>
      </p:cxnSp>
      <p:pic>
        <p:nvPicPr>
          <p:cNvPr id="10" name="Picture 9" descr="person-icon.png"/>
          <p:cNvPicPr>
            <a:picLocks noChangeAspect="1"/>
          </p:cNvPicPr>
          <p:nvPr/>
        </p:nvPicPr>
        <p:blipFill>
          <a:blip r:embed="rId4" cstate="print">
            <a:extLst>
              <a:ext uri="{28A0092B-C50C-407E-A947-70E740481C1C}">
                <a14:useLocalDpi xmlns:a14="http://schemas.microsoft.com/office/drawing/2010/main" xmlns=""/>
              </a:ext>
            </a:extLst>
          </a:blip>
          <a:stretch>
            <a:fillRect/>
          </a:stretch>
        </p:blipFill>
        <p:spPr>
          <a:xfrm>
            <a:off x="5789612" y="2667000"/>
            <a:ext cx="1389888" cy="1664208"/>
          </a:xfrm>
          <a:prstGeom prst="rect">
            <a:avLst/>
          </a:prstGeom>
        </p:spPr>
      </p:pic>
      <p:sp>
        <p:nvSpPr>
          <p:cNvPr id="11" name="Oval 10"/>
          <p:cNvSpPr/>
          <p:nvPr/>
        </p:nvSpPr>
        <p:spPr>
          <a:xfrm>
            <a:off x="2918396" y="2562440"/>
            <a:ext cx="1298144" cy="1298144"/>
          </a:xfrm>
          <a:prstGeom prst="ellipse">
            <a:avLst/>
          </a:prstGeom>
          <a:solidFill>
            <a:schemeClr val="accent1"/>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b="1" dirty="0" smtClean="0"/>
              <a:t>Cookies</a:t>
            </a:r>
            <a:endParaRPr lang="en-US" b="1" dirty="0"/>
          </a:p>
        </p:txBody>
      </p:sp>
      <p:sp>
        <p:nvSpPr>
          <p:cNvPr id="15" name="Oval 14"/>
          <p:cNvSpPr/>
          <p:nvPr/>
        </p:nvSpPr>
        <p:spPr>
          <a:xfrm>
            <a:off x="3518380" y="4391240"/>
            <a:ext cx="1298144" cy="1298144"/>
          </a:xfrm>
          <a:prstGeom prst="ellipse">
            <a:avLst/>
          </a:prstGeom>
          <a:solidFill>
            <a:schemeClr val="accent1"/>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b="1" dirty="0" smtClean="0"/>
              <a:t>ID</a:t>
            </a:r>
          </a:p>
          <a:p>
            <a:pPr algn="ctr">
              <a:lnSpc>
                <a:spcPct val="90000"/>
              </a:lnSpc>
            </a:pPr>
            <a:r>
              <a:rPr lang="en-US" b="1" dirty="0"/>
              <a:t>M</a:t>
            </a:r>
            <a:r>
              <a:rPr lang="en-US" b="1" dirty="0" smtClean="0"/>
              <a:t>apping</a:t>
            </a:r>
            <a:endParaRPr lang="en-US" b="1" dirty="0"/>
          </a:p>
        </p:txBody>
      </p:sp>
      <p:sp>
        <p:nvSpPr>
          <p:cNvPr id="19" name="Oval 18"/>
          <p:cNvSpPr/>
          <p:nvPr/>
        </p:nvSpPr>
        <p:spPr>
          <a:xfrm>
            <a:off x="9218612" y="2336292"/>
            <a:ext cx="1298144" cy="1298144"/>
          </a:xfrm>
          <a:prstGeom prst="ellipse">
            <a:avLst/>
          </a:prstGeom>
          <a:solidFill>
            <a:schemeClr val="accent1"/>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b="1" dirty="0" smtClean="0"/>
              <a:t>Customer</a:t>
            </a:r>
          </a:p>
          <a:p>
            <a:pPr algn="ctr">
              <a:lnSpc>
                <a:spcPct val="90000"/>
              </a:lnSpc>
            </a:pPr>
            <a:r>
              <a:rPr lang="en-US" b="1" dirty="0" smtClean="0"/>
              <a:t>Data</a:t>
            </a:r>
            <a:endParaRPr lang="en-US" b="1" dirty="0"/>
          </a:p>
        </p:txBody>
      </p:sp>
      <p:sp>
        <p:nvSpPr>
          <p:cNvPr id="21" name="Oval 20"/>
          <p:cNvSpPr/>
          <p:nvPr/>
        </p:nvSpPr>
        <p:spPr>
          <a:xfrm>
            <a:off x="8418512" y="4139184"/>
            <a:ext cx="1298144" cy="1298144"/>
          </a:xfrm>
          <a:prstGeom prst="ellipse">
            <a:avLst/>
          </a:prstGeom>
          <a:solidFill>
            <a:schemeClr val="accent1"/>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b="1" dirty="0" smtClean="0"/>
              <a:t>Statistical</a:t>
            </a:r>
          </a:p>
          <a:p>
            <a:pPr algn="ctr">
              <a:lnSpc>
                <a:spcPct val="90000"/>
              </a:lnSpc>
            </a:pPr>
            <a:r>
              <a:rPr lang="en-US" b="1" dirty="0" smtClean="0"/>
              <a:t>IDs</a:t>
            </a:r>
            <a:endParaRPr lang="en-US" b="1" dirty="0"/>
          </a:p>
        </p:txBody>
      </p:sp>
      <p:sp>
        <p:nvSpPr>
          <p:cNvPr id="23" name="Oval 22"/>
          <p:cNvSpPr/>
          <p:nvPr/>
        </p:nvSpPr>
        <p:spPr>
          <a:xfrm>
            <a:off x="7414196" y="457200"/>
            <a:ext cx="1298144" cy="1298144"/>
          </a:xfrm>
          <a:prstGeom prst="ellipse">
            <a:avLst/>
          </a:prstGeom>
          <a:solidFill>
            <a:schemeClr val="accent1"/>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r>
              <a:rPr lang="en-US" b="1" dirty="0" smtClean="0"/>
              <a:t>Offline</a:t>
            </a:r>
          </a:p>
          <a:p>
            <a:pPr algn="ctr">
              <a:lnSpc>
                <a:spcPct val="90000"/>
              </a:lnSpc>
            </a:pPr>
            <a:r>
              <a:rPr lang="en-US" b="1" dirty="0" smtClean="0"/>
              <a:t>Sources</a:t>
            </a:r>
            <a:endParaRPr lang="en-US" b="1" dirty="0"/>
          </a:p>
        </p:txBody>
      </p:sp>
      <p:cxnSp>
        <p:nvCxnSpPr>
          <p:cNvPr id="66" name="Straight Connector 65"/>
          <p:cNvCxnSpPr>
            <a:stCxn id="25" idx="3"/>
          </p:cNvCxnSpPr>
          <p:nvPr/>
        </p:nvCxnSpPr>
        <p:spPr>
          <a:xfrm flipH="1">
            <a:off x="10590212" y="2703809"/>
            <a:ext cx="370099" cy="318283"/>
          </a:xfrm>
          <a:prstGeom prst="line">
            <a:avLst/>
          </a:prstGeom>
          <a:ln w="19050">
            <a:solidFill>
              <a:srgbClr val="7F7F7F"/>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27" idx="2"/>
          </p:cNvCxnSpPr>
          <p:nvPr/>
        </p:nvCxnSpPr>
        <p:spPr>
          <a:xfrm flipH="1" flipV="1">
            <a:off x="9752012" y="4672584"/>
            <a:ext cx="685800" cy="25908"/>
          </a:xfrm>
          <a:prstGeom prst="line">
            <a:avLst/>
          </a:prstGeom>
          <a:ln w="19050">
            <a:solidFill>
              <a:srgbClr val="7F7F7F"/>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6" idx="1"/>
            <a:endCxn id="20" idx="5"/>
          </p:cNvCxnSpPr>
          <p:nvPr/>
        </p:nvCxnSpPr>
        <p:spPr>
          <a:xfrm flipH="1" flipV="1">
            <a:off x="9598542" y="5319214"/>
            <a:ext cx="371169" cy="180669"/>
          </a:xfrm>
          <a:prstGeom prst="line">
            <a:avLst/>
          </a:prstGeom>
          <a:ln w="19050">
            <a:solidFill>
              <a:srgbClr val="7F7F7F"/>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endCxn id="28" idx="6"/>
          </p:cNvCxnSpPr>
          <p:nvPr/>
        </p:nvCxnSpPr>
        <p:spPr>
          <a:xfrm flipH="1">
            <a:off x="7975028" y="4977384"/>
            <a:ext cx="379768" cy="178308"/>
          </a:xfrm>
          <a:prstGeom prst="line">
            <a:avLst/>
          </a:prstGeom>
          <a:ln w="19050">
            <a:solidFill>
              <a:srgbClr val="7F7F7F"/>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14" idx="5"/>
          </p:cNvCxnSpPr>
          <p:nvPr/>
        </p:nvCxnSpPr>
        <p:spPr>
          <a:xfrm flipH="1" flipV="1">
            <a:off x="4709258" y="5571270"/>
            <a:ext cx="394554" cy="420170"/>
          </a:xfrm>
          <a:prstGeom prst="line">
            <a:avLst/>
          </a:prstGeom>
          <a:ln w="19050">
            <a:solidFill>
              <a:srgbClr val="7F7F7F"/>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14" idx="3"/>
            <a:endCxn id="38" idx="7"/>
          </p:cNvCxnSpPr>
          <p:nvPr/>
        </p:nvCxnSpPr>
        <p:spPr>
          <a:xfrm flipH="1">
            <a:off x="3490129" y="5571270"/>
            <a:ext cx="157213" cy="132829"/>
          </a:xfrm>
          <a:prstGeom prst="line">
            <a:avLst/>
          </a:prstGeom>
          <a:ln w="19050">
            <a:solidFill>
              <a:srgbClr val="7F7F7F"/>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endCxn id="13" idx="5"/>
          </p:cNvCxnSpPr>
          <p:nvPr/>
        </p:nvCxnSpPr>
        <p:spPr>
          <a:xfrm flipH="1" flipV="1">
            <a:off x="4098426" y="3742470"/>
            <a:ext cx="395786" cy="167186"/>
          </a:xfrm>
          <a:prstGeom prst="line">
            <a:avLst/>
          </a:prstGeom>
          <a:ln w="19050">
            <a:solidFill>
              <a:srgbClr val="7F7F7F"/>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56" name="Oval 55"/>
          <p:cNvSpPr>
            <a:spLocks noChangeAspect="1"/>
          </p:cNvSpPr>
          <p:nvPr/>
        </p:nvSpPr>
        <p:spPr>
          <a:xfrm>
            <a:off x="10742612" y="3174492"/>
            <a:ext cx="966216" cy="966216"/>
          </a:xfrm>
          <a:prstGeom prst="ellipse">
            <a:avLst/>
          </a:prstGeom>
          <a:solidFill>
            <a:schemeClr val="accent6"/>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solidFill>
                  <a:srgbClr val="5F5F5F"/>
                </a:solidFill>
              </a:rPr>
              <a:t>Email</a:t>
            </a:r>
            <a:endParaRPr lang="en-US" sz="1200" dirty="0">
              <a:solidFill>
                <a:srgbClr val="5F5F5F"/>
              </a:solidFill>
            </a:endParaRPr>
          </a:p>
        </p:txBody>
      </p:sp>
      <p:cxnSp>
        <p:nvCxnSpPr>
          <p:cNvPr id="57" name="Straight Connector 56"/>
          <p:cNvCxnSpPr>
            <a:stCxn id="56" idx="2"/>
            <a:endCxn id="19" idx="5"/>
          </p:cNvCxnSpPr>
          <p:nvPr/>
        </p:nvCxnSpPr>
        <p:spPr>
          <a:xfrm flipH="1" flipV="1">
            <a:off x="10326647" y="3444327"/>
            <a:ext cx="415965" cy="213273"/>
          </a:xfrm>
          <a:prstGeom prst="line">
            <a:avLst/>
          </a:prstGeom>
          <a:ln w="19050">
            <a:solidFill>
              <a:srgbClr val="7F7F7F"/>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65" name="Oval 64"/>
          <p:cNvSpPr>
            <a:spLocks noChangeAspect="1"/>
          </p:cNvSpPr>
          <p:nvPr/>
        </p:nvSpPr>
        <p:spPr>
          <a:xfrm>
            <a:off x="8532812" y="1498092"/>
            <a:ext cx="966216" cy="966216"/>
          </a:xfrm>
          <a:prstGeom prst="ellipse">
            <a:avLst/>
          </a:prstGeom>
          <a:solidFill>
            <a:schemeClr val="accent6"/>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solidFill>
                  <a:srgbClr val="5F5F5F"/>
                </a:solidFill>
              </a:rPr>
              <a:t>Contacts</a:t>
            </a:r>
            <a:endParaRPr lang="en-US" sz="1200" dirty="0">
              <a:solidFill>
                <a:srgbClr val="5F5F5F"/>
              </a:solidFill>
            </a:endParaRPr>
          </a:p>
        </p:txBody>
      </p:sp>
      <p:sp>
        <p:nvSpPr>
          <p:cNvPr id="88" name="Oval 87"/>
          <p:cNvSpPr>
            <a:spLocks noChangeAspect="1"/>
          </p:cNvSpPr>
          <p:nvPr/>
        </p:nvSpPr>
        <p:spPr>
          <a:xfrm>
            <a:off x="1370012" y="2209800"/>
            <a:ext cx="966216" cy="966216"/>
          </a:xfrm>
          <a:prstGeom prst="ellipse">
            <a:avLst/>
          </a:prstGeom>
          <a:solidFill>
            <a:schemeClr val="accent3"/>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solidFill>
                  <a:schemeClr val="bg1"/>
                </a:solidFill>
              </a:rPr>
              <a:t>2</a:t>
            </a:r>
            <a:r>
              <a:rPr lang="en-US" sz="1200" baseline="30000" dirty="0" smtClean="0">
                <a:solidFill>
                  <a:schemeClr val="bg1"/>
                </a:solidFill>
              </a:rPr>
              <a:t>nd</a:t>
            </a:r>
            <a:r>
              <a:rPr lang="en-US" sz="1200" dirty="0" smtClean="0">
                <a:solidFill>
                  <a:schemeClr val="bg1"/>
                </a:solidFill>
              </a:rPr>
              <a:t> Party </a:t>
            </a:r>
            <a:br>
              <a:rPr lang="en-US" sz="1200" dirty="0" smtClean="0">
                <a:solidFill>
                  <a:schemeClr val="bg1"/>
                </a:solidFill>
              </a:rPr>
            </a:br>
            <a:r>
              <a:rPr lang="en-US" sz="1200" dirty="0" smtClean="0">
                <a:solidFill>
                  <a:schemeClr val="bg1"/>
                </a:solidFill>
              </a:rPr>
              <a:t>Cookie Data</a:t>
            </a:r>
            <a:endParaRPr lang="en-US" sz="1200" dirty="0">
              <a:solidFill>
                <a:schemeClr val="bg1"/>
              </a:solidFill>
            </a:endParaRPr>
          </a:p>
        </p:txBody>
      </p:sp>
      <p:sp>
        <p:nvSpPr>
          <p:cNvPr id="45" name="Oval 44"/>
          <p:cNvSpPr>
            <a:spLocks noChangeAspect="1"/>
          </p:cNvSpPr>
          <p:nvPr/>
        </p:nvSpPr>
        <p:spPr>
          <a:xfrm>
            <a:off x="7542212" y="2362200"/>
            <a:ext cx="966216" cy="966216"/>
          </a:xfrm>
          <a:prstGeom prst="ellipse">
            <a:avLst/>
          </a:prstGeom>
          <a:solidFill>
            <a:schemeClr val="accent4"/>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t>Brick</a:t>
            </a:r>
          </a:p>
          <a:p>
            <a:pPr algn="ctr">
              <a:lnSpc>
                <a:spcPct val="90000"/>
              </a:lnSpc>
            </a:pPr>
            <a:r>
              <a:rPr lang="en-US" sz="1200" dirty="0" smtClean="0"/>
              <a:t>&amp;</a:t>
            </a:r>
          </a:p>
          <a:p>
            <a:pPr algn="ctr">
              <a:lnSpc>
                <a:spcPct val="90000"/>
              </a:lnSpc>
            </a:pPr>
            <a:r>
              <a:rPr lang="en-US" sz="1200" dirty="0" smtClean="0"/>
              <a:t>Mortar</a:t>
            </a:r>
            <a:endParaRPr lang="en-US" sz="1200" dirty="0"/>
          </a:p>
        </p:txBody>
      </p:sp>
      <p:cxnSp>
        <p:nvCxnSpPr>
          <p:cNvPr id="98" name="Straight Connector 97"/>
          <p:cNvCxnSpPr/>
          <p:nvPr/>
        </p:nvCxnSpPr>
        <p:spPr>
          <a:xfrm flipV="1">
            <a:off x="4494212" y="685800"/>
            <a:ext cx="838200" cy="533400"/>
          </a:xfrm>
          <a:prstGeom prst="line">
            <a:avLst/>
          </a:prstGeom>
          <a:ln w="19050">
            <a:solidFill>
              <a:srgbClr val="7F7F7F"/>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3046412" y="1371600"/>
            <a:ext cx="1295400" cy="493928"/>
          </a:xfrm>
          <a:prstGeom prst="line">
            <a:avLst/>
          </a:prstGeom>
          <a:ln w="19050">
            <a:solidFill>
              <a:srgbClr val="7F7F7F"/>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722812" y="1345692"/>
            <a:ext cx="1066800" cy="406908"/>
          </a:xfrm>
          <a:prstGeom prst="line">
            <a:avLst/>
          </a:prstGeom>
          <a:ln w="19050">
            <a:solidFill>
              <a:schemeClr val="tx2"/>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3630396" y="685800"/>
            <a:ext cx="1501776" cy="1501776"/>
          </a:xfrm>
          <a:prstGeom prst="ellipse">
            <a:avLst/>
          </a:prstGeom>
          <a:solidFill>
            <a:srgbClr val="7F7F7F"/>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03" name="Oval 102"/>
          <p:cNvSpPr>
            <a:spLocks noChangeAspect="1"/>
          </p:cNvSpPr>
          <p:nvPr/>
        </p:nvSpPr>
        <p:spPr>
          <a:xfrm>
            <a:off x="5027612" y="228600"/>
            <a:ext cx="966216" cy="966216"/>
          </a:xfrm>
          <a:prstGeom prst="ellipse">
            <a:avLst/>
          </a:prstGeom>
          <a:solidFill>
            <a:schemeClr val="accent2"/>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t>Authors/</a:t>
            </a:r>
          </a:p>
          <a:p>
            <a:pPr algn="ctr">
              <a:lnSpc>
                <a:spcPct val="90000"/>
              </a:lnSpc>
            </a:pPr>
            <a:r>
              <a:rPr lang="en-US" sz="1200" dirty="0" smtClean="0"/>
              <a:t>Posts</a:t>
            </a:r>
          </a:p>
        </p:txBody>
      </p:sp>
      <p:sp>
        <p:nvSpPr>
          <p:cNvPr id="104" name="Oval 103"/>
          <p:cNvSpPr>
            <a:spLocks noChangeAspect="1"/>
          </p:cNvSpPr>
          <p:nvPr/>
        </p:nvSpPr>
        <p:spPr>
          <a:xfrm>
            <a:off x="5637212" y="1371600"/>
            <a:ext cx="966216" cy="966216"/>
          </a:xfrm>
          <a:prstGeom prst="ellipse">
            <a:avLst/>
          </a:prstGeom>
          <a:solidFill>
            <a:schemeClr val="accent2"/>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t>Forums</a:t>
            </a:r>
            <a:endParaRPr lang="en-US" sz="1200" dirty="0"/>
          </a:p>
        </p:txBody>
      </p:sp>
      <p:cxnSp>
        <p:nvCxnSpPr>
          <p:cNvPr id="105" name="Straight Connector 104"/>
          <p:cNvCxnSpPr/>
          <p:nvPr/>
        </p:nvCxnSpPr>
        <p:spPr>
          <a:xfrm flipH="1" flipV="1">
            <a:off x="4418012" y="1600200"/>
            <a:ext cx="1447800" cy="1143000"/>
          </a:xfrm>
          <a:prstGeom prst="line">
            <a:avLst/>
          </a:prstGeom>
          <a:ln w="76200" cmpd="sng">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3732212" y="776768"/>
            <a:ext cx="1298144" cy="1298144"/>
          </a:xfrm>
          <a:prstGeom prst="ellipse">
            <a:avLst/>
          </a:prstGeom>
          <a:solidFill>
            <a:schemeClr val="accent1"/>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0000"/>
              </a:lnSpc>
            </a:pPr>
            <a:endParaRPr lang="en-US" sz="1400" b="1" dirty="0"/>
          </a:p>
        </p:txBody>
      </p:sp>
      <p:sp>
        <p:nvSpPr>
          <p:cNvPr id="108" name="Oval 107"/>
          <p:cNvSpPr>
            <a:spLocks noChangeAspect="1"/>
          </p:cNvSpPr>
          <p:nvPr/>
        </p:nvSpPr>
        <p:spPr>
          <a:xfrm>
            <a:off x="2461196" y="1447800"/>
            <a:ext cx="966216" cy="966216"/>
          </a:xfrm>
          <a:prstGeom prst="ellipse">
            <a:avLst/>
          </a:prstGeom>
          <a:solidFill>
            <a:schemeClr val="accent2"/>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t>Reviews</a:t>
            </a:r>
            <a:endParaRPr lang="en-US" sz="1200" dirty="0"/>
          </a:p>
        </p:txBody>
      </p:sp>
      <p:sp>
        <p:nvSpPr>
          <p:cNvPr id="109" name="TextBox 108"/>
          <p:cNvSpPr txBox="1"/>
          <p:nvPr/>
        </p:nvSpPr>
        <p:spPr>
          <a:xfrm>
            <a:off x="3732212" y="1219200"/>
            <a:ext cx="1295400" cy="1371600"/>
          </a:xfrm>
          <a:prstGeom prst="rect">
            <a:avLst/>
          </a:prstGeom>
          <a:noFill/>
        </p:spPr>
        <p:txBody>
          <a:bodyPr wrap="square" lIns="0" tIns="0" rIns="0" bIns="0" rtlCol="0">
            <a:noAutofit/>
          </a:bodyPr>
          <a:lstStyle/>
          <a:p>
            <a:pPr algn="ctr">
              <a:lnSpc>
                <a:spcPct val="90000"/>
              </a:lnSpc>
            </a:pPr>
            <a:r>
              <a:rPr lang="en-US" b="1" dirty="0">
                <a:solidFill>
                  <a:schemeClr val="lt1"/>
                </a:solidFill>
              </a:rPr>
              <a:t>Unstructured Social</a:t>
            </a:r>
          </a:p>
        </p:txBody>
      </p:sp>
      <p:cxnSp>
        <p:nvCxnSpPr>
          <p:cNvPr id="111" name="Straight Connector 110"/>
          <p:cNvCxnSpPr/>
          <p:nvPr/>
        </p:nvCxnSpPr>
        <p:spPr>
          <a:xfrm>
            <a:off x="4494212" y="2057400"/>
            <a:ext cx="152400" cy="533400"/>
          </a:xfrm>
          <a:prstGeom prst="line">
            <a:avLst/>
          </a:prstGeom>
          <a:ln w="19050">
            <a:solidFill>
              <a:srgbClr val="7F7F7F"/>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112" name="Oval 111"/>
          <p:cNvSpPr>
            <a:spLocks noChangeAspect="1"/>
          </p:cNvSpPr>
          <p:nvPr/>
        </p:nvSpPr>
        <p:spPr>
          <a:xfrm>
            <a:off x="4265612" y="2286000"/>
            <a:ext cx="966216" cy="966216"/>
          </a:xfrm>
          <a:prstGeom prst="ellipse">
            <a:avLst/>
          </a:prstGeom>
          <a:solidFill>
            <a:schemeClr val="accent2"/>
          </a:solidFill>
          <a:ln w="28575"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pPr>
            <a:r>
              <a:rPr lang="en-US" sz="1200" dirty="0" smtClean="0"/>
              <a:t>Blogs</a:t>
            </a:r>
            <a:endParaRPr lang="en-US" sz="1200" dirty="0"/>
          </a:p>
        </p:txBody>
      </p:sp>
      <p:sp>
        <p:nvSpPr>
          <p:cNvPr id="118" name="Title 117"/>
          <p:cNvSpPr>
            <a:spLocks noGrp="1"/>
          </p:cNvSpPr>
          <p:nvPr>
            <p:ph type="title"/>
          </p:nvPr>
        </p:nvSpPr>
        <p:spPr>
          <a:xfrm>
            <a:off x="430212" y="393700"/>
            <a:ext cx="3276600" cy="571500"/>
          </a:xfrm>
        </p:spPr>
        <p:txBody>
          <a:bodyPr/>
          <a:lstStyle/>
          <a:p>
            <a:r>
              <a:rPr lang="en-US" dirty="0" smtClean="0"/>
              <a:t>Link Data</a:t>
            </a:r>
            <a:endParaRPr lang="en-US" dirty="0"/>
          </a:p>
        </p:txBody>
      </p:sp>
      <p:sp>
        <p:nvSpPr>
          <p:cNvPr id="3" name="TextBox 2"/>
          <p:cNvSpPr txBox="1"/>
          <p:nvPr/>
        </p:nvSpPr>
        <p:spPr>
          <a:xfrm>
            <a:off x="5865812" y="3886200"/>
            <a:ext cx="1295400" cy="304800"/>
          </a:xfrm>
          <a:prstGeom prst="rect">
            <a:avLst/>
          </a:prstGeom>
          <a:noFill/>
        </p:spPr>
        <p:txBody>
          <a:bodyPr wrap="square" lIns="0" tIns="0" rIns="0" bIns="0" rtlCol="0">
            <a:noAutofit/>
          </a:bodyPr>
          <a:lstStyle/>
          <a:p>
            <a:pPr algn="ctr">
              <a:lnSpc>
                <a:spcPct val="90000"/>
              </a:lnSpc>
            </a:pPr>
            <a:endParaRPr lang="en-US" sz="1400" b="1" dirty="0">
              <a:solidFill>
                <a:schemeClr val="accent1"/>
              </a:solidFill>
            </a:endParaRPr>
          </a:p>
        </p:txBody>
      </p:sp>
    </p:spTree>
    <p:extLst>
      <p:ext uri="{BB962C8B-B14F-4D97-AF65-F5344CB8AC3E}">
        <p14:creationId xmlns:p14="http://schemas.microsoft.com/office/powerpoint/2010/main" xmlns="" val="69463856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lum bright="70000" contrast="-70000"/>
            <a:alphaModFix amt="43000"/>
            <a:extLst>
              <a:ext uri="{28A0092B-C50C-407E-A947-70E740481C1C}">
                <a14:useLocalDpi xmlns:a14="http://schemas.microsoft.com/office/drawing/2010/main" xmlns=""/>
              </a:ext>
            </a:extLst>
          </a:blip>
          <a:srcRect/>
          <a:stretch/>
        </p:blipFill>
        <p:spPr>
          <a:xfrm>
            <a:off x="2840224" y="945764"/>
            <a:ext cx="7281875" cy="5481931"/>
          </a:xfrm>
          <a:prstGeom prst="rect">
            <a:avLst/>
          </a:prstGeom>
        </p:spPr>
      </p:pic>
      <p:sp>
        <p:nvSpPr>
          <p:cNvPr id="2" name="Title 1"/>
          <p:cNvSpPr>
            <a:spLocks noGrp="1"/>
          </p:cNvSpPr>
          <p:nvPr>
            <p:ph type="title"/>
          </p:nvPr>
        </p:nvSpPr>
        <p:spPr>
          <a:xfrm>
            <a:off x="531812" y="-37351"/>
            <a:ext cx="11125200" cy="889000"/>
          </a:xfrm>
        </p:spPr>
        <p:txBody>
          <a:bodyPr/>
          <a:lstStyle/>
          <a:p>
            <a:r>
              <a:rPr lang="en-US" dirty="0" smtClean="0"/>
              <a:t>Customer Benefits</a:t>
            </a:r>
            <a:endParaRPr lang="en-US" dirty="0"/>
          </a:p>
        </p:txBody>
      </p:sp>
      <p:sp>
        <p:nvSpPr>
          <p:cNvPr id="3" name="Content Placeholder 2"/>
          <p:cNvSpPr>
            <a:spLocks noGrp="1"/>
          </p:cNvSpPr>
          <p:nvPr>
            <p:ph idx="1"/>
          </p:nvPr>
        </p:nvSpPr>
        <p:spPr>
          <a:xfrm>
            <a:off x="652175" y="1160933"/>
            <a:ext cx="5573814" cy="4917140"/>
          </a:xfrm>
        </p:spPr>
        <p:txBody>
          <a:bodyPr/>
          <a:lstStyle/>
          <a:p>
            <a:pPr>
              <a:buNone/>
            </a:pPr>
            <a:r>
              <a:rPr lang="en-US" b="1" dirty="0" smtClean="0"/>
              <a:t>Actionable Data</a:t>
            </a:r>
          </a:p>
          <a:p>
            <a:r>
              <a:rPr lang="en-US" dirty="0" smtClean="0"/>
              <a:t>Data driven qualification and prospecting</a:t>
            </a:r>
          </a:p>
          <a:p>
            <a:r>
              <a:rPr lang="en-US" dirty="0" smtClean="0"/>
              <a:t>Discover the right People </a:t>
            </a:r>
          </a:p>
          <a:p>
            <a:r>
              <a:rPr lang="en-US" dirty="0" smtClean="0"/>
              <a:t>Enrich customer Data</a:t>
            </a:r>
          </a:p>
          <a:p>
            <a:r>
              <a:rPr lang="en-US" dirty="0" smtClean="0"/>
              <a:t>Hot Topics</a:t>
            </a:r>
          </a:p>
          <a:p>
            <a:r>
              <a:rPr lang="en-US" dirty="0" smtClean="0"/>
              <a:t>Key Indicators</a:t>
            </a:r>
          </a:p>
          <a:p>
            <a:r>
              <a:rPr lang="en-US" dirty="0" smtClean="0"/>
              <a:t>Sentiment</a:t>
            </a:r>
          </a:p>
          <a:p>
            <a:r>
              <a:rPr lang="en-US" dirty="0" smtClean="0"/>
              <a:t>Language Indicators</a:t>
            </a:r>
          </a:p>
          <a:p>
            <a:r>
              <a:rPr lang="en-US" dirty="0" smtClean="0"/>
              <a:t>Themes and Terms</a:t>
            </a:r>
          </a:p>
          <a:p>
            <a:pPr>
              <a:buNone/>
            </a:pPr>
            <a:endParaRPr lang="en-US" dirty="0" smtClean="0"/>
          </a:p>
          <a:p>
            <a:pPr lvl="1"/>
            <a:endParaRPr lang="en-US" dirty="0" smtClean="0"/>
          </a:p>
          <a:p>
            <a:pPr marL="0" indent="0">
              <a:buNone/>
            </a:pPr>
            <a:endParaRPr lang="en-US" dirty="0" smtClean="0"/>
          </a:p>
          <a:p>
            <a:endParaRPr lang="en-US" dirty="0"/>
          </a:p>
        </p:txBody>
      </p:sp>
      <p:sp>
        <p:nvSpPr>
          <p:cNvPr id="4" name="Footer Placeholder 3"/>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15</a:t>
            </a:fld>
            <a:endParaRPr lang="en-US" dirty="0"/>
          </a:p>
        </p:txBody>
      </p:sp>
      <p:sp>
        <p:nvSpPr>
          <p:cNvPr id="13" name="Rounded Rectangle 12"/>
          <p:cNvSpPr/>
          <p:nvPr/>
        </p:nvSpPr>
        <p:spPr>
          <a:xfrm>
            <a:off x="259977" y="1013013"/>
            <a:ext cx="5755341" cy="5351929"/>
          </a:xfrm>
          <a:prstGeom prst="roundRect">
            <a:avLst/>
          </a:prstGeom>
          <a:noFill/>
          <a:ln w="19050">
            <a:solidFill>
              <a:schemeClr val="tx1">
                <a:lumMod val="40000"/>
                <a:lumOff val="60000"/>
              </a:schemeClr>
            </a:solidFill>
            <a:miter lim="800000"/>
          </a:ln>
          <a:scene3d>
            <a:camera prst="orthographicFront"/>
            <a:lightRig rig="threePt" dir="t"/>
          </a:scene3d>
          <a:sp3d>
            <a:bevelB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4" name="Rectangle 4"/>
          <p:cNvSpPr txBox="1">
            <a:spLocks noChangeArrowheads="1"/>
          </p:cNvSpPr>
          <p:nvPr/>
        </p:nvSpPr>
        <p:spPr>
          <a:xfrm>
            <a:off x="6654800" y="1231900"/>
            <a:ext cx="3886200" cy="5143500"/>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Tx/>
              <a:buNone/>
              <a:tabLst/>
              <a:defRPr/>
            </a:pPr>
            <a:endParaRPr kumimoji="0" lang="en-US" sz="28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endParaRPr>
          </a:p>
          <a:p>
            <a:pPr marL="228600" marR="0" lvl="0" indent="-228600" algn="l" defTabSz="914400" rtl="0" eaLnBrk="1" fontAlgn="auto" latinLnBrk="0" hangingPunct="1">
              <a:lnSpc>
                <a:spcPct val="90000"/>
              </a:lnSpc>
              <a:spcBef>
                <a:spcPts val="1200"/>
              </a:spcBef>
              <a:spcAft>
                <a:spcPts val="1200"/>
              </a:spcAft>
              <a:buClr>
                <a:schemeClr val="tx1">
                  <a:lumMod val="60000"/>
                  <a:lumOff val="40000"/>
                </a:schemeClr>
              </a:buClr>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Timely</a:t>
            </a:r>
          </a:p>
          <a:p>
            <a:pPr marL="228600" marR="0" lvl="0" indent="-228600" algn="l" defTabSz="914400" rtl="0" eaLnBrk="1" fontAlgn="auto" latinLnBrk="0" hangingPunct="1">
              <a:lnSpc>
                <a:spcPct val="90000"/>
              </a:lnSpc>
              <a:spcBef>
                <a:spcPts val="1200"/>
              </a:spcBef>
              <a:spcAft>
                <a:spcPts val="1200"/>
              </a:spcAft>
              <a:buClr>
                <a:schemeClr val="tx1">
                  <a:lumMod val="60000"/>
                  <a:lumOff val="40000"/>
                </a:schemeClr>
              </a:buClr>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Available</a:t>
            </a:r>
          </a:p>
          <a:p>
            <a:pPr marL="228600" marR="0" lvl="0" indent="-228600" algn="l" defTabSz="914400" rtl="0" eaLnBrk="1" fontAlgn="auto" latinLnBrk="0" hangingPunct="1">
              <a:lnSpc>
                <a:spcPct val="90000"/>
              </a:lnSpc>
              <a:spcBef>
                <a:spcPts val="1200"/>
              </a:spcBef>
              <a:spcAft>
                <a:spcPts val="1200"/>
              </a:spcAft>
              <a:buClr>
                <a:schemeClr val="tx1">
                  <a:lumMod val="60000"/>
                  <a:lumOff val="40000"/>
                </a:schemeClr>
              </a:buClr>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Accurate</a:t>
            </a:r>
          </a:p>
          <a:p>
            <a:pPr marL="228600" marR="0" lvl="0" indent="-228600" algn="l" defTabSz="914400" rtl="0" eaLnBrk="1" fontAlgn="auto" latinLnBrk="0" hangingPunct="1">
              <a:lnSpc>
                <a:spcPct val="90000"/>
              </a:lnSpc>
              <a:spcBef>
                <a:spcPts val="1200"/>
              </a:spcBef>
              <a:spcAft>
                <a:spcPts val="1200"/>
              </a:spcAft>
              <a:buClr>
                <a:schemeClr val="tx1">
                  <a:lumMod val="60000"/>
                  <a:lumOff val="40000"/>
                </a:schemeClr>
              </a:buClr>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Consistent</a:t>
            </a:r>
          </a:p>
          <a:p>
            <a:pPr marL="228600" marR="0" lvl="0" indent="-228600" algn="l" defTabSz="914400" rtl="0" eaLnBrk="1" fontAlgn="auto" latinLnBrk="0" hangingPunct="1">
              <a:lnSpc>
                <a:spcPct val="90000"/>
              </a:lnSpc>
              <a:spcBef>
                <a:spcPts val="1200"/>
              </a:spcBef>
              <a:spcAft>
                <a:spcPts val="1200"/>
              </a:spcAft>
              <a:buClr>
                <a:schemeClr val="tx1">
                  <a:lumMod val="60000"/>
                  <a:lumOff val="40000"/>
                </a:schemeClr>
              </a:buClr>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Reliable</a:t>
            </a:r>
          </a:p>
          <a:p>
            <a:pPr marL="228600" marR="0" lvl="0" indent="-228600" algn="l" defTabSz="914400" rtl="0" eaLnBrk="1" fontAlgn="auto" latinLnBrk="0" hangingPunct="1">
              <a:lnSpc>
                <a:spcPct val="90000"/>
              </a:lnSpc>
              <a:spcBef>
                <a:spcPts val="1200"/>
              </a:spcBef>
              <a:spcAft>
                <a:spcPts val="1200"/>
              </a:spcAft>
              <a:buClr>
                <a:schemeClr val="tx1">
                  <a:lumMod val="60000"/>
                  <a:lumOff val="40000"/>
                </a:schemeClr>
              </a:buClr>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ＭＳ Ｐゴシック" pitchFamily="34" charset="-128"/>
                <a:cs typeface="+mn-cs"/>
              </a:rPr>
              <a:t>Secure</a:t>
            </a:r>
          </a:p>
        </p:txBody>
      </p:sp>
      <p:pic>
        <p:nvPicPr>
          <p:cNvPr id="15" name="Picture 1"/>
          <p:cNvPicPr>
            <a:picLocks noChangeAspect="1"/>
          </p:cNvPicPr>
          <p:nvPr/>
        </p:nvPicPr>
        <p:blipFill>
          <a:blip r:embed="rId4" cstate="print"/>
          <a:srcRect/>
          <a:stretch>
            <a:fillRect/>
          </a:stretch>
        </p:blipFill>
        <p:spPr bwMode="auto">
          <a:xfrm>
            <a:off x="9245600" y="1079500"/>
            <a:ext cx="1701800" cy="1490133"/>
          </a:xfrm>
          <a:prstGeom prst="rect">
            <a:avLst/>
          </a:prstGeom>
          <a:noFill/>
          <a:ln w="9525">
            <a:noFill/>
            <a:miter lim="800000"/>
            <a:headEnd/>
            <a:tailEnd/>
          </a:ln>
        </p:spPr>
      </p:pic>
      <p:pic>
        <p:nvPicPr>
          <p:cNvPr id="16" name="Picture 5"/>
          <p:cNvPicPr>
            <a:picLocks noChangeAspect="1"/>
          </p:cNvPicPr>
          <p:nvPr/>
        </p:nvPicPr>
        <p:blipFill>
          <a:blip r:embed="rId5" cstate="print"/>
          <a:srcRect/>
          <a:stretch>
            <a:fillRect/>
          </a:stretch>
        </p:blipFill>
        <p:spPr bwMode="auto">
          <a:xfrm>
            <a:off x="9423400" y="2610950"/>
            <a:ext cx="1955800" cy="1668949"/>
          </a:xfrm>
          <a:prstGeom prst="rect">
            <a:avLst/>
          </a:prstGeom>
          <a:noFill/>
          <a:ln w="9525">
            <a:noFill/>
            <a:miter lim="800000"/>
            <a:headEnd/>
            <a:tailEnd/>
          </a:ln>
        </p:spPr>
      </p:pic>
      <p:pic>
        <p:nvPicPr>
          <p:cNvPr id="17" name="Picture 6"/>
          <p:cNvPicPr>
            <a:picLocks noChangeAspect="1"/>
          </p:cNvPicPr>
          <p:nvPr/>
        </p:nvPicPr>
        <p:blipFill>
          <a:blip r:embed="rId6" cstate="print"/>
          <a:srcRect/>
          <a:stretch>
            <a:fillRect/>
          </a:stretch>
        </p:blipFill>
        <p:spPr bwMode="auto">
          <a:xfrm>
            <a:off x="9156700" y="4127500"/>
            <a:ext cx="2273300" cy="1514099"/>
          </a:xfrm>
          <a:prstGeom prst="rect">
            <a:avLst/>
          </a:prstGeom>
          <a:noFill/>
          <a:ln w="9525">
            <a:noFill/>
            <a:miter lim="800000"/>
            <a:headEnd/>
            <a:tailEnd/>
          </a:ln>
        </p:spPr>
      </p:pic>
      <p:sp>
        <p:nvSpPr>
          <p:cNvPr id="18" name="Rounded Rectangle 17"/>
          <p:cNvSpPr/>
          <p:nvPr/>
        </p:nvSpPr>
        <p:spPr>
          <a:xfrm>
            <a:off x="6134100" y="949513"/>
            <a:ext cx="5672418" cy="5351929"/>
          </a:xfrm>
          <a:prstGeom prst="roundRect">
            <a:avLst/>
          </a:prstGeom>
          <a:noFill/>
          <a:ln w="19050">
            <a:solidFill>
              <a:schemeClr val="tx1">
                <a:lumMod val="40000"/>
                <a:lumOff val="60000"/>
              </a:schemeClr>
            </a:solidFill>
            <a:miter lim="800000"/>
          </a:ln>
          <a:scene3d>
            <a:camera prst="orthographicFront"/>
            <a:lightRig rig="threePt" dir="t"/>
          </a:scene3d>
          <a:sp3d>
            <a:bevelB prst="relaxedInse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19" name="Rectangle 18"/>
          <p:cNvSpPr/>
          <p:nvPr/>
        </p:nvSpPr>
        <p:spPr>
          <a:xfrm>
            <a:off x="6515360" y="5708134"/>
            <a:ext cx="5142755" cy="461665"/>
          </a:xfrm>
          <a:prstGeom prst="rect">
            <a:avLst/>
          </a:prstGeom>
        </p:spPr>
        <p:txBody>
          <a:bodyPr wrap="none">
            <a:spAutoFit/>
          </a:bodyPr>
          <a:lstStyle/>
          <a:p>
            <a:r>
              <a:rPr lang="en-US" sz="2400" b="1" dirty="0" smtClean="0">
                <a:solidFill>
                  <a:srgbClr val="FF0000"/>
                </a:solidFill>
              </a:rPr>
              <a:t>Link Data and Graph Analytics the key </a:t>
            </a:r>
            <a:r>
              <a:rPr lang="en-US" sz="2400" dirty="0" smtClean="0"/>
              <a:t> </a:t>
            </a:r>
            <a:endParaRPr lang="en-US" sz="2400" dirty="0"/>
          </a:p>
        </p:txBody>
      </p:sp>
    </p:spTree>
    <p:extLst>
      <p:ext uri="{BB962C8B-B14F-4D97-AF65-F5344CB8AC3E}">
        <p14:creationId xmlns:p14="http://schemas.microsoft.com/office/powerpoint/2010/main" xmlns="" val="283137031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93713" y="2870200"/>
            <a:ext cx="11125200" cy="2146300"/>
          </a:xfrm>
        </p:spPr>
        <p:txBody>
          <a:bodyPr/>
          <a:lstStyle/>
          <a:p>
            <a:r>
              <a:rPr lang="en-US" dirty="0" smtClean="0"/>
              <a:t>Link Data and Graph Analytics</a:t>
            </a:r>
            <a:br>
              <a:rPr lang="en-US" dirty="0" smtClean="0"/>
            </a:br>
            <a:r>
              <a:rPr lang="en-US" sz="3600" i="1" dirty="0" smtClean="0"/>
              <a:t>Enabling Cross Domain Information Sharing of Risk &amp; Threat Information </a:t>
            </a:r>
            <a:br>
              <a:rPr lang="en-US" sz="3600" i="1" dirty="0" smtClean="0"/>
            </a:br>
            <a:r>
              <a:rPr lang="en-US" sz="3600" i="1" dirty="0" smtClean="0"/>
              <a:t/>
            </a:r>
            <a:br>
              <a:rPr lang="en-US" sz="3600" i="1" dirty="0" smtClean="0"/>
            </a:br>
            <a:r>
              <a:rPr lang="en-US" sz="3600" i="1" dirty="0" smtClean="0"/>
              <a:t>Operating at the speed of Wire</a:t>
            </a:r>
            <a:endParaRPr lang="en-US" sz="4000" i="1" dirty="0"/>
          </a:p>
        </p:txBody>
      </p:sp>
      <p:sp>
        <p:nvSpPr>
          <p:cNvPr id="4" name="Footer Placeholder 3"/>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16</a:t>
            </a:fld>
            <a:endParaRPr lang="en-US" dirty="0"/>
          </a:p>
        </p:txBody>
      </p:sp>
      <p:grpSp>
        <p:nvGrpSpPr>
          <p:cNvPr id="85" name="Group 84"/>
          <p:cNvGrpSpPr/>
          <p:nvPr/>
        </p:nvGrpSpPr>
        <p:grpSpPr>
          <a:xfrm>
            <a:off x="8635999" y="227107"/>
            <a:ext cx="3305257" cy="2915450"/>
            <a:chOff x="5628632" y="970750"/>
            <a:chExt cx="3285180" cy="2382050"/>
          </a:xfrm>
        </p:grpSpPr>
        <p:sp>
          <p:nvSpPr>
            <p:cNvPr id="86" name="Rounded Rectangle 85"/>
            <p:cNvSpPr/>
            <p:nvPr/>
          </p:nvSpPr>
          <p:spPr>
            <a:xfrm>
              <a:off x="5628632" y="970750"/>
              <a:ext cx="3285180" cy="2382050"/>
            </a:xfrm>
            <a:prstGeom prst="roundRect">
              <a:avLst/>
            </a:prstGeom>
            <a:solidFill>
              <a:schemeClr val="bg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smtClean="0">
                <a:solidFill>
                  <a:schemeClr val="tx1"/>
                </a:solidFill>
                <a:latin typeface="Arial" pitchFamily="34" charset="0"/>
                <a:cs typeface="Arial" pitchFamily="34" charset="0"/>
              </a:endParaRPr>
            </a:p>
          </p:txBody>
        </p:sp>
        <p:pic>
          <p:nvPicPr>
            <p:cNvPr id="87" name="Picture 4" descr="http://static.guim.co.uk/sys-images/Guardian/Pix/pictures/2010/1/23/1264235134383/linked_data_diagram_460.jpg"/>
            <p:cNvPicPr>
              <a:picLocks noChangeAspect="1" noChangeArrowheads="1"/>
            </p:cNvPicPr>
            <p:nvPr/>
          </p:nvPicPr>
          <p:blipFill>
            <a:blip r:embed="rId2" cstate="print"/>
            <a:srcRect/>
            <a:stretch>
              <a:fillRect/>
            </a:stretch>
          </p:blipFill>
          <p:spPr bwMode="auto">
            <a:xfrm>
              <a:off x="5794095" y="1073049"/>
              <a:ext cx="2935301" cy="1034938"/>
            </a:xfrm>
            <a:prstGeom prst="rect">
              <a:avLst/>
            </a:prstGeom>
            <a:noFill/>
          </p:spPr>
        </p:pic>
        <p:pic>
          <p:nvPicPr>
            <p:cNvPr id="88" name="Picture 2" descr="http://cdn.socialmediaexaminer.com/images/1210jk-matrix-relationships.jpg?9d7bd4"/>
            <p:cNvPicPr>
              <a:picLocks noChangeAspect="1" noChangeArrowheads="1"/>
            </p:cNvPicPr>
            <p:nvPr/>
          </p:nvPicPr>
          <p:blipFill>
            <a:blip r:embed="rId3" cstate="print"/>
            <a:srcRect/>
            <a:stretch>
              <a:fillRect/>
            </a:stretch>
          </p:blipFill>
          <p:spPr bwMode="auto">
            <a:xfrm>
              <a:off x="7261744" y="2151016"/>
              <a:ext cx="1475335" cy="1094208"/>
            </a:xfrm>
            <a:prstGeom prst="rect">
              <a:avLst/>
            </a:prstGeom>
            <a:noFill/>
          </p:spPr>
        </p:pic>
        <p:pic>
          <p:nvPicPr>
            <p:cNvPr id="89" name="Picture 8" descr="http://www.centrifugesystems.com/images/03_Industry/02_Government/02_Fraud/2011/fraud-lrg.gif"/>
            <p:cNvPicPr>
              <a:picLocks noChangeAspect="1" noChangeArrowheads="1"/>
            </p:cNvPicPr>
            <p:nvPr/>
          </p:nvPicPr>
          <p:blipFill>
            <a:blip r:embed="rId4" cstate="print"/>
            <a:srcRect/>
            <a:stretch>
              <a:fillRect/>
            </a:stretch>
          </p:blipFill>
          <p:spPr bwMode="auto">
            <a:xfrm>
              <a:off x="5807943" y="2147173"/>
              <a:ext cx="1400014" cy="1113419"/>
            </a:xfrm>
            <a:prstGeom prst="rect">
              <a:avLst/>
            </a:prstGeom>
            <a:noFill/>
          </p:spPr>
        </p:pic>
      </p:grpSp>
    </p:spTree>
    <p:extLst>
      <p:ext uri="{BB962C8B-B14F-4D97-AF65-F5344CB8AC3E}">
        <p14:creationId xmlns="" xmlns:p14="http://schemas.microsoft.com/office/powerpoint/2010/main" val="145281855"/>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
            <a:ext cx="11125200" cy="889000"/>
          </a:xfrm>
        </p:spPr>
        <p:txBody>
          <a:bodyPr/>
          <a:lstStyle/>
          <a:p>
            <a:r>
              <a:rPr lang="en-US" dirty="0" smtClean="0"/>
              <a:t>Why Link Data and Graph Analytics for Information Sharing  </a:t>
            </a:r>
            <a:endParaRPr lang="en-US" dirty="0"/>
          </a:p>
        </p:txBody>
      </p:sp>
      <p:sp>
        <p:nvSpPr>
          <p:cNvPr id="3" name="Content Placeholder 2"/>
          <p:cNvSpPr>
            <a:spLocks noGrp="1"/>
          </p:cNvSpPr>
          <p:nvPr>
            <p:ph idx="1"/>
          </p:nvPr>
        </p:nvSpPr>
        <p:spPr>
          <a:xfrm>
            <a:off x="518451" y="1714500"/>
            <a:ext cx="11126522" cy="4191000"/>
          </a:xfrm>
        </p:spPr>
        <p:txBody>
          <a:bodyPr/>
          <a:lstStyle/>
          <a:p>
            <a:r>
              <a:rPr lang="en-US" dirty="0" smtClean="0"/>
              <a:t>Integrate data access across the communities and domains without moving the data.</a:t>
            </a:r>
          </a:p>
          <a:p>
            <a:r>
              <a:rPr lang="en-US" dirty="0" smtClean="0"/>
              <a:t>Establish common vocabulary for data access, discovery and search</a:t>
            </a:r>
          </a:p>
          <a:p>
            <a:r>
              <a:rPr lang="en-US" dirty="0" smtClean="0"/>
              <a:t>Enforce fine-grained information security to meet entitlements and compliance </a:t>
            </a:r>
          </a:p>
          <a:p>
            <a:r>
              <a:rPr lang="en-US" dirty="0" smtClean="0"/>
              <a:t>Uncover new relationships, properties/sentiments and behaviors of current threats</a:t>
            </a:r>
          </a:p>
          <a:p>
            <a:r>
              <a:rPr lang="en-US" dirty="0" smtClean="0"/>
              <a:t>Anticipate emerging threats based on key indicators, behaviors and trends</a:t>
            </a:r>
          </a:p>
          <a:p>
            <a:r>
              <a:rPr lang="en-US" dirty="0" smtClean="0"/>
              <a:t>Respond appropriately based on situation</a:t>
            </a:r>
          </a:p>
          <a:p>
            <a:pPr>
              <a:buNone/>
            </a:pPr>
            <a:endParaRPr lang="en-US" dirty="0" smtClean="0"/>
          </a:p>
        </p:txBody>
      </p:sp>
      <p:sp>
        <p:nvSpPr>
          <p:cNvPr id="4" name="Footer Placeholder 3"/>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17</a:t>
            </a:fld>
            <a:endParaRPr lang="en-US" dirty="0"/>
          </a:p>
        </p:txBody>
      </p:sp>
      <p:sp>
        <p:nvSpPr>
          <p:cNvPr id="6" name="Text Placeholder 5"/>
          <p:cNvSpPr>
            <a:spLocks noGrp="1"/>
          </p:cNvSpPr>
          <p:nvPr>
            <p:ph type="body" sz="quarter" idx="13"/>
          </p:nvPr>
        </p:nvSpPr>
        <p:spPr>
          <a:xfrm>
            <a:off x="531813" y="1195941"/>
            <a:ext cx="11125199" cy="343299"/>
          </a:xfrm>
        </p:spPr>
        <p:txBody>
          <a:bodyPr/>
          <a:lstStyle/>
          <a:p>
            <a:r>
              <a:rPr lang="en-US" dirty="0" smtClean="0"/>
              <a:t>Enable Secure Access to all data and Undercover New Intelligence</a:t>
            </a:r>
            <a:endParaRPr lang="en-US" dirty="0"/>
          </a:p>
        </p:txBody>
      </p:sp>
    </p:spTree>
    <p:extLst>
      <p:ext uri="{BB962C8B-B14F-4D97-AF65-F5344CB8AC3E}">
        <p14:creationId xmlns:p14="http://schemas.microsoft.com/office/powerpoint/2010/main" xmlns="" val="151252804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AutoShape 2"/>
          <p:cNvSpPr>
            <a:spLocks/>
          </p:cNvSpPr>
          <p:nvPr/>
        </p:nvSpPr>
        <p:spPr bwMode="auto">
          <a:xfrm>
            <a:off x="978306" y="1333203"/>
            <a:ext cx="10236450" cy="1325016"/>
          </a:xfrm>
          <a:prstGeom prst="roundRect">
            <a:avLst>
              <a:gd name="adj" fmla="val 5037"/>
            </a:avLst>
          </a:prstGeom>
          <a:solidFill>
            <a:schemeClr val="bg2"/>
          </a:solidFill>
          <a:ln w="12700" algn="ctr">
            <a:noFill/>
            <a:round/>
            <a:headEnd/>
            <a:tailEnd/>
          </a:ln>
          <a:effectLst>
            <a:outerShdw blurRad="50800" dist="38100" dir="5400000" algn="t" rotWithShape="0">
              <a:prstClr val="black">
                <a:alpha val="40000"/>
              </a:prstClr>
            </a:outerShdw>
            <a:softEdge rad="635000"/>
          </a:effectLst>
          <a:scene3d>
            <a:camera prst="orthographicFront"/>
            <a:lightRig rig="brightRoom" dir="t"/>
          </a:scene3d>
          <a:sp3d prstMaterial="metal">
            <a:bevelB w="38100" h="38100" prst="softRound"/>
          </a:sp3d>
        </p:spPr>
        <p:txBody>
          <a:bodyPr lIns="0" tIns="0" rIns="0" bIns="0" anchor="ctr" anchorCtr="1"/>
          <a:lstStyle/>
          <a:p>
            <a:pPr>
              <a:defRPr/>
            </a:pPr>
            <a:endParaRPr lang="en-US" sz="1900" dirty="0">
              <a:solidFill>
                <a:schemeClr val="bg1"/>
              </a:solidFill>
              <a:latin typeface="Arial"/>
            </a:endParaRPr>
          </a:p>
        </p:txBody>
      </p:sp>
      <p:sp>
        <p:nvSpPr>
          <p:cNvPr id="166" name="AutoShape 2"/>
          <p:cNvSpPr>
            <a:spLocks/>
          </p:cNvSpPr>
          <p:nvPr/>
        </p:nvSpPr>
        <p:spPr bwMode="auto">
          <a:xfrm>
            <a:off x="9103528" y="1403057"/>
            <a:ext cx="1891807" cy="1188436"/>
          </a:xfrm>
          <a:prstGeom prst="roundRect">
            <a:avLst>
              <a:gd name="adj" fmla="val 7626"/>
            </a:avLst>
          </a:prstGeom>
          <a:solidFill>
            <a:schemeClr val="bg2"/>
          </a:solidFill>
          <a:ln w="12700" algn="ctr">
            <a:noFill/>
            <a:round/>
            <a:headEnd/>
            <a:tailEnd/>
          </a:ln>
          <a:effectLst>
            <a:outerShdw blurRad="50800" dist="38100" dir="2700000" algn="tl" rotWithShape="0">
              <a:prstClr val="black">
                <a:alpha val="40000"/>
              </a:prstClr>
            </a:outerShdw>
            <a:softEdge rad="635000"/>
          </a:effectLst>
          <a:scene3d>
            <a:camera prst="orthographicFront"/>
            <a:lightRig rig="brightRoom" dir="t"/>
          </a:scene3d>
          <a:sp3d prstMaterial="metal">
            <a:bevelT w="25400" h="38100" prst="softRound"/>
            <a:bevelB w="38100" h="38100" prst="softRound"/>
          </a:sp3d>
        </p:spPr>
        <p:txBody>
          <a:bodyPr lIns="0" tIns="0" rIns="0" bIns="0" anchor="ctr"/>
          <a:lstStyle/>
          <a:p>
            <a:pPr>
              <a:lnSpc>
                <a:spcPct val="95000"/>
              </a:lnSpc>
              <a:defRPr/>
            </a:pPr>
            <a:endParaRPr lang="en-US" dirty="0">
              <a:latin typeface="+mj-lt"/>
            </a:endParaRPr>
          </a:p>
        </p:txBody>
      </p:sp>
      <p:sp>
        <p:nvSpPr>
          <p:cNvPr id="216" name="AutoShape 2"/>
          <p:cNvSpPr>
            <a:spLocks/>
          </p:cNvSpPr>
          <p:nvPr/>
        </p:nvSpPr>
        <p:spPr bwMode="auto">
          <a:xfrm>
            <a:off x="9116225" y="1435099"/>
            <a:ext cx="1918112" cy="1179519"/>
          </a:xfrm>
          <a:prstGeom prst="roundRect">
            <a:avLst>
              <a:gd name="adj" fmla="val 7626"/>
            </a:avLst>
          </a:prstGeom>
          <a:solidFill>
            <a:schemeClr val="bg1"/>
          </a:solidFill>
          <a:ln w="12700" algn="ctr">
            <a:noFill/>
            <a:round/>
            <a:headEnd/>
            <a:tailEnd/>
          </a:ln>
          <a:effectLst>
            <a:outerShdw blurRad="50800" dist="38100" dir="2700000" algn="tl" rotWithShape="0">
              <a:prstClr val="black">
                <a:alpha val="40000"/>
              </a:prstClr>
            </a:outerShdw>
            <a:softEdge rad="635000"/>
          </a:effectLst>
          <a:scene3d>
            <a:camera prst="orthographicFront"/>
            <a:lightRig rig="brightRoom" dir="t"/>
          </a:scene3d>
          <a:sp3d prstMaterial="metal">
            <a:bevelT w="25400" h="38100" prst="softRound"/>
            <a:bevelB w="38100" h="38100" prst="softRound"/>
          </a:sp3d>
        </p:spPr>
        <p:txBody>
          <a:bodyPr lIns="0" tIns="0" rIns="0" bIns="0" anchor="ctr"/>
          <a:lstStyle/>
          <a:p>
            <a:pPr>
              <a:lnSpc>
                <a:spcPct val="95000"/>
              </a:lnSpc>
              <a:defRPr/>
            </a:pPr>
            <a:endParaRPr lang="en-US" dirty="0">
              <a:latin typeface="+mj-lt"/>
            </a:endParaRPr>
          </a:p>
        </p:txBody>
      </p:sp>
      <p:sp>
        <p:nvSpPr>
          <p:cNvPr id="215" name="AutoShape 2"/>
          <p:cNvSpPr>
            <a:spLocks/>
          </p:cNvSpPr>
          <p:nvPr/>
        </p:nvSpPr>
        <p:spPr bwMode="auto">
          <a:xfrm>
            <a:off x="6818124" y="1400899"/>
            <a:ext cx="1841020" cy="1188320"/>
          </a:xfrm>
          <a:prstGeom prst="roundRect">
            <a:avLst>
              <a:gd name="adj" fmla="val 7626"/>
            </a:avLst>
          </a:prstGeom>
          <a:solidFill>
            <a:schemeClr val="bg1"/>
          </a:solidFill>
          <a:ln w="12700" algn="ctr">
            <a:noFill/>
            <a:round/>
            <a:headEnd/>
            <a:tailEnd/>
          </a:ln>
          <a:effectLst>
            <a:outerShdw blurRad="50800" dist="38100" dir="2700000" algn="tl" rotWithShape="0">
              <a:prstClr val="black">
                <a:alpha val="40000"/>
              </a:prstClr>
            </a:outerShdw>
            <a:softEdge rad="635000"/>
          </a:effectLst>
          <a:scene3d>
            <a:camera prst="orthographicFront"/>
            <a:lightRig rig="brightRoom" dir="t"/>
          </a:scene3d>
          <a:sp3d prstMaterial="metal">
            <a:bevelT w="25400" h="38100" prst="softRound"/>
            <a:bevelB w="38100" h="38100" prst="softRound"/>
          </a:sp3d>
        </p:spPr>
        <p:txBody>
          <a:bodyPr lIns="0" tIns="0" rIns="0" bIns="0" anchor="ctr"/>
          <a:lstStyle/>
          <a:p>
            <a:pPr>
              <a:lnSpc>
                <a:spcPct val="95000"/>
              </a:lnSpc>
              <a:defRPr/>
            </a:pPr>
            <a:endParaRPr lang="en-US" dirty="0">
              <a:latin typeface="+mj-lt"/>
            </a:endParaRPr>
          </a:p>
        </p:txBody>
      </p:sp>
      <p:sp>
        <p:nvSpPr>
          <p:cNvPr id="155" name="AutoShape 2"/>
          <p:cNvSpPr>
            <a:spLocks/>
          </p:cNvSpPr>
          <p:nvPr/>
        </p:nvSpPr>
        <p:spPr bwMode="auto">
          <a:xfrm>
            <a:off x="1113287" y="1407604"/>
            <a:ext cx="2133925" cy="1189093"/>
          </a:xfrm>
          <a:prstGeom prst="roundRect">
            <a:avLst>
              <a:gd name="adj" fmla="val 7626"/>
            </a:avLst>
          </a:prstGeom>
          <a:solidFill>
            <a:schemeClr val="tx2"/>
          </a:solidFill>
          <a:ln w="12700" algn="ctr">
            <a:noFill/>
            <a:round/>
            <a:headEnd/>
            <a:tailEnd/>
          </a:ln>
          <a:effectLst>
            <a:outerShdw blurRad="101600" dist="63500" dir="2700000" algn="tl" rotWithShape="0">
              <a:prstClr val="black">
                <a:alpha val="50000"/>
              </a:prstClr>
            </a:outerShdw>
            <a:softEdge rad="635000"/>
          </a:effectLst>
          <a:scene3d>
            <a:camera prst="orthographicFront"/>
            <a:lightRig rig="brightRoom" dir="t"/>
          </a:scene3d>
          <a:sp3d prstMaterial="metal">
            <a:bevelT w="25400" h="38100" prst="softRound"/>
            <a:bevelB w="38100" h="38100" prst="softRound"/>
          </a:sp3d>
        </p:spPr>
        <p:txBody>
          <a:bodyPr lIns="0" tIns="0" rIns="0" bIns="0" anchor="ctr"/>
          <a:lstStyle/>
          <a:p>
            <a:pPr>
              <a:lnSpc>
                <a:spcPct val="95000"/>
              </a:lnSpc>
              <a:defRPr/>
            </a:pPr>
            <a:endParaRPr lang="en-US" sz="2400" dirty="0">
              <a:solidFill>
                <a:schemeClr val="bg1"/>
              </a:solidFill>
              <a:effectLst>
                <a:outerShdw blurRad="38100" dist="38100" dir="2700000" algn="tl">
                  <a:srgbClr val="000000">
                    <a:alpha val="43137"/>
                  </a:srgbClr>
                </a:outerShdw>
              </a:effectLst>
              <a:ea typeface="Arial Unicode MS" pitchFamily="34" charset="-128"/>
            </a:endParaRPr>
          </a:p>
        </p:txBody>
      </p:sp>
      <p:sp>
        <p:nvSpPr>
          <p:cNvPr id="231433" name="Content Placeholder 12"/>
          <p:cNvSpPr txBox="1">
            <a:spLocks/>
          </p:cNvSpPr>
          <p:nvPr/>
        </p:nvSpPr>
        <p:spPr bwMode="auto">
          <a:xfrm>
            <a:off x="3369176" y="1391725"/>
            <a:ext cx="3403671" cy="1491434"/>
          </a:xfrm>
          <a:prstGeom prst="rect">
            <a:avLst/>
          </a:prstGeom>
          <a:noFill/>
          <a:ln w="9525">
            <a:noFill/>
            <a:miter lim="800000"/>
            <a:headEnd/>
            <a:tailEnd/>
          </a:ln>
        </p:spPr>
        <p:txBody>
          <a:bodyPr wrap="square" lIns="0" tIns="0" rIns="0" bIns="0" anchor="ctr">
            <a:spAutoFit/>
          </a:bodyPr>
          <a:lstStyle/>
          <a:p>
            <a:pPr marL="158723" indent="-158723">
              <a:lnSpc>
                <a:spcPct val="95000"/>
              </a:lnSpc>
              <a:spcBef>
                <a:spcPts val="400"/>
              </a:spcBef>
              <a:buClr>
                <a:srgbClr val="FF0000"/>
              </a:buClr>
              <a:buFont typeface="Arial" pitchFamily="34" charset="0"/>
              <a:buChar char="•"/>
            </a:pPr>
            <a:r>
              <a:rPr lang="en-US" sz="1900" dirty="0" smtClean="0"/>
              <a:t>Unified metadata model across enterprise domains</a:t>
            </a:r>
          </a:p>
          <a:p>
            <a:pPr marL="158723" indent="-158723">
              <a:lnSpc>
                <a:spcPct val="95000"/>
              </a:lnSpc>
              <a:spcBef>
                <a:spcPts val="400"/>
              </a:spcBef>
              <a:buClr>
                <a:srgbClr val="FF0000"/>
              </a:buClr>
              <a:buFont typeface="Arial" pitchFamily="34" charset="0"/>
              <a:buChar char="•"/>
            </a:pPr>
            <a:r>
              <a:rPr lang="en-US" sz="1900" dirty="0" smtClean="0"/>
              <a:t>Validate semantic and structural consistency </a:t>
            </a:r>
          </a:p>
          <a:p>
            <a:pPr marL="158723" indent="-158723">
              <a:lnSpc>
                <a:spcPct val="95000"/>
              </a:lnSpc>
              <a:spcBef>
                <a:spcPts val="400"/>
              </a:spcBef>
              <a:buClr>
                <a:srgbClr val="FF0000"/>
              </a:buClr>
            </a:pPr>
            <a:endParaRPr lang="en-US" sz="1900" dirty="0" smtClean="0"/>
          </a:p>
        </p:txBody>
      </p:sp>
      <p:sp>
        <p:nvSpPr>
          <p:cNvPr id="211" name="AutoShape 2"/>
          <p:cNvSpPr>
            <a:spLocks/>
          </p:cNvSpPr>
          <p:nvPr/>
        </p:nvSpPr>
        <p:spPr bwMode="auto">
          <a:xfrm>
            <a:off x="975532" y="4152305"/>
            <a:ext cx="10237767" cy="1325563"/>
          </a:xfrm>
          <a:prstGeom prst="roundRect">
            <a:avLst>
              <a:gd name="adj" fmla="val 5037"/>
            </a:avLst>
          </a:prstGeom>
          <a:solidFill>
            <a:schemeClr val="bg2"/>
          </a:solidFill>
          <a:ln w="12700" algn="ctr">
            <a:noFill/>
            <a:round/>
            <a:headEnd/>
            <a:tailEnd/>
          </a:ln>
          <a:effectLst>
            <a:outerShdw blurRad="50800" dist="38100" dir="5400000" algn="t" rotWithShape="0">
              <a:prstClr val="black">
                <a:alpha val="40000"/>
              </a:prstClr>
            </a:outerShdw>
            <a:softEdge rad="635000"/>
          </a:effectLst>
          <a:scene3d>
            <a:camera prst="orthographicFront"/>
            <a:lightRig rig="brightRoom" dir="t"/>
          </a:scene3d>
          <a:sp3d prstMaterial="metal">
            <a:bevelB w="38100" h="38100" prst="softRound"/>
          </a:sp3d>
        </p:spPr>
        <p:txBody>
          <a:bodyPr lIns="0" tIns="0" rIns="0" bIns="0" anchor="ctr" anchorCtr="1"/>
          <a:lstStyle/>
          <a:p>
            <a:pPr>
              <a:defRPr/>
            </a:pPr>
            <a:endParaRPr lang="en-US" sz="1900" dirty="0">
              <a:solidFill>
                <a:schemeClr val="bg1"/>
              </a:solidFill>
              <a:latin typeface="Arial"/>
            </a:endParaRPr>
          </a:p>
        </p:txBody>
      </p:sp>
      <p:sp>
        <p:nvSpPr>
          <p:cNvPr id="157" name="AutoShape 2"/>
          <p:cNvSpPr>
            <a:spLocks/>
          </p:cNvSpPr>
          <p:nvPr/>
        </p:nvSpPr>
        <p:spPr bwMode="auto">
          <a:xfrm>
            <a:off x="1117721" y="4220870"/>
            <a:ext cx="2132870" cy="1188436"/>
          </a:xfrm>
          <a:prstGeom prst="roundRect">
            <a:avLst>
              <a:gd name="adj" fmla="val 7626"/>
            </a:avLst>
          </a:prstGeom>
          <a:solidFill>
            <a:schemeClr val="tx2"/>
          </a:solidFill>
          <a:ln w="12700" algn="ctr">
            <a:noFill/>
            <a:round/>
            <a:headEnd/>
            <a:tailEnd/>
          </a:ln>
          <a:effectLst>
            <a:outerShdw blurRad="50800" dist="38100" dir="2700000" algn="tl" rotWithShape="0">
              <a:prstClr val="black">
                <a:alpha val="40000"/>
              </a:prstClr>
            </a:outerShdw>
            <a:softEdge rad="635000"/>
          </a:effectLst>
          <a:scene3d>
            <a:camera prst="orthographicFront"/>
            <a:lightRig rig="brightRoom" dir="t"/>
          </a:scene3d>
          <a:sp3d prstMaterial="metal">
            <a:bevelT w="25400" h="38100" prst="softRound"/>
            <a:bevelB w="38100" h="38100" prst="softRound"/>
          </a:sp3d>
        </p:spPr>
        <p:txBody>
          <a:bodyPr lIns="0" tIns="0" rIns="0" bIns="0" anchor="ctr" anchorCtr="1"/>
          <a:lstStyle/>
          <a:p>
            <a:pPr algn="ctr">
              <a:lnSpc>
                <a:spcPct val="85000"/>
              </a:lnSpc>
              <a:defRPr/>
            </a:pPr>
            <a:r>
              <a:rPr lang="en-US" sz="2400" dirty="0" smtClean="0">
                <a:solidFill>
                  <a:schemeClr val="bg1"/>
                </a:solidFill>
                <a:effectLst>
                  <a:outerShdw blurRad="38100" dist="38100" dir="2700000" algn="tl">
                    <a:srgbClr val="000000">
                      <a:alpha val="43137"/>
                    </a:srgbClr>
                  </a:outerShdw>
                </a:effectLst>
                <a:ea typeface="Arial Unicode MS" pitchFamily="34" charset="-128"/>
              </a:rPr>
              <a:t>Social Media</a:t>
            </a:r>
          </a:p>
          <a:p>
            <a:pPr algn="ctr">
              <a:lnSpc>
                <a:spcPct val="85000"/>
              </a:lnSpc>
              <a:defRPr/>
            </a:pPr>
            <a:r>
              <a:rPr lang="en-US" sz="2400" dirty="0" smtClean="0">
                <a:solidFill>
                  <a:schemeClr val="bg1"/>
                </a:solidFill>
                <a:effectLst>
                  <a:outerShdw blurRad="38100" dist="38100" dir="2700000" algn="tl">
                    <a:srgbClr val="000000">
                      <a:alpha val="43137"/>
                    </a:srgbClr>
                  </a:outerShdw>
                </a:effectLst>
                <a:ea typeface="Arial Unicode MS" pitchFamily="34" charset="-128"/>
              </a:rPr>
              <a:t>Analysis</a:t>
            </a:r>
            <a:endParaRPr lang="en-US" sz="2400" dirty="0">
              <a:solidFill>
                <a:schemeClr val="bg1"/>
              </a:solidFill>
              <a:effectLst>
                <a:outerShdw blurRad="38100" dist="38100" dir="2700000" algn="tl">
                  <a:srgbClr val="000000">
                    <a:alpha val="43137"/>
                  </a:srgbClr>
                </a:outerShdw>
              </a:effectLst>
              <a:ea typeface="Arial Unicode MS" pitchFamily="34" charset="-128"/>
            </a:endParaRPr>
          </a:p>
        </p:txBody>
      </p:sp>
      <p:sp>
        <p:nvSpPr>
          <p:cNvPr id="231467" name="Content Placeholder 12"/>
          <p:cNvSpPr txBox="1">
            <a:spLocks/>
          </p:cNvSpPr>
          <p:nvPr/>
        </p:nvSpPr>
        <p:spPr bwMode="auto">
          <a:xfrm>
            <a:off x="3466196" y="4243011"/>
            <a:ext cx="3136083" cy="1169551"/>
          </a:xfrm>
          <a:prstGeom prst="rect">
            <a:avLst/>
          </a:prstGeom>
          <a:noFill/>
          <a:ln w="9525">
            <a:noFill/>
            <a:miter lim="800000"/>
            <a:headEnd/>
            <a:tailEnd/>
          </a:ln>
        </p:spPr>
        <p:txBody>
          <a:bodyPr wrap="square" lIns="0" tIns="0" rIns="0" bIns="0" anchor="ctr">
            <a:spAutoFit/>
          </a:bodyPr>
          <a:lstStyle/>
          <a:p>
            <a:pPr>
              <a:buClr>
                <a:schemeClr val="accent1"/>
              </a:buClr>
              <a:buFont typeface="Wingdings" pitchFamily="2" charset="2"/>
              <a:buChar char="§"/>
            </a:pPr>
            <a:r>
              <a:rPr lang="en-US" sz="1900" dirty="0" smtClean="0"/>
              <a:t>   Analyze content using      </a:t>
            </a:r>
          </a:p>
          <a:p>
            <a:pPr>
              <a:buClr>
                <a:schemeClr val="accent1"/>
              </a:buClr>
            </a:pPr>
            <a:r>
              <a:rPr lang="en-US" sz="1900" dirty="0" smtClean="0"/>
              <a:t>    integrated</a:t>
            </a:r>
            <a:r>
              <a:rPr lang="en-US" sz="1900" dirty="0" smtClean="0">
                <a:solidFill>
                  <a:schemeClr val="tx2"/>
                </a:solidFill>
              </a:rPr>
              <a:t> </a:t>
            </a:r>
            <a:r>
              <a:rPr lang="en-US" sz="1900" dirty="0" smtClean="0">
                <a:solidFill>
                  <a:srgbClr val="000000"/>
                </a:solidFill>
              </a:rPr>
              <a:t>metadata</a:t>
            </a:r>
          </a:p>
          <a:p>
            <a:pPr lvl="1">
              <a:buFontTx/>
              <a:buChar char="-"/>
            </a:pPr>
            <a:r>
              <a:rPr lang="en-US" sz="1900" dirty="0" smtClean="0"/>
              <a:t>  Blogs, wikis, video</a:t>
            </a:r>
          </a:p>
          <a:p>
            <a:pPr lvl="1">
              <a:buFontTx/>
              <a:buChar char="-"/>
            </a:pPr>
            <a:r>
              <a:rPr lang="en-US" sz="1900" dirty="0" smtClean="0"/>
              <a:t>  Calendars, IM, voice</a:t>
            </a:r>
            <a:endParaRPr lang="en-US" sz="1900" dirty="0">
              <a:solidFill>
                <a:srgbClr val="000000"/>
              </a:solidFill>
            </a:endParaRPr>
          </a:p>
        </p:txBody>
      </p:sp>
      <p:sp>
        <p:nvSpPr>
          <p:cNvPr id="231479" name="Rectangle 55"/>
          <p:cNvSpPr>
            <a:spLocks noChangeArrowheads="1"/>
          </p:cNvSpPr>
          <p:nvPr/>
        </p:nvSpPr>
        <p:spPr bwMode="auto">
          <a:xfrm>
            <a:off x="1061924" y="1597792"/>
            <a:ext cx="2272865" cy="862608"/>
          </a:xfrm>
          <a:prstGeom prst="rect">
            <a:avLst/>
          </a:prstGeom>
          <a:noFill/>
          <a:ln w="9525">
            <a:noFill/>
            <a:miter lim="800000"/>
            <a:headEnd/>
            <a:tailEnd/>
          </a:ln>
          <a:effectLst/>
        </p:spPr>
        <p:txBody>
          <a:bodyPr wrap="none" lIns="122745" tIns="61373" rIns="122745" bIns="61373">
            <a:spAutoFit/>
          </a:bodyPr>
          <a:lstStyle/>
          <a:p>
            <a:pPr algn="ctr"/>
            <a:r>
              <a:rPr lang="en-US" sz="2400" dirty="0" smtClean="0">
                <a:solidFill>
                  <a:schemeClr val="bg1"/>
                </a:solidFill>
                <a:effectLst>
                  <a:outerShdw blurRad="38100" dist="38100" dir="2700000" algn="tl">
                    <a:srgbClr val="000000">
                      <a:alpha val="43137"/>
                    </a:srgbClr>
                  </a:outerShdw>
                </a:effectLst>
                <a:ea typeface="Arial Unicode MS" pitchFamily="34" charset="-128"/>
              </a:rPr>
              <a:t>Linked Data &amp;</a:t>
            </a:r>
          </a:p>
          <a:p>
            <a:pPr algn="ctr"/>
            <a:r>
              <a:rPr lang="en-US" sz="2400" dirty="0" smtClean="0">
                <a:solidFill>
                  <a:schemeClr val="bg1"/>
                </a:solidFill>
                <a:effectLst>
                  <a:outerShdw blurRad="38100" dist="38100" dir="2700000" algn="tl">
                    <a:srgbClr val="000000">
                      <a:alpha val="43137"/>
                    </a:srgbClr>
                  </a:outerShdw>
                </a:effectLst>
                <a:ea typeface="Arial Unicode MS" pitchFamily="34" charset="-128"/>
              </a:rPr>
              <a:t>Data Integration</a:t>
            </a:r>
            <a:endParaRPr lang="en-US" sz="2400" dirty="0">
              <a:solidFill>
                <a:schemeClr val="bg1"/>
              </a:solidFill>
              <a:effectLst>
                <a:outerShdw blurRad="38100" dist="38100" dir="2700000" algn="tl">
                  <a:srgbClr val="000000">
                    <a:alpha val="43137"/>
                  </a:srgbClr>
                </a:outerShdw>
              </a:effectLst>
              <a:ea typeface="Arial Unicode MS" pitchFamily="34" charset="-128"/>
            </a:endParaRPr>
          </a:p>
        </p:txBody>
      </p:sp>
      <p:sp>
        <p:nvSpPr>
          <p:cNvPr id="210" name="AutoShape 2"/>
          <p:cNvSpPr>
            <a:spLocks/>
          </p:cNvSpPr>
          <p:nvPr/>
        </p:nvSpPr>
        <p:spPr bwMode="auto">
          <a:xfrm>
            <a:off x="975532" y="2744192"/>
            <a:ext cx="10237767" cy="1325563"/>
          </a:xfrm>
          <a:prstGeom prst="roundRect">
            <a:avLst>
              <a:gd name="adj" fmla="val 5037"/>
            </a:avLst>
          </a:prstGeom>
          <a:solidFill>
            <a:schemeClr val="bg2"/>
          </a:solidFill>
          <a:ln w="12700" algn="ctr">
            <a:noFill/>
            <a:round/>
            <a:headEnd/>
            <a:tailEnd/>
          </a:ln>
          <a:effectLst>
            <a:outerShdw blurRad="50800" dist="38100" dir="5400000" algn="t" rotWithShape="0">
              <a:prstClr val="black">
                <a:alpha val="40000"/>
              </a:prstClr>
            </a:outerShdw>
            <a:softEdge rad="635000"/>
          </a:effectLst>
          <a:scene3d>
            <a:camera prst="orthographicFront"/>
            <a:lightRig rig="brightRoom" dir="t"/>
          </a:scene3d>
          <a:sp3d prstMaterial="metal">
            <a:bevelB w="38100" h="38100" prst="softRound"/>
          </a:sp3d>
        </p:spPr>
        <p:txBody>
          <a:bodyPr lIns="0" tIns="0" rIns="0" bIns="0" anchor="ctr" anchorCtr="1"/>
          <a:lstStyle/>
          <a:p>
            <a:pPr>
              <a:defRPr/>
            </a:pPr>
            <a:endParaRPr lang="en-US" sz="1900" dirty="0">
              <a:solidFill>
                <a:schemeClr val="bg1"/>
              </a:solidFill>
              <a:latin typeface="Arial"/>
            </a:endParaRPr>
          </a:p>
        </p:txBody>
      </p:sp>
      <p:sp>
        <p:nvSpPr>
          <p:cNvPr id="219" name="AutoShape 2"/>
          <p:cNvSpPr>
            <a:spLocks/>
          </p:cNvSpPr>
          <p:nvPr/>
        </p:nvSpPr>
        <p:spPr bwMode="auto">
          <a:xfrm>
            <a:off x="6843517" y="2812757"/>
            <a:ext cx="1815627" cy="1188436"/>
          </a:xfrm>
          <a:prstGeom prst="roundRect">
            <a:avLst>
              <a:gd name="adj" fmla="val 7626"/>
            </a:avLst>
          </a:prstGeom>
          <a:solidFill>
            <a:schemeClr val="bg2">
              <a:lumMod val="60000"/>
              <a:lumOff val="40000"/>
            </a:schemeClr>
          </a:solidFill>
          <a:ln w="12700" algn="ctr">
            <a:noFill/>
            <a:round/>
            <a:headEnd/>
            <a:tailEnd/>
          </a:ln>
          <a:effectLst>
            <a:outerShdw blurRad="50800" dist="38100" dir="2700000" algn="tl" rotWithShape="0">
              <a:prstClr val="black">
                <a:alpha val="40000"/>
              </a:prstClr>
            </a:outerShdw>
            <a:softEdge rad="635000"/>
          </a:effectLst>
          <a:scene3d>
            <a:camera prst="orthographicFront"/>
            <a:lightRig rig="brightRoom" dir="t"/>
          </a:scene3d>
          <a:sp3d prstMaterial="metal">
            <a:bevelT w="25400" h="38100" prst="softRound"/>
            <a:bevelB w="38100" h="38100" prst="softRound"/>
          </a:sp3d>
        </p:spPr>
        <p:txBody>
          <a:bodyPr lIns="0" tIns="0" rIns="0" bIns="0" anchor="ctr"/>
          <a:lstStyle/>
          <a:p>
            <a:pPr>
              <a:lnSpc>
                <a:spcPct val="95000"/>
              </a:lnSpc>
              <a:defRPr/>
            </a:pPr>
            <a:endParaRPr lang="en-US" dirty="0">
              <a:latin typeface="+mj-lt"/>
            </a:endParaRPr>
          </a:p>
        </p:txBody>
      </p:sp>
      <p:sp>
        <p:nvSpPr>
          <p:cNvPr id="220" name="AutoShape 2"/>
          <p:cNvSpPr>
            <a:spLocks/>
          </p:cNvSpPr>
          <p:nvPr/>
        </p:nvSpPr>
        <p:spPr bwMode="auto">
          <a:xfrm>
            <a:off x="9128921" y="2812757"/>
            <a:ext cx="1891807" cy="1188436"/>
          </a:xfrm>
          <a:prstGeom prst="roundRect">
            <a:avLst>
              <a:gd name="adj" fmla="val 7626"/>
            </a:avLst>
          </a:prstGeom>
          <a:solidFill>
            <a:schemeClr val="bg2"/>
          </a:solidFill>
          <a:ln w="12700" algn="ctr">
            <a:noFill/>
            <a:round/>
            <a:headEnd/>
            <a:tailEnd/>
          </a:ln>
          <a:effectLst>
            <a:outerShdw blurRad="50800" dist="38100" dir="2700000" algn="tl" rotWithShape="0">
              <a:prstClr val="black">
                <a:alpha val="40000"/>
              </a:prstClr>
            </a:outerShdw>
            <a:softEdge rad="635000"/>
          </a:effectLst>
          <a:scene3d>
            <a:camera prst="orthographicFront"/>
            <a:lightRig rig="brightRoom" dir="t"/>
          </a:scene3d>
          <a:sp3d prstMaterial="metal">
            <a:bevelT w="25400" h="38100" prst="softRound"/>
            <a:bevelB w="38100" h="38100" prst="softRound"/>
          </a:sp3d>
        </p:spPr>
        <p:txBody>
          <a:bodyPr lIns="0" tIns="0" rIns="0" bIns="0" anchor="ctr"/>
          <a:lstStyle/>
          <a:p>
            <a:pPr>
              <a:lnSpc>
                <a:spcPct val="95000"/>
              </a:lnSpc>
              <a:defRPr/>
            </a:pPr>
            <a:endParaRPr lang="en-US" dirty="0">
              <a:latin typeface="+mj-lt"/>
            </a:endParaRPr>
          </a:p>
        </p:txBody>
      </p:sp>
      <p:pic>
        <p:nvPicPr>
          <p:cNvPr id="231441" name="Picture 2"/>
          <p:cNvPicPr>
            <a:picLocks noChangeAspect="1" noChangeArrowheads="1"/>
          </p:cNvPicPr>
          <p:nvPr/>
        </p:nvPicPr>
        <p:blipFill>
          <a:blip r:embed="rId3" cstate="print"/>
          <a:srcRect/>
          <a:stretch>
            <a:fillRect/>
          </a:stretch>
        </p:blipFill>
        <p:spPr bwMode="auto">
          <a:xfrm>
            <a:off x="6868912" y="2848475"/>
            <a:ext cx="1764200" cy="1091600"/>
          </a:xfrm>
          <a:prstGeom prst="rect">
            <a:avLst/>
          </a:prstGeom>
          <a:solidFill>
            <a:schemeClr val="bg2"/>
          </a:solidFill>
          <a:ln w="9525">
            <a:noFill/>
            <a:miter lim="800000"/>
            <a:headEnd/>
            <a:tailEnd/>
          </a:ln>
        </p:spPr>
      </p:pic>
      <p:sp>
        <p:nvSpPr>
          <p:cNvPr id="231443" name="Content Placeholder 12"/>
          <p:cNvSpPr txBox="1">
            <a:spLocks/>
          </p:cNvSpPr>
          <p:nvPr/>
        </p:nvSpPr>
        <p:spPr bwMode="auto">
          <a:xfrm>
            <a:off x="3453720" y="2774494"/>
            <a:ext cx="3008896" cy="1264962"/>
          </a:xfrm>
          <a:prstGeom prst="rect">
            <a:avLst/>
          </a:prstGeom>
          <a:solidFill>
            <a:schemeClr val="bg2"/>
          </a:solidFill>
          <a:ln w="9525">
            <a:noFill/>
            <a:miter lim="800000"/>
            <a:headEnd/>
            <a:tailEnd/>
          </a:ln>
        </p:spPr>
        <p:txBody>
          <a:bodyPr wrap="square" lIns="0" tIns="0" rIns="0" bIns="0" anchor="ctr">
            <a:spAutoFit/>
          </a:bodyPr>
          <a:lstStyle/>
          <a:p>
            <a:pPr marL="230677" indent="-230677">
              <a:lnSpc>
                <a:spcPct val="95000"/>
              </a:lnSpc>
              <a:spcBef>
                <a:spcPts val="400"/>
              </a:spcBef>
              <a:spcAft>
                <a:spcPts val="800"/>
              </a:spcAft>
              <a:buClr>
                <a:schemeClr val="accent1"/>
              </a:buClr>
              <a:buFont typeface="Wingdings" pitchFamily="2" charset="2"/>
              <a:buChar char="§"/>
            </a:pPr>
            <a:r>
              <a:rPr lang="en-US" sz="1900" dirty="0" smtClean="0"/>
              <a:t>Find </a:t>
            </a:r>
            <a:r>
              <a:rPr lang="en-US" sz="1900" dirty="0"/>
              <a:t>related content &amp; </a:t>
            </a:r>
            <a:r>
              <a:rPr lang="en-US" sz="1900" dirty="0" smtClean="0"/>
              <a:t>relations by </a:t>
            </a:r>
            <a:r>
              <a:rPr lang="en-US" sz="1900" dirty="0"/>
              <a:t>navigating connected </a:t>
            </a:r>
            <a:r>
              <a:rPr lang="en-US" sz="1900" dirty="0" smtClean="0"/>
              <a:t>entities</a:t>
            </a:r>
          </a:p>
          <a:p>
            <a:pPr marL="230677" indent="-230677">
              <a:lnSpc>
                <a:spcPct val="95000"/>
              </a:lnSpc>
              <a:spcBef>
                <a:spcPts val="400"/>
              </a:spcBef>
              <a:spcAft>
                <a:spcPts val="800"/>
              </a:spcAft>
              <a:buClr>
                <a:schemeClr val="accent1"/>
              </a:buClr>
              <a:buFont typeface="Wingdings" pitchFamily="2" charset="2"/>
              <a:buChar char="§"/>
            </a:pPr>
            <a:r>
              <a:rPr lang="en-US" sz="1900" dirty="0" smtClean="0"/>
              <a:t>“Reason” across entities</a:t>
            </a:r>
            <a:endParaRPr lang="en-US" sz="1900" dirty="0"/>
          </a:p>
        </p:txBody>
      </p:sp>
      <p:sp>
        <p:nvSpPr>
          <p:cNvPr id="156" name="AutoShape 2"/>
          <p:cNvSpPr>
            <a:spLocks/>
          </p:cNvSpPr>
          <p:nvPr/>
        </p:nvSpPr>
        <p:spPr bwMode="auto">
          <a:xfrm>
            <a:off x="1137068" y="2793405"/>
            <a:ext cx="2132870" cy="1188436"/>
          </a:xfrm>
          <a:prstGeom prst="roundRect">
            <a:avLst>
              <a:gd name="adj" fmla="val 7626"/>
            </a:avLst>
          </a:prstGeom>
          <a:solidFill>
            <a:schemeClr val="tx2"/>
          </a:solidFill>
          <a:ln w="12700" algn="ctr">
            <a:noFill/>
            <a:round/>
            <a:headEnd/>
            <a:tailEnd/>
          </a:ln>
          <a:effectLst>
            <a:outerShdw blurRad="50800" dist="38100" dir="2700000" algn="tl" rotWithShape="0">
              <a:prstClr val="black">
                <a:alpha val="40000"/>
              </a:prstClr>
            </a:outerShdw>
            <a:softEdge rad="635000"/>
          </a:effectLst>
          <a:scene3d>
            <a:camera prst="orthographicFront"/>
            <a:lightRig rig="brightRoom" dir="t"/>
          </a:scene3d>
          <a:sp3d prstMaterial="metal">
            <a:bevelT w="25400" h="38100" prst="softRound"/>
            <a:bevelB w="38100" h="38100" prst="softRound"/>
          </a:sp3d>
        </p:spPr>
        <p:txBody>
          <a:bodyPr lIns="0" tIns="0" rIns="0" bIns="0" anchor="ctr"/>
          <a:lstStyle/>
          <a:p>
            <a:pPr algn="ctr">
              <a:lnSpc>
                <a:spcPct val="95000"/>
              </a:lnSpc>
              <a:defRPr/>
            </a:pPr>
            <a:r>
              <a:rPr lang="en-US" sz="2400" dirty="0" smtClean="0">
                <a:solidFill>
                  <a:schemeClr val="bg1"/>
                </a:solidFill>
                <a:effectLst>
                  <a:outerShdw blurRad="38100" dist="38100" dir="2700000" algn="tl">
                    <a:srgbClr val="000000">
                      <a:alpha val="43137"/>
                    </a:srgbClr>
                  </a:outerShdw>
                </a:effectLst>
                <a:ea typeface="Arial Unicode MS" pitchFamily="34" charset="-128"/>
              </a:rPr>
              <a:t>Text Mining &amp; Entity</a:t>
            </a:r>
            <a:r>
              <a:rPr lang="en-US" dirty="0" smtClean="0">
                <a:solidFill>
                  <a:schemeClr val="bg1"/>
                </a:solidFill>
                <a:effectLst>
                  <a:outerShdw blurRad="38100" dist="38100" dir="2700000" algn="tl">
                    <a:srgbClr val="000000">
                      <a:alpha val="43137"/>
                    </a:srgbClr>
                  </a:outerShdw>
                </a:effectLst>
                <a:ea typeface="Arial Unicode MS" pitchFamily="34" charset="-128"/>
              </a:rPr>
              <a:t> </a:t>
            </a:r>
            <a:r>
              <a:rPr lang="en-US" sz="2400" dirty="0" smtClean="0">
                <a:solidFill>
                  <a:schemeClr val="bg1"/>
                </a:solidFill>
                <a:effectLst>
                  <a:outerShdw blurRad="38100" dist="38100" dir="2700000" algn="tl">
                    <a:srgbClr val="000000">
                      <a:alpha val="43137"/>
                    </a:srgbClr>
                  </a:outerShdw>
                </a:effectLst>
                <a:ea typeface="Arial Unicode MS" pitchFamily="34" charset="-128"/>
              </a:rPr>
              <a:t>Analytics</a:t>
            </a:r>
            <a:endParaRPr lang="en-US" sz="2400" dirty="0">
              <a:solidFill>
                <a:schemeClr val="bg1"/>
              </a:solidFill>
              <a:effectLst>
                <a:outerShdw blurRad="38100" dist="38100" dir="2700000" algn="tl">
                  <a:srgbClr val="000000">
                    <a:alpha val="43137"/>
                  </a:srgbClr>
                </a:outerShdw>
              </a:effectLst>
              <a:ea typeface="Arial Unicode MS" pitchFamily="34" charset="-128"/>
            </a:endParaRPr>
          </a:p>
        </p:txBody>
      </p:sp>
      <p:sp>
        <p:nvSpPr>
          <p:cNvPr id="149" name="AutoShape 2"/>
          <p:cNvSpPr>
            <a:spLocks/>
          </p:cNvSpPr>
          <p:nvPr/>
        </p:nvSpPr>
        <p:spPr bwMode="auto">
          <a:xfrm>
            <a:off x="6843517" y="4267201"/>
            <a:ext cx="1879111" cy="1155699"/>
          </a:xfrm>
          <a:prstGeom prst="roundRect">
            <a:avLst>
              <a:gd name="adj" fmla="val 7626"/>
            </a:avLst>
          </a:prstGeom>
          <a:solidFill>
            <a:schemeClr val="bg2"/>
          </a:solidFill>
          <a:ln w="12700" algn="ctr">
            <a:noFill/>
            <a:round/>
            <a:headEnd/>
            <a:tailEnd/>
          </a:ln>
          <a:effectLst>
            <a:outerShdw blurRad="50800" dist="38100" dir="2700000" algn="tl" rotWithShape="0">
              <a:prstClr val="black">
                <a:alpha val="40000"/>
              </a:prstClr>
            </a:outerShdw>
            <a:softEdge rad="635000"/>
          </a:effectLst>
          <a:scene3d>
            <a:camera prst="orthographicFront"/>
            <a:lightRig rig="brightRoom" dir="t"/>
          </a:scene3d>
          <a:sp3d prstMaterial="metal">
            <a:bevelT w="25400" h="38100" prst="softRound"/>
            <a:bevelB w="38100" h="38100" prst="softRound"/>
          </a:sp3d>
        </p:spPr>
        <p:txBody>
          <a:bodyPr lIns="0" tIns="0" rIns="0" bIns="0" anchor="ctr"/>
          <a:lstStyle/>
          <a:p>
            <a:pPr>
              <a:lnSpc>
                <a:spcPct val="95000"/>
              </a:lnSpc>
              <a:defRPr/>
            </a:pPr>
            <a:endParaRPr lang="en-US" dirty="0">
              <a:latin typeface="+mj-lt"/>
            </a:endParaRPr>
          </a:p>
        </p:txBody>
      </p:sp>
      <p:pic>
        <p:nvPicPr>
          <p:cNvPr id="148" name="Picture 2"/>
          <p:cNvPicPr>
            <a:picLocks noChangeAspect="1" noChangeArrowheads="1"/>
          </p:cNvPicPr>
          <p:nvPr/>
        </p:nvPicPr>
        <p:blipFill>
          <a:blip r:embed="rId4" cstate="print"/>
          <a:srcRect/>
          <a:stretch>
            <a:fillRect/>
          </a:stretch>
        </p:blipFill>
        <p:spPr bwMode="auto">
          <a:xfrm>
            <a:off x="9141618" y="2832100"/>
            <a:ext cx="1815627" cy="1120689"/>
          </a:xfrm>
          <a:prstGeom prst="rect">
            <a:avLst/>
          </a:prstGeom>
          <a:noFill/>
          <a:ln w="9525">
            <a:noFill/>
            <a:miter lim="800000"/>
            <a:headEnd/>
            <a:tailEnd/>
          </a:ln>
        </p:spPr>
      </p:pic>
      <p:pic>
        <p:nvPicPr>
          <p:cNvPr id="2052" name="Picture 4" descr="http://static.guim.co.uk/sys-images/Guardian/Pix/pictures/2010/1/23/1264235134383/linked_data_diagram_460.jpg"/>
          <p:cNvPicPr>
            <a:picLocks noChangeAspect="1" noChangeArrowheads="1"/>
          </p:cNvPicPr>
          <p:nvPr/>
        </p:nvPicPr>
        <p:blipFill>
          <a:blip r:embed="rId5" cstate="print"/>
          <a:srcRect/>
          <a:stretch>
            <a:fillRect/>
          </a:stretch>
        </p:blipFill>
        <p:spPr bwMode="auto">
          <a:xfrm>
            <a:off x="9154316" y="1445073"/>
            <a:ext cx="1815628" cy="1107627"/>
          </a:xfrm>
          <a:prstGeom prst="rect">
            <a:avLst/>
          </a:prstGeom>
          <a:noFill/>
        </p:spPr>
      </p:pic>
      <p:sp>
        <p:nvSpPr>
          <p:cNvPr id="150" name="AutoShape 2"/>
          <p:cNvSpPr>
            <a:spLocks/>
          </p:cNvSpPr>
          <p:nvPr/>
        </p:nvSpPr>
        <p:spPr bwMode="auto">
          <a:xfrm>
            <a:off x="9103529" y="4229101"/>
            <a:ext cx="1917202" cy="1155699"/>
          </a:xfrm>
          <a:prstGeom prst="roundRect">
            <a:avLst>
              <a:gd name="adj" fmla="val 7626"/>
            </a:avLst>
          </a:prstGeom>
          <a:solidFill>
            <a:schemeClr val="bg2"/>
          </a:solidFill>
          <a:ln w="12700" algn="ctr">
            <a:noFill/>
            <a:round/>
            <a:headEnd/>
            <a:tailEnd/>
          </a:ln>
          <a:effectLst>
            <a:outerShdw blurRad="50800" dist="38100" dir="2700000" algn="tl" rotWithShape="0">
              <a:prstClr val="black">
                <a:alpha val="40000"/>
              </a:prstClr>
            </a:outerShdw>
            <a:softEdge rad="635000"/>
          </a:effectLst>
          <a:scene3d>
            <a:camera prst="orthographicFront"/>
            <a:lightRig rig="brightRoom" dir="t"/>
          </a:scene3d>
          <a:sp3d prstMaterial="metal">
            <a:bevelT w="25400" h="38100" prst="softRound"/>
            <a:bevelB w="38100" h="38100" prst="softRound"/>
          </a:sp3d>
        </p:spPr>
        <p:txBody>
          <a:bodyPr lIns="0" tIns="0" rIns="0" bIns="0" anchor="ctr"/>
          <a:lstStyle/>
          <a:p>
            <a:pPr>
              <a:lnSpc>
                <a:spcPct val="95000"/>
              </a:lnSpc>
              <a:defRPr/>
            </a:pPr>
            <a:endParaRPr lang="en-US" dirty="0">
              <a:latin typeface="+mj-lt"/>
            </a:endParaRPr>
          </a:p>
        </p:txBody>
      </p:sp>
      <p:sp>
        <p:nvSpPr>
          <p:cNvPr id="153" name="Oval 152"/>
          <p:cNvSpPr/>
          <p:nvPr/>
        </p:nvSpPr>
        <p:spPr>
          <a:xfrm>
            <a:off x="10322413" y="2324100"/>
            <a:ext cx="177752" cy="190499"/>
          </a:xfrm>
          <a:prstGeom prst="ellipse">
            <a:avLst/>
          </a:prstGeom>
          <a:solidFill>
            <a:schemeClr val="tx2">
              <a:lumMod val="60000"/>
              <a:lumOff val="40000"/>
            </a:schemeClr>
          </a:solidFill>
          <a:ln w="190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p>
        </p:txBody>
      </p:sp>
      <p:sp>
        <p:nvSpPr>
          <p:cNvPr id="154" name="Oval 153"/>
          <p:cNvSpPr/>
          <p:nvPr/>
        </p:nvSpPr>
        <p:spPr>
          <a:xfrm>
            <a:off x="9370160" y="2044700"/>
            <a:ext cx="215844" cy="203200"/>
          </a:xfrm>
          <a:prstGeom prst="ellipse">
            <a:avLst/>
          </a:prstGeom>
          <a:solidFill>
            <a:schemeClr val="tx2">
              <a:lumMod val="60000"/>
              <a:lumOff val="40000"/>
            </a:schemeClr>
          </a:solidFill>
          <a:ln w="190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p>
        </p:txBody>
      </p:sp>
      <p:sp>
        <p:nvSpPr>
          <p:cNvPr id="158" name="Oval 157"/>
          <p:cNvSpPr/>
          <p:nvPr/>
        </p:nvSpPr>
        <p:spPr>
          <a:xfrm flipV="1">
            <a:off x="9751060" y="1612901"/>
            <a:ext cx="152360" cy="165099"/>
          </a:xfrm>
          <a:prstGeom prst="ellipse">
            <a:avLst/>
          </a:prstGeom>
          <a:solidFill>
            <a:schemeClr val="tx2">
              <a:lumMod val="60000"/>
              <a:lumOff val="40000"/>
            </a:schemeClr>
          </a:solidFill>
          <a:ln w="190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p>
        </p:txBody>
      </p:sp>
      <p:cxnSp>
        <p:nvCxnSpPr>
          <p:cNvPr id="161" name="Straight Connector 160"/>
          <p:cNvCxnSpPr>
            <a:stCxn id="158" idx="1"/>
            <a:endCxn id="154" idx="7"/>
          </p:cNvCxnSpPr>
          <p:nvPr/>
        </p:nvCxnSpPr>
        <p:spPr>
          <a:xfrm flipH="1">
            <a:off x="9554395" y="1753822"/>
            <a:ext cx="218979" cy="320636"/>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54" idx="6"/>
            <a:endCxn id="153" idx="2"/>
          </p:cNvCxnSpPr>
          <p:nvPr/>
        </p:nvCxnSpPr>
        <p:spPr>
          <a:xfrm>
            <a:off x="9586003" y="2146301"/>
            <a:ext cx="736410" cy="273049"/>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64" name="Picture 2" descr="http://cdn.socialmediaexaminer.com/images/1210jk-matrix-relationships.jpg?9d7bd4"/>
          <p:cNvPicPr>
            <a:picLocks noChangeAspect="1" noChangeArrowheads="1"/>
          </p:cNvPicPr>
          <p:nvPr/>
        </p:nvPicPr>
        <p:blipFill>
          <a:blip r:embed="rId6" cstate="print"/>
          <a:srcRect/>
          <a:stretch>
            <a:fillRect/>
          </a:stretch>
        </p:blipFill>
        <p:spPr bwMode="auto">
          <a:xfrm>
            <a:off x="6894304" y="4292600"/>
            <a:ext cx="1777537" cy="1066800"/>
          </a:xfrm>
          <a:prstGeom prst="rect">
            <a:avLst/>
          </a:prstGeom>
          <a:noFill/>
        </p:spPr>
      </p:pic>
      <p:pic>
        <p:nvPicPr>
          <p:cNvPr id="2054" name="Picture 6" descr="http://denovo-us.com/images/diagram_private-public-cloud"/>
          <p:cNvPicPr>
            <a:picLocks noChangeAspect="1" noChangeArrowheads="1"/>
          </p:cNvPicPr>
          <p:nvPr/>
        </p:nvPicPr>
        <p:blipFill>
          <a:blip r:embed="rId7" cstate="print"/>
          <a:srcRect/>
          <a:stretch>
            <a:fillRect/>
          </a:stretch>
        </p:blipFill>
        <p:spPr bwMode="auto">
          <a:xfrm>
            <a:off x="6825328" y="1397231"/>
            <a:ext cx="1808424" cy="1180868"/>
          </a:xfrm>
          <a:prstGeom prst="rect">
            <a:avLst/>
          </a:prstGeom>
          <a:noFill/>
        </p:spPr>
      </p:pic>
      <p:pic>
        <p:nvPicPr>
          <p:cNvPr id="168" name="Picture 8" descr="http://www.centrifugesystems.com/images/03_Industry/02_Government/02_Fraud/2011/fraud-lrg.gif"/>
          <p:cNvPicPr>
            <a:picLocks noChangeAspect="1" noChangeArrowheads="1"/>
          </p:cNvPicPr>
          <p:nvPr/>
        </p:nvPicPr>
        <p:blipFill>
          <a:blip r:embed="rId8" cstate="print"/>
          <a:srcRect/>
          <a:stretch>
            <a:fillRect/>
          </a:stretch>
        </p:blipFill>
        <p:spPr bwMode="auto">
          <a:xfrm>
            <a:off x="9142297" y="4254501"/>
            <a:ext cx="1814949" cy="1079500"/>
          </a:xfrm>
          <a:prstGeom prst="rect">
            <a:avLst/>
          </a:prstGeom>
          <a:noFill/>
        </p:spPr>
      </p:pic>
      <p:sp>
        <p:nvSpPr>
          <p:cNvPr id="32" name="Title 1"/>
          <p:cNvSpPr txBox="1">
            <a:spLocks/>
          </p:cNvSpPr>
          <p:nvPr/>
        </p:nvSpPr>
        <p:spPr>
          <a:xfrm>
            <a:off x="1020532" y="231259"/>
            <a:ext cx="10969943" cy="685800"/>
          </a:xfrm>
          <a:prstGeom prst="rect">
            <a:avLst/>
          </a:prstGeom>
        </p:spPr>
        <p:txBody>
          <a:bodyPr vert="horz" lIns="0" tIns="0" rIns="0" bIns="0" rtlCol="0" anchor="b">
            <a:noAutofit/>
          </a:body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0" i="0" u="none" strike="noStrike" kern="1200" cap="none" spc="0" normalizeH="0" baseline="0" noProof="0" dirty="0" smtClean="0">
                <a:ln>
                  <a:noFill/>
                </a:ln>
                <a:solidFill>
                  <a:schemeClr val="tx1"/>
                </a:solidFill>
                <a:effectLst/>
                <a:uLnTx/>
                <a:uFillTx/>
                <a:latin typeface="+mj-lt"/>
                <a:ea typeface="+mj-ea"/>
                <a:cs typeface="+mj-cs"/>
              </a:rPr>
              <a:t>Link Data and Graph Use Cases</a:t>
            </a:r>
            <a:endParaRPr kumimoji="0" lang="en-US" sz="3600" b="0"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Rectangle 382"/>
          <p:cNvSpPr/>
          <p:nvPr/>
        </p:nvSpPr>
        <p:spPr>
          <a:xfrm>
            <a:off x="4992637" y="5251941"/>
            <a:ext cx="210961" cy="550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sp>
        <p:nvSpPr>
          <p:cNvPr id="354" name="Rounded Rectangle 353"/>
          <p:cNvSpPr/>
          <p:nvPr/>
        </p:nvSpPr>
        <p:spPr>
          <a:xfrm>
            <a:off x="3375357" y="5099541"/>
            <a:ext cx="1652524" cy="773721"/>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sp>
        <p:nvSpPr>
          <p:cNvPr id="344" name="Rounded Rectangle 343"/>
          <p:cNvSpPr/>
          <p:nvPr/>
        </p:nvSpPr>
        <p:spPr>
          <a:xfrm>
            <a:off x="7946239" y="5064372"/>
            <a:ext cx="1359526" cy="75028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grpSp>
        <p:nvGrpSpPr>
          <p:cNvPr id="3" name="Group 315"/>
          <p:cNvGrpSpPr/>
          <p:nvPr/>
        </p:nvGrpSpPr>
        <p:grpSpPr>
          <a:xfrm>
            <a:off x="5317094" y="3880343"/>
            <a:ext cx="1105588" cy="592016"/>
            <a:chOff x="76200" y="2857500"/>
            <a:chExt cx="1600200" cy="971550"/>
          </a:xfrm>
        </p:grpSpPr>
        <p:pic>
          <p:nvPicPr>
            <p:cNvPr id="304" name="Picture 3" descr="D:\Infobase\Corporate Branding\Web_PPT_Word_Complete_Set\O\OfficeDocument\OfficeDocument.png"/>
            <p:cNvPicPr>
              <a:picLocks noChangeAspect="1" noChangeArrowheads="1"/>
            </p:cNvPicPr>
            <p:nvPr/>
          </p:nvPicPr>
          <p:blipFill>
            <a:blip r:embed="rId4" cstate="print"/>
            <a:srcRect/>
            <a:stretch>
              <a:fillRect/>
            </a:stretch>
          </p:blipFill>
          <p:spPr bwMode="auto">
            <a:xfrm>
              <a:off x="990600" y="3028950"/>
              <a:ext cx="457200" cy="365125"/>
            </a:xfrm>
            <a:prstGeom prst="rect">
              <a:avLst/>
            </a:prstGeom>
            <a:noFill/>
            <a:effectLst>
              <a:outerShdw blurRad="63500" sx="102000" sy="102000" algn="ctr" rotWithShape="0">
                <a:prstClr val="black">
                  <a:alpha val="40000"/>
                </a:prstClr>
              </a:outerShdw>
            </a:effectLst>
          </p:spPr>
        </p:pic>
        <p:pic>
          <p:nvPicPr>
            <p:cNvPr id="305" name="Picture 3" descr="D:\Infobase\Corporate Branding\Web_PPT_Word_Complete_Set\O\OfficeDocument\OfficeDocument.png"/>
            <p:cNvPicPr>
              <a:picLocks noChangeAspect="1" noChangeArrowheads="1"/>
            </p:cNvPicPr>
            <p:nvPr/>
          </p:nvPicPr>
          <p:blipFill>
            <a:blip r:embed="rId4" cstate="print"/>
            <a:srcRect/>
            <a:stretch>
              <a:fillRect/>
            </a:stretch>
          </p:blipFill>
          <p:spPr bwMode="auto">
            <a:xfrm>
              <a:off x="685800" y="3143250"/>
              <a:ext cx="457200" cy="365125"/>
            </a:xfrm>
            <a:prstGeom prst="rect">
              <a:avLst/>
            </a:prstGeom>
            <a:noFill/>
            <a:effectLst>
              <a:outerShdw blurRad="63500" sx="102000" sy="102000" algn="ctr" rotWithShape="0">
                <a:prstClr val="black">
                  <a:alpha val="40000"/>
                </a:prstClr>
              </a:outerShdw>
            </a:effectLst>
          </p:spPr>
        </p:pic>
        <p:pic>
          <p:nvPicPr>
            <p:cNvPr id="306" name="Picture 3" descr="D:\Infobase\Corporate Branding\Web_PPT_Word_Complete_Set\O\OfficeDocument\OfficeDocument.png"/>
            <p:cNvPicPr>
              <a:picLocks noChangeAspect="1" noChangeArrowheads="1"/>
            </p:cNvPicPr>
            <p:nvPr/>
          </p:nvPicPr>
          <p:blipFill>
            <a:blip r:embed="rId5" cstate="print"/>
            <a:srcRect/>
            <a:stretch>
              <a:fillRect/>
            </a:stretch>
          </p:blipFill>
          <p:spPr bwMode="auto">
            <a:xfrm>
              <a:off x="381000" y="3257550"/>
              <a:ext cx="457200" cy="363538"/>
            </a:xfrm>
            <a:prstGeom prst="rect">
              <a:avLst/>
            </a:prstGeom>
            <a:noFill/>
            <a:effectLst>
              <a:outerShdw blurRad="63500" sx="102000" sy="102000" algn="ctr" rotWithShape="0">
                <a:prstClr val="black">
                  <a:alpha val="40000"/>
                </a:prstClr>
              </a:outerShdw>
            </a:effectLst>
          </p:spPr>
        </p:pic>
        <p:pic>
          <p:nvPicPr>
            <p:cNvPr id="307" name="Picture 3" descr="D:\Infobase\Corporate Branding\Web_PPT_Word_Complete_Set\O\OfficeDocument\OfficeDocument.png"/>
            <p:cNvPicPr>
              <a:picLocks noChangeAspect="1" noChangeArrowheads="1"/>
            </p:cNvPicPr>
            <p:nvPr/>
          </p:nvPicPr>
          <p:blipFill>
            <a:blip r:embed="rId4" cstate="print"/>
            <a:srcRect/>
            <a:stretch>
              <a:fillRect/>
            </a:stretch>
          </p:blipFill>
          <p:spPr bwMode="auto">
            <a:xfrm>
              <a:off x="76200" y="3371850"/>
              <a:ext cx="457200" cy="365125"/>
            </a:xfrm>
            <a:prstGeom prst="rect">
              <a:avLst/>
            </a:prstGeom>
            <a:noFill/>
            <a:effectLst>
              <a:outerShdw blurRad="63500" sx="102000" sy="102000" algn="ctr" rotWithShape="0">
                <a:prstClr val="black">
                  <a:alpha val="40000"/>
                </a:prstClr>
              </a:outerShdw>
            </a:effectLst>
          </p:spPr>
        </p:pic>
        <p:pic>
          <p:nvPicPr>
            <p:cNvPr id="308" name="Picture 3" descr="D:\Infobase\Corporate Branding\Web_PPT_Word_Complete_Set\O\OfficeDocument\OfficeDocument.png"/>
            <p:cNvPicPr>
              <a:picLocks noChangeAspect="1" noChangeArrowheads="1"/>
            </p:cNvPicPr>
            <p:nvPr/>
          </p:nvPicPr>
          <p:blipFill>
            <a:blip r:embed="rId5" cstate="print"/>
            <a:srcRect/>
            <a:stretch>
              <a:fillRect/>
            </a:stretch>
          </p:blipFill>
          <p:spPr bwMode="auto">
            <a:xfrm>
              <a:off x="1219200" y="3122613"/>
              <a:ext cx="457200" cy="363537"/>
            </a:xfrm>
            <a:prstGeom prst="rect">
              <a:avLst/>
            </a:prstGeom>
            <a:noFill/>
            <a:effectLst>
              <a:outerShdw blurRad="63500" sx="102000" sy="102000" algn="ctr" rotWithShape="0">
                <a:prstClr val="black">
                  <a:alpha val="40000"/>
                </a:prstClr>
              </a:outerShdw>
            </a:effectLst>
          </p:spPr>
        </p:pic>
        <p:pic>
          <p:nvPicPr>
            <p:cNvPr id="309" name="Picture 3" descr="D:\Infobase\Corporate Branding\Web_PPT_Word_Complete_Set\O\OfficeDocument\OfficeDocument.png"/>
            <p:cNvPicPr>
              <a:picLocks noChangeAspect="1" noChangeArrowheads="1"/>
            </p:cNvPicPr>
            <p:nvPr/>
          </p:nvPicPr>
          <p:blipFill>
            <a:blip r:embed="rId5" cstate="print"/>
            <a:srcRect/>
            <a:stretch>
              <a:fillRect/>
            </a:stretch>
          </p:blipFill>
          <p:spPr bwMode="auto">
            <a:xfrm>
              <a:off x="914400" y="3236913"/>
              <a:ext cx="457200" cy="363537"/>
            </a:xfrm>
            <a:prstGeom prst="rect">
              <a:avLst/>
            </a:prstGeom>
            <a:noFill/>
            <a:effectLst>
              <a:outerShdw blurRad="63500" sx="102000" sy="102000" algn="ctr" rotWithShape="0">
                <a:prstClr val="black">
                  <a:alpha val="40000"/>
                </a:prstClr>
              </a:outerShdw>
            </a:effectLst>
          </p:spPr>
        </p:pic>
        <p:pic>
          <p:nvPicPr>
            <p:cNvPr id="310" name="Picture 3" descr="D:\Infobase\Corporate Branding\Web_PPT_Word_Complete_Set\O\OfficeDocument\OfficeDocument.png"/>
            <p:cNvPicPr>
              <a:picLocks noChangeAspect="1" noChangeArrowheads="1"/>
            </p:cNvPicPr>
            <p:nvPr/>
          </p:nvPicPr>
          <p:blipFill>
            <a:blip r:embed="rId5" cstate="print"/>
            <a:srcRect/>
            <a:stretch>
              <a:fillRect/>
            </a:stretch>
          </p:blipFill>
          <p:spPr bwMode="auto">
            <a:xfrm>
              <a:off x="609600" y="3351213"/>
              <a:ext cx="457200" cy="363537"/>
            </a:xfrm>
            <a:prstGeom prst="rect">
              <a:avLst/>
            </a:prstGeom>
            <a:noFill/>
            <a:effectLst>
              <a:outerShdw blurRad="63500" sx="102000" sy="102000" algn="ctr" rotWithShape="0">
                <a:prstClr val="black">
                  <a:alpha val="40000"/>
                </a:prstClr>
              </a:outerShdw>
            </a:effectLst>
          </p:spPr>
        </p:pic>
        <p:pic>
          <p:nvPicPr>
            <p:cNvPr id="311" name="Picture 3" descr="D:\Infobase\Corporate Branding\Web_PPT_Word_Complete_Set\O\OfficeDocument\OfficeDocument.png"/>
            <p:cNvPicPr>
              <a:picLocks noChangeAspect="1" noChangeArrowheads="1"/>
            </p:cNvPicPr>
            <p:nvPr/>
          </p:nvPicPr>
          <p:blipFill>
            <a:blip r:embed="rId5" cstate="print"/>
            <a:srcRect/>
            <a:stretch>
              <a:fillRect/>
            </a:stretch>
          </p:blipFill>
          <p:spPr bwMode="auto">
            <a:xfrm>
              <a:off x="304800" y="3465513"/>
              <a:ext cx="457200" cy="363537"/>
            </a:xfrm>
            <a:prstGeom prst="rect">
              <a:avLst/>
            </a:prstGeom>
            <a:noFill/>
            <a:effectLst>
              <a:outerShdw blurRad="63500" sx="102000" sy="102000" algn="ctr" rotWithShape="0">
                <a:prstClr val="black">
                  <a:alpha val="40000"/>
                </a:prstClr>
              </a:outerShdw>
            </a:effectLst>
          </p:spPr>
        </p:pic>
        <p:pic>
          <p:nvPicPr>
            <p:cNvPr id="312" name="Picture 4" descr="D:\Infobase\Corporate Branding\Web_PPT_Word_Complete_Set\P\Partitioning_V2\Partitioning2.png"/>
            <p:cNvPicPr>
              <a:picLocks noChangeAspect="1" noChangeArrowheads="1"/>
            </p:cNvPicPr>
            <p:nvPr/>
          </p:nvPicPr>
          <p:blipFill>
            <a:blip r:embed="rId6" cstate="print"/>
            <a:srcRect/>
            <a:stretch>
              <a:fillRect/>
            </a:stretch>
          </p:blipFill>
          <p:spPr bwMode="auto">
            <a:xfrm flipH="1">
              <a:off x="1066800" y="2857500"/>
              <a:ext cx="493581" cy="400050"/>
            </a:xfrm>
            <a:prstGeom prst="rect">
              <a:avLst/>
            </a:prstGeom>
            <a:noFill/>
            <a:effectLst>
              <a:outerShdw blurRad="63500" sx="102000" sy="102000" algn="ctr" rotWithShape="0">
                <a:prstClr val="black">
                  <a:alpha val="40000"/>
                </a:prstClr>
              </a:outerShdw>
            </a:effectLst>
            <a:scene3d>
              <a:camera prst="orthographicFront">
                <a:rot lat="0" lon="0" rev="300000"/>
              </a:camera>
              <a:lightRig rig="threePt" dir="t"/>
            </a:scene3d>
          </p:spPr>
        </p:pic>
        <p:pic>
          <p:nvPicPr>
            <p:cNvPr id="313" name="Picture 4" descr="D:\Infobase\Corporate Branding\Web_PPT_Word_Complete_Set\P\Partitioning_V2\Partitioning2.png"/>
            <p:cNvPicPr>
              <a:picLocks noChangeAspect="1" noChangeArrowheads="1"/>
            </p:cNvPicPr>
            <p:nvPr/>
          </p:nvPicPr>
          <p:blipFill>
            <a:blip r:embed="rId6" cstate="print"/>
            <a:srcRect/>
            <a:stretch>
              <a:fillRect/>
            </a:stretch>
          </p:blipFill>
          <p:spPr bwMode="auto">
            <a:xfrm flipH="1">
              <a:off x="762001" y="2971800"/>
              <a:ext cx="493581" cy="400050"/>
            </a:xfrm>
            <a:prstGeom prst="rect">
              <a:avLst/>
            </a:prstGeom>
            <a:noFill/>
            <a:effectLst>
              <a:outerShdw blurRad="63500" sx="102000" sy="102000" algn="ctr" rotWithShape="0">
                <a:prstClr val="black">
                  <a:alpha val="40000"/>
                </a:prstClr>
              </a:outerShdw>
            </a:effectLst>
            <a:scene3d>
              <a:camera prst="orthographicFront">
                <a:rot lat="0" lon="0" rev="300000"/>
              </a:camera>
              <a:lightRig rig="threePt" dir="t"/>
            </a:scene3d>
          </p:spPr>
        </p:pic>
        <p:pic>
          <p:nvPicPr>
            <p:cNvPr id="314" name="Picture 4" descr="D:\Infobase\Corporate Branding\Web_PPT_Word_Complete_Set\P\Partitioning_V2\Partitioning2.png"/>
            <p:cNvPicPr>
              <a:picLocks noChangeAspect="1" noChangeArrowheads="1"/>
            </p:cNvPicPr>
            <p:nvPr/>
          </p:nvPicPr>
          <p:blipFill>
            <a:blip r:embed="rId6" cstate="print"/>
            <a:srcRect/>
            <a:stretch>
              <a:fillRect/>
            </a:stretch>
          </p:blipFill>
          <p:spPr bwMode="auto">
            <a:xfrm flipH="1">
              <a:off x="457201" y="3086100"/>
              <a:ext cx="493581" cy="400050"/>
            </a:xfrm>
            <a:prstGeom prst="rect">
              <a:avLst/>
            </a:prstGeom>
            <a:noFill/>
            <a:effectLst>
              <a:outerShdw blurRad="63500" sx="102000" sy="102000" algn="ctr" rotWithShape="0">
                <a:prstClr val="black">
                  <a:alpha val="40000"/>
                </a:prstClr>
              </a:outerShdw>
            </a:effectLst>
            <a:scene3d>
              <a:camera prst="orthographicFront">
                <a:rot lat="0" lon="0" rev="300000"/>
              </a:camera>
              <a:lightRig rig="threePt" dir="t"/>
            </a:scene3d>
          </p:spPr>
        </p:pic>
        <p:pic>
          <p:nvPicPr>
            <p:cNvPr id="315" name="Picture 4" descr="D:\Infobase\Corporate Branding\Web_PPT_Word_Complete_Set\P\Partitioning_V2\Partitioning2.png"/>
            <p:cNvPicPr>
              <a:picLocks noChangeAspect="1" noChangeArrowheads="1"/>
            </p:cNvPicPr>
            <p:nvPr/>
          </p:nvPicPr>
          <p:blipFill>
            <a:blip r:embed="rId6" cstate="print"/>
            <a:srcRect/>
            <a:stretch>
              <a:fillRect/>
            </a:stretch>
          </p:blipFill>
          <p:spPr bwMode="auto">
            <a:xfrm flipH="1">
              <a:off x="152401" y="3200400"/>
              <a:ext cx="493581" cy="400050"/>
            </a:xfrm>
            <a:prstGeom prst="rect">
              <a:avLst/>
            </a:prstGeom>
            <a:noFill/>
            <a:effectLst>
              <a:outerShdw blurRad="63500" sx="102000" sy="102000" algn="ctr" rotWithShape="0">
                <a:prstClr val="black">
                  <a:alpha val="40000"/>
                </a:prstClr>
              </a:outerShdw>
            </a:effectLst>
            <a:scene3d>
              <a:camera prst="orthographicFront">
                <a:rot lat="0" lon="0" rev="300000"/>
              </a:camera>
              <a:lightRig rig="threePt" dir="t"/>
            </a:scene3d>
          </p:spPr>
        </p:pic>
      </p:grpSp>
      <p:sp>
        <p:nvSpPr>
          <p:cNvPr id="2" name="Title 1"/>
          <p:cNvSpPr>
            <a:spLocks noGrp="1"/>
          </p:cNvSpPr>
          <p:nvPr>
            <p:ph type="title"/>
          </p:nvPr>
        </p:nvSpPr>
        <p:spPr>
          <a:xfrm>
            <a:off x="349470" y="248235"/>
            <a:ext cx="11652029" cy="672559"/>
          </a:xfrm>
        </p:spPr>
        <p:txBody>
          <a:bodyPr/>
          <a:lstStyle/>
          <a:p>
            <a:pPr algn="ctr"/>
            <a:r>
              <a:rPr lang="en-US" dirty="0" smtClean="0">
                <a:solidFill>
                  <a:schemeClr val="tx1"/>
                </a:solidFill>
              </a:rPr>
              <a:t>Link Data for Enterprise</a:t>
            </a:r>
            <a:endParaRPr lang="en-US" dirty="0">
              <a:solidFill>
                <a:schemeClr val="tx1"/>
              </a:solidFill>
            </a:endParaRPr>
          </a:p>
        </p:txBody>
      </p:sp>
      <p:sp>
        <p:nvSpPr>
          <p:cNvPr id="208" name="Text Box 238"/>
          <p:cNvSpPr txBox="1">
            <a:spLocks noChangeArrowheads="1"/>
          </p:cNvSpPr>
          <p:nvPr/>
        </p:nvSpPr>
        <p:spPr bwMode="auto">
          <a:xfrm>
            <a:off x="1139301" y="6900010"/>
            <a:ext cx="1644682" cy="553998"/>
          </a:xfrm>
          <a:prstGeom prst="rect">
            <a:avLst/>
          </a:prstGeom>
          <a:noFill/>
          <a:ln w="9525">
            <a:noFill/>
            <a:miter lim="800000"/>
            <a:headEnd/>
            <a:tailEnd/>
          </a:ln>
          <a:effectLst/>
        </p:spPr>
        <p:txBody>
          <a:bodyPr wrap="none" lIns="0" tIns="0" rIns="0" bIns="0">
            <a:spAutoFit/>
          </a:bodyPr>
          <a:lstStyle/>
          <a:p>
            <a:pPr algn="ctr"/>
            <a:r>
              <a:rPr lang="en-US" b="1" dirty="0">
                <a:solidFill>
                  <a:srgbClr val="FFFFCC"/>
                </a:solidFill>
              </a:rPr>
              <a:t>RDF Triples</a:t>
            </a:r>
            <a:br>
              <a:rPr lang="en-US" b="1" dirty="0">
                <a:solidFill>
                  <a:srgbClr val="FFFFCC"/>
                </a:solidFill>
              </a:rPr>
            </a:br>
            <a:r>
              <a:rPr lang="en-US" b="1" dirty="0">
                <a:solidFill>
                  <a:srgbClr val="FFFFCC"/>
                </a:solidFill>
              </a:rPr>
              <a:t>(or RDBMS/XML)</a:t>
            </a:r>
          </a:p>
        </p:txBody>
      </p:sp>
      <p:pic>
        <p:nvPicPr>
          <p:cNvPr id="211" name="Picture 38"/>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8047696" y="3774834"/>
            <a:ext cx="1183776" cy="758476"/>
          </a:xfrm>
          <a:prstGeom prst="rect">
            <a:avLst/>
          </a:prstGeom>
          <a:noFill/>
          <a:ln w="9525">
            <a:noFill/>
            <a:miter lim="800000"/>
            <a:headEnd/>
            <a:tailEnd/>
          </a:ln>
        </p:spPr>
      </p:pic>
      <p:sp>
        <p:nvSpPr>
          <p:cNvPr id="253" name="Oval 252"/>
          <p:cNvSpPr/>
          <p:nvPr/>
        </p:nvSpPr>
        <p:spPr>
          <a:xfrm>
            <a:off x="4367636" y="2463883"/>
            <a:ext cx="914162" cy="33639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sp>
        <p:nvSpPr>
          <p:cNvPr id="255" name="Oval 254"/>
          <p:cNvSpPr/>
          <p:nvPr/>
        </p:nvSpPr>
        <p:spPr>
          <a:xfrm>
            <a:off x="9047775" y="2756971"/>
            <a:ext cx="914162" cy="336397"/>
          </a:xfrm>
          <a:prstGeom prst="ellipse">
            <a:avLst/>
          </a:prstGeom>
          <a:solidFill>
            <a:srgbClr val="EFF19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sp>
        <p:nvSpPr>
          <p:cNvPr id="254" name="Oval 253"/>
          <p:cNvSpPr/>
          <p:nvPr/>
        </p:nvSpPr>
        <p:spPr>
          <a:xfrm>
            <a:off x="8946227" y="2415468"/>
            <a:ext cx="914162" cy="336397"/>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sp>
        <p:nvSpPr>
          <p:cNvPr id="223" name="Oval 222"/>
          <p:cNvSpPr/>
          <p:nvPr/>
        </p:nvSpPr>
        <p:spPr>
          <a:xfrm>
            <a:off x="8536058" y="2705988"/>
            <a:ext cx="914162" cy="33639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sp>
        <p:nvSpPr>
          <p:cNvPr id="232" name="Oval 231"/>
          <p:cNvSpPr/>
          <p:nvPr/>
        </p:nvSpPr>
        <p:spPr>
          <a:xfrm>
            <a:off x="8020321" y="2981235"/>
            <a:ext cx="914162" cy="336397"/>
          </a:xfrm>
          <a:prstGeom prst="ellipse">
            <a:avLst/>
          </a:prstGeom>
          <a:solidFill>
            <a:srgbClr val="EFF19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sp>
        <p:nvSpPr>
          <p:cNvPr id="247" name="Oval 246"/>
          <p:cNvSpPr/>
          <p:nvPr/>
        </p:nvSpPr>
        <p:spPr>
          <a:xfrm>
            <a:off x="7750786" y="2545440"/>
            <a:ext cx="914162" cy="336397"/>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sp>
        <p:nvSpPr>
          <p:cNvPr id="246" name="Oval 245"/>
          <p:cNvSpPr/>
          <p:nvPr/>
        </p:nvSpPr>
        <p:spPr>
          <a:xfrm>
            <a:off x="7450003" y="2846152"/>
            <a:ext cx="914162" cy="33639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sp>
        <p:nvSpPr>
          <p:cNvPr id="222" name="Oval 221"/>
          <p:cNvSpPr/>
          <p:nvPr/>
        </p:nvSpPr>
        <p:spPr>
          <a:xfrm>
            <a:off x="6860094" y="2369591"/>
            <a:ext cx="914162" cy="33639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sp>
        <p:nvSpPr>
          <p:cNvPr id="224" name="Oval 223"/>
          <p:cNvSpPr/>
          <p:nvPr/>
        </p:nvSpPr>
        <p:spPr>
          <a:xfrm>
            <a:off x="4836436" y="2853803"/>
            <a:ext cx="914162" cy="33639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sp>
        <p:nvSpPr>
          <p:cNvPr id="225" name="Oval 224"/>
          <p:cNvSpPr/>
          <p:nvPr/>
        </p:nvSpPr>
        <p:spPr>
          <a:xfrm>
            <a:off x="6020160" y="2792639"/>
            <a:ext cx="914162" cy="336397"/>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sp>
        <p:nvSpPr>
          <p:cNvPr id="226" name="Oval 225"/>
          <p:cNvSpPr/>
          <p:nvPr/>
        </p:nvSpPr>
        <p:spPr>
          <a:xfrm>
            <a:off x="6160770" y="2456244"/>
            <a:ext cx="914162" cy="336397"/>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sp>
        <p:nvSpPr>
          <p:cNvPr id="227" name="Oval 226"/>
          <p:cNvSpPr/>
          <p:nvPr/>
        </p:nvSpPr>
        <p:spPr>
          <a:xfrm>
            <a:off x="6512372" y="2899675"/>
            <a:ext cx="914162" cy="336397"/>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sp>
        <p:nvSpPr>
          <p:cNvPr id="229" name="Oval 228"/>
          <p:cNvSpPr/>
          <p:nvPr/>
        </p:nvSpPr>
        <p:spPr>
          <a:xfrm>
            <a:off x="5098156" y="2565828"/>
            <a:ext cx="914162" cy="336397"/>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sp>
        <p:nvSpPr>
          <p:cNvPr id="230" name="Oval 229"/>
          <p:cNvSpPr/>
          <p:nvPr/>
        </p:nvSpPr>
        <p:spPr>
          <a:xfrm>
            <a:off x="5648968" y="2581123"/>
            <a:ext cx="914162" cy="336397"/>
          </a:xfrm>
          <a:prstGeom prst="ellipse">
            <a:avLst/>
          </a:prstGeom>
          <a:solidFill>
            <a:srgbClr val="EFF19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sp>
        <p:nvSpPr>
          <p:cNvPr id="231" name="Oval 230"/>
          <p:cNvSpPr/>
          <p:nvPr/>
        </p:nvSpPr>
        <p:spPr>
          <a:xfrm>
            <a:off x="6985051" y="2596415"/>
            <a:ext cx="914162" cy="336397"/>
          </a:xfrm>
          <a:prstGeom prst="ellipse">
            <a:avLst/>
          </a:prstGeom>
          <a:solidFill>
            <a:srgbClr val="EFF19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sp>
        <p:nvSpPr>
          <p:cNvPr id="233" name="Oval 232"/>
          <p:cNvSpPr/>
          <p:nvPr/>
        </p:nvSpPr>
        <p:spPr>
          <a:xfrm>
            <a:off x="4351952" y="2759519"/>
            <a:ext cx="914162" cy="336397"/>
          </a:xfrm>
          <a:prstGeom prst="ellipse">
            <a:avLst/>
          </a:prstGeom>
          <a:solidFill>
            <a:srgbClr val="EFF19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pic>
        <p:nvPicPr>
          <p:cNvPr id="17" name="Picture 109"/>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336383" y="2748471"/>
            <a:ext cx="912914" cy="365292"/>
          </a:xfrm>
          <a:prstGeom prst="rect">
            <a:avLst/>
          </a:prstGeom>
          <a:noFill/>
          <a:ln w="9525">
            <a:noFill/>
            <a:miter lim="800000"/>
            <a:headEnd/>
            <a:tailEnd/>
          </a:ln>
          <a:effectLst/>
        </p:spPr>
      </p:pic>
      <p:sp>
        <p:nvSpPr>
          <p:cNvPr id="210" name="Flowchart: Magnetic Disk 209"/>
          <p:cNvSpPr/>
          <p:nvPr/>
        </p:nvSpPr>
        <p:spPr>
          <a:xfrm>
            <a:off x="4078601" y="2321170"/>
            <a:ext cx="6246773" cy="978609"/>
          </a:xfrm>
          <a:prstGeom prst="flowChartMagneticDisk">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pic>
        <p:nvPicPr>
          <p:cNvPr id="214" name="Picture 24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6504584" y="2902217"/>
            <a:ext cx="937604" cy="336395"/>
          </a:xfrm>
          <a:prstGeom prst="rect">
            <a:avLst/>
          </a:prstGeom>
          <a:noFill/>
          <a:ln w="9525">
            <a:noFill/>
            <a:miter lim="800000"/>
            <a:headEnd/>
            <a:tailEnd/>
          </a:ln>
          <a:effectLst/>
        </p:spPr>
      </p:pic>
      <p:pic>
        <p:nvPicPr>
          <p:cNvPr id="234" name="Picture 109"/>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090371" y="2552239"/>
            <a:ext cx="912914" cy="365292"/>
          </a:xfrm>
          <a:prstGeom prst="rect">
            <a:avLst/>
          </a:prstGeom>
          <a:noFill/>
          <a:ln w="9525">
            <a:noFill/>
            <a:miter lim="800000"/>
            <a:headEnd/>
            <a:tailEnd/>
          </a:ln>
          <a:effectLst/>
        </p:spPr>
      </p:pic>
      <p:pic>
        <p:nvPicPr>
          <p:cNvPr id="235" name="Picture 109"/>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004533" y="2789246"/>
            <a:ext cx="912914" cy="365292"/>
          </a:xfrm>
          <a:prstGeom prst="rect">
            <a:avLst/>
          </a:prstGeom>
          <a:noFill/>
          <a:ln w="9525">
            <a:noFill/>
            <a:miter lim="800000"/>
            <a:headEnd/>
            <a:tailEnd/>
          </a:ln>
          <a:effectLst/>
        </p:spPr>
      </p:pic>
      <p:pic>
        <p:nvPicPr>
          <p:cNvPr id="237" name="Picture 24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4855967" y="2858896"/>
            <a:ext cx="937604" cy="336395"/>
          </a:xfrm>
          <a:prstGeom prst="rect">
            <a:avLst/>
          </a:prstGeom>
          <a:noFill/>
          <a:ln w="9525">
            <a:noFill/>
            <a:miter lim="800000"/>
            <a:headEnd/>
            <a:tailEnd/>
          </a:ln>
          <a:effectLst/>
        </p:spPr>
      </p:pic>
      <p:pic>
        <p:nvPicPr>
          <p:cNvPr id="239" name="Picture 24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4355915" y="2463885"/>
            <a:ext cx="937604" cy="336395"/>
          </a:xfrm>
          <a:prstGeom prst="rect">
            <a:avLst/>
          </a:prstGeom>
          <a:noFill/>
          <a:ln w="9525">
            <a:noFill/>
            <a:miter lim="800000"/>
            <a:headEnd/>
            <a:tailEnd/>
          </a:ln>
          <a:effectLst/>
        </p:spPr>
      </p:pic>
      <p:pic>
        <p:nvPicPr>
          <p:cNvPr id="240" name="Picture 109"/>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7442190" y="2832571"/>
            <a:ext cx="912914" cy="365292"/>
          </a:xfrm>
          <a:prstGeom prst="rect">
            <a:avLst/>
          </a:prstGeom>
          <a:noFill/>
          <a:ln w="9525">
            <a:noFill/>
            <a:miter lim="800000"/>
            <a:headEnd/>
            <a:tailEnd/>
          </a:ln>
          <a:effectLst/>
        </p:spPr>
      </p:pic>
      <p:pic>
        <p:nvPicPr>
          <p:cNvPr id="241" name="Picture 24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7746906" y="2535241"/>
            <a:ext cx="937604" cy="336395"/>
          </a:xfrm>
          <a:prstGeom prst="rect">
            <a:avLst/>
          </a:prstGeom>
          <a:noFill/>
          <a:ln w="9525">
            <a:noFill/>
            <a:miter lim="800000"/>
            <a:headEnd/>
            <a:tailEnd/>
          </a:ln>
          <a:effectLst/>
        </p:spPr>
      </p:pic>
      <p:pic>
        <p:nvPicPr>
          <p:cNvPr id="242" name="Picture 109"/>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996830" y="2580274"/>
            <a:ext cx="912914" cy="365292"/>
          </a:xfrm>
          <a:prstGeom prst="rect">
            <a:avLst/>
          </a:prstGeom>
          <a:noFill/>
          <a:ln w="9525">
            <a:noFill/>
            <a:miter lim="800000"/>
            <a:headEnd/>
            <a:tailEnd/>
          </a:ln>
          <a:effectLst/>
        </p:spPr>
      </p:pic>
      <p:pic>
        <p:nvPicPr>
          <p:cNvPr id="243" name="Picture 24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6152984" y="2451144"/>
            <a:ext cx="937604" cy="336395"/>
          </a:xfrm>
          <a:prstGeom prst="rect">
            <a:avLst/>
          </a:prstGeom>
          <a:noFill/>
          <a:ln w="9525">
            <a:noFill/>
            <a:miter lim="800000"/>
            <a:headEnd/>
            <a:tailEnd/>
          </a:ln>
          <a:effectLst/>
        </p:spPr>
      </p:pic>
      <p:pic>
        <p:nvPicPr>
          <p:cNvPr id="244" name="Picture 109"/>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860094" y="2353459"/>
            <a:ext cx="912914" cy="365292"/>
          </a:xfrm>
          <a:prstGeom prst="rect">
            <a:avLst/>
          </a:prstGeom>
          <a:noFill/>
          <a:ln w="9525">
            <a:noFill/>
            <a:miter lim="800000"/>
            <a:headEnd/>
            <a:tailEnd/>
          </a:ln>
          <a:effectLst/>
        </p:spPr>
      </p:pic>
      <p:pic>
        <p:nvPicPr>
          <p:cNvPr id="245" name="Picture 24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5641209" y="2583661"/>
            <a:ext cx="937604" cy="336395"/>
          </a:xfrm>
          <a:prstGeom prst="rect">
            <a:avLst/>
          </a:prstGeom>
          <a:noFill/>
          <a:ln w="9525">
            <a:noFill/>
            <a:miter lim="800000"/>
            <a:headEnd/>
            <a:tailEnd/>
          </a:ln>
          <a:effectLst/>
        </p:spPr>
      </p:pic>
      <p:pic>
        <p:nvPicPr>
          <p:cNvPr id="249" name="Picture 109"/>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8942352" y="2396786"/>
            <a:ext cx="912914" cy="365292"/>
          </a:xfrm>
          <a:prstGeom prst="rect">
            <a:avLst/>
          </a:prstGeom>
          <a:noFill/>
          <a:ln w="9525">
            <a:noFill/>
            <a:miter lim="800000"/>
            <a:headEnd/>
            <a:tailEnd/>
          </a:ln>
          <a:effectLst/>
        </p:spPr>
      </p:pic>
      <p:pic>
        <p:nvPicPr>
          <p:cNvPr id="250" name="Picture 24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9036110" y="2749313"/>
            <a:ext cx="937604" cy="336395"/>
          </a:xfrm>
          <a:prstGeom prst="rect">
            <a:avLst/>
          </a:prstGeom>
          <a:noFill/>
          <a:ln w="9525">
            <a:noFill/>
            <a:miter lim="800000"/>
            <a:headEnd/>
            <a:tailEnd/>
          </a:ln>
          <a:effectLst/>
        </p:spPr>
      </p:pic>
      <p:pic>
        <p:nvPicPr>
          <p:cNvPr id="251" name="Picture 109"/>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8520433" y="2687307"/>
            <a:ext cx="912914" cy="365292"/>
          </a:xfrm>
          <a:prstGeom prst="rect">
            <a:avLst/>
          </a:prstGeom>
          <a:noFill/>
          <a:ln w="9525">
            <a:noFill/>
            <a:miter lim="800000"/>
            <a:headEnd/>
            <a:tailEnd/>
          </a:ln>
          <a:effectLst/>
        </p:spPr>
      </p:pic>
      <p:pic>
        <p:nvPicPr>
          <p:cNvPr id="252" name="Picture 24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8004749" y="2948089"/>
            <a:ext cx="937604" cy="336395"/>
          </a:xfrm>
          <a:prstGeom prst="rect">
            <a:avLst/>
          </a:prstGeom>
          <a:noFill/>
          <a:ln w="9525">
            <a:noFill/>
            <a:miter lim="800000"/>
            <a:headEnd/>
            <a:tailEnd/>
          </a:ln>
          <a:effectLst/>
        </p:spPr>
      </p:pic>
      <p:pic>
        <p:nvPicPr>
          <p:cNvPr id="261" name="Picture 38"/>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364240" y="3790466"/>
            <a:ext cx="1183776" cy="758476"/>
          </a:xfrm>
          <a:prstGeom prst="rect">
            <a:avLst/>
          </a:prstGeom>
          <a:noFill/>
          <a:ln w="9525">
            <a:noFill/>
            <a:miter lim="800000"/>
            <a:headEnd/>
            <a:tailEnd/>
          </a:ln>
        </p:spPr>
      </p:pic>
      <p:grpSp>
        <p:nvGrpSpPr>
          <p:cNvPr id="4" name="Group 271"/>
          <p:cNvGrpSpPr/>
          <p:nvPr/>
        </p:nvGrpSpPr>
        <p:grpSpPr>
          <a:xfrm>
            <a:off x="9630923" y="5181602"/>
            <a:ext cx="1245257" cy="594649"/>
            <a:chOff x="4015887" y="3561149"/>
            <a:chExt cx="1241912" cy="577659"/>
          </a:xfrm>
        </p:grpSpPr>
        <p:pic>
          <p:nvPicPr>
            <p:cNvPr id="262" name="Picture 33" descr="server"/>
            <p:cNvPicPr>
              <a:picLocks noChangeAspect="1" noChangeArrowheads="1"/>
            </p:cNvPicPr>
            <p:nvPr/>
          </p:nvPicPr>
          <p:blipFill>
            <a:blip r:embed="rId10" cstate="print">
              <a:clrChange>
                <a:clrFrom>
                  <a:srgbClr val="FEFEFE"/>
                </a:clrFrom>
                <a:clrTo>
                  <a:srgbClr val="FEFEFE">
                    <a:alpha val="0"/>
                  </a:srgbClr>
                </a:clrTo>
              </a:clrChange>
            </a:blip>
            <a:srcRect/>
            <a:stretch>
              <a:fillRect/>
            </a:stretch>
          </p:blipFill>
          <p:spPr bwMode="auto">
            <a:xfrm>
              <a:off x="4725133" y="3742856"/>
              <a:ext cx="532666" cy="393021"/>
            </a:xfrm>
            <a:prstGeom prst="rect">
              <a:avLst/>
            </a:prstGeom>
            <a:noFill/>
            <a:ln w="9525">
              <a:noFill/>
              <a:miter lim="800000"/>
              <a:headEnd/>
              <a:tailEnd/>
            </a:ln>
          </p:spPr>
        </p:pic>
        <p:pic>
          <p:nvPicPr>
            <p:cNvPr id="264" name="Picture 33" descr="server"/>
            <p:cNvPicPr>
              <a:picLocks noChangeAspect="1" noChangeArrowheads="1"/>
            </p:cNvPicPr>
            <p:nvPr/>
          </p:nvPicPr>
          <p:blipFill>
            <a:blip r:embed="rId10" cstate="print">
              <a:clrChange>
                <a:clrFrom>
                  <a:srgbClr val="FEFEFE"/>
                </a:clrFrom>
                <a:clrTo>
                  <a:srgbClr val="FEFEFE">
                    <a:alpha val="0"/>
                  </a:srgbClr>
                </a:clrTo>
              </a:clrChange>
            </a:blip>
            <a:srcRect/>
            <a:stretch>
              <a:fillRect/>
            </a:stretch>
          </p:blipFill>
          <p:spPr bwMode="auto">
            <a:xfrm>
              <a:off x="4341203" y="3561149"/>
              <a:ext cx="532666" cy="393021"/>
            </a:xfrm>
            <a:prstGeom prst="rect">
              <a:avLst/>
            </a:prstGeom>
            <a:noFill/>
            <a:ln w="9525">
              <a:noFill/>
              <a:miter lim="800000"/>
              <a:headEnd/>
              <a:tailEnd/>
            </a:ln>
          </p:spPr>
        </p:pic>
        <p:pic>
          <p:nvPicPr>
            <p:cNvPr id="265" name="Picture 33" descr="server"/>
            <p:cNvPicPr>
              <a:picLocks noChangeAspect="1" noChangeArrowheads="1"/>
            </p:cNvPicPr>
            <p:nvPr/>
          </p:nvPicPr>
          <p:blipFill>
            <a:blip r:embed="rId10" cstate="print">
              <a:clrChange>
                <a:clrFrom>
                  <a:srgbClr val="FEFEFE"/>
                </a:clrFrom>
                <a:clrTo>
                  <a:srgbClr val="FEFEFE">
                    <a:alpha val="0"/>
                  </a:srgbClr>
                </a:clrTo>
              </a:clrChange>
            </a:blip>
            <a:srcRect/>
            <a:stretch>
              <a:fillRect/>
            </a:stretch>
          </p:blipFill>
          <p:spPr bwMode="auto">
            <a:xfrm>
              <a:off x="4015887" y="3745787"/>
              <a:ext cx="532666" cy="393021"/>
            </a:xfrm>
            <a:prstGeom prst="rect">
              <a:avLst/>
            </a:prstGeom>
            <a:noFill/>
            <a:ln w="9525">
              <a:noFill/>
              <a:miter lim="800000"/>
              <a:headEnd/>
              <a:tailEnd/>
            </a:ln>
          </p:spPr>
        </p:pic>
      </p:grpSp>
      <p:grpSp>
        <p:nvGrpSpPr>
          <p:cNvPr id="5" name="Group 270"/>
          <p:cNvGrpSpPr/>
          <p:nvPr/>
        </p:nvGrpSpPr>
        <p:grpSpPr>
          <a:xfrm>
            <a:off x="6633434" y="3786559"/>
            <a:ext cx="1242316" cy="726832"/>
            <a:chOff x="2338754" y="3086100"/>
            <a:chExt cx="817684" cy="518746"/>
          </a:xfrm>
        </p:grpSpPr>
        <p:pic>
          <p:nvPicPr>
            <p:cNvPr id="267" name="Picture 29"/>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2444140" y="3374061"/>
              <a:ext cx="290512" cy="223838"/>
            </a:xfrm>
            <a:prstGeom prst="rect">
              <a:avLst/>
            </a:prstGeom>
            <a:noFill/>
            <a:ln w="9525">
              <a:noFill/>
              <a:miter lim="800000"/>
              <a:headEnd/>
              <a:tailEnd/>
            </a:ln>
          </p:spPr>
        </p:pic>
        <p:pic>
          <p:nvPicPr>
            <p:cNvPr id="268" name="Picture 30"/>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2863240" y="3374062"/>
              <a:ext cx="284162" cy="211931"/>
            </a:xfrm>
            <a:prstGeom prst="rect">
              <a:avLst/>
            </a:prstGeom>
            <a:noFill/>
            <a:ln w="9525">
              <a:noFill/>
              <a:miter lim="800000"/>
              <a:headEnd/>
              <a:tailEnd/>
            </a:ln>
          </p:spPr>
        </p:pic>
        <p:pic>
          <p:nvPicPr>
            <p:cNvPr id="269" name="Picture 31"/>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2358172" y="3207739"/>
              <a:ext cx="268287" cy="207169"/>
            </a:xfrm>
            <a:prstGeom prst="rect">
              <a:avLst/>
            </a:prstGeom>
            <a:noFill/>
            <a:ln w="9525">
              <a:noFill/>
              <a:miter lim="800000"/>
              <a:headEnd/>
              <a:tailEnd/>
            </a:ln>
          </p:spPr>
        </p:pic>
        <p:pic>
          <p:nvPicPr>
            <p:cNvPr id="270" name="Picture 32"/>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2656254" y="3207007"/>
              <a:ext cx="282575" cy="211931"/>
            </a:xfrm>
            <a:prstGeom prst="rect">
              <a:avLst/>
            </a:prstGeom>
            <a:noFill/>
            <a:ln w="9525">
              <a:noFill/>
              <a:miter lim="800000"/>
              <a:headEnd/>
              <a:tailEnd/>
            </a:ln>
          </p:spPr>
        </p:pic>
        <p:sp>
          <p:nvSpPr>
            <p:cNvPr id="266" name="Flowchart: Magnetic Disk 265"/>
            <p:cNvSpPr/>
            <p:nvPr/>
          </p:nvSpPr>
          <p:spPr>
            <a:xfrm>
              <a:off x="2338754" y="3086100"/>
              <a:ext cx="817684" cy="518746"/>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grpSp>
      <p:sp>
        <p:nvSpPr>
          <p:cNvPr id="273" name="Rectangle 13" descr="Light horizontal"/>
          <p:cNvSpPr>
            <a:spLocks noChangeArrowheads="1"/>
          </p:cNvSpPr>
          <p:nvPr/>
        </p:nvSpPr>
        <p:spPr bwMode="auto">
          <a:xfrm>
            <a:off x="9971595" y="2607556"/>
            <a:ext cx="306836" cy="677082"/>
          </a:xfrm>
          <a:prstGeom prst="rect">
            <a:avLst/>
          </a:prstGeom>
          <a:pattFill prst="ltHorz">
            <a:fgClr>
              <a:schemeClr val="bg1"/>
            </a:fgClr>
            <a:bgClr>
              <a:schemeClr val="folHlink"/>
            </a:bgClr>
          </a:pattFill>
          <a:ln w="12700" algn="ctr">
            <a:solidFill>
              <a:schemeClr val="bg1"/>
            </a:solidFill>
            <a:miter lim="800000"/>
            <a:headEnd/>
            <a:tailEnd/>
          </a:ln>
          <a:effectLst/>
        </p:spPr>
        <p:txBody>
          <a:bodyPr lIns="121893" tIns="60947" rIns="121893" bIns="60947" anchor="ctr">
            <a:spAutoFit/>
          </a:bodyPr>
          <a:lstStyle/>
          <a:p>
            <a:pPr marL="154484" indent="-154484" algn="ctr" eaLnBrk="0" hangingPunct="0">
              <a:buClr>
                <a:schemeClr val="hlink"/>
              </a:buClr>
              <a:buFontTx/>
              <a:buChar char="•"/>
            </a:pPr>
            <a:endParaRPr lang="en-US" dirty="0">
              <a:solidFill>
                <a:schemeClr val="bg1"/>
              </a:solidFill>
              <a:cs typeface="Times New Roman" pitchFamily="18" charset="0"/>
            </a:endParaRPr>
          </a:p>
          <a:p>
            <a:pPr marL="154484" indent="-154484" algn="ctr" eaLnBrk="0" hangingPunct="0">
              <a:buClr>
                <a:schemeClr val="hlink"/>
              </a:buClr>
              <a:buFontTx/>
              <a:buChar char="•"/>
            </a:pPr>
            <a:endParaRPr lang="en-US" dirty="0">
              <a:solidFill>
                <a:schemeClr val="bg1"/>
              </a:solidFill>
              <a:cs typeface="Times New Roman" pitchFamily="18" charset="0"/>
            </a:endParaRPr>
          </a:p>
        </p:txBody>
      </p:sp>
      <p:sp>
        <p:nvSpPr>
          <p:cNvPr id="274" name="Text Box 16"/>
          <p:cNvSpPr txBox="1">
            <a:spLocks noChangeArrowheads="1"/>
          </p:cNvSpPr>
          <p:nvPr/>
        </p:nvSpPr>
        <p:spPr bwMode="auto">
          <a:xfrm>
            <a:off x="9820894" y="2507519"/>
            <a:ext cx="586901" cy="307750"/>
          </a:xfrm>
          <a:prstGeom prst="rect">
            <a:avLst/>
          </a:prstGeom>
          <a:noFill/>
          <a:ln w="12700" algn="ctr">
            <a:noFill/>
            <a:miter lim="800000"/>
            <a:headEnd/>
            <a:tailEnd/>
          </a:ln>
          <a:effectLst/>
        </p:spPr>
        <p:txBody>
          <a:bodyPr wrap="none" lIns="121893" tIns="60947" rIns="121893" bIns="60947">
            <a:spAutoFit/>
          </a:bodyPr>
          <a:lstStyle/>
          <a:p>
            <a:pPr marL="154484" indent="-154484" algn="ctr" eaLnBrk="0" hangingPunct="0">
              <a:buClr>
                <a:schemeClr val="hlink"/>
              </a:buClr>
            </a:pPr>
            <a:r>
              <a:rPr lang="en-US" sz="1200" dirty="0">
                <a:cs typeface="Times New Roman" pitchFamily="18" charset="0"/>
              </a:rPr>
              <a:t>Index</a:t>
            </a:r>
          </a:p>
        </p:txBody>
      </p:sp>
      <p:sp>
        <p:nvSpPr>
          <p:cNvPr id="275" name="Rectangle 274"/>
          <p:cNvSpPr/>
          <p:nvPr/>
        </p:nvSpPr>
        <p:spPr>
          <a:xfrm>
            <a:off x="6702908" y="4559675"/>
            <a:ext cx="1105376" cy="275434"/>
          </a:xfrm>
          <a:prstGeom prst="rect">
            <a:avLst/>
          </a:prstGeom>
        </p:spPr>
        <p:txBody>
          <a:bodyPr wrap="none" lIns="121893" tIns="60947" rIns="121893" bIns="60947">
            <a:spAutoFit/>
          </a:bodyPr>
          <a:lstStyle/>
          <a:p>
            <a:pPr marL="158716" indent="-158716">
              <a:lnSpc>
                <a:spcPct val="90000"/>
              </a:lnSpc>
              <a:spcBef>
                <a:spcPct val="50000"/>
              </a:spcBef>
              <a:buClr>
                <a:schemeClr val="accent1"/>
              </a:buClr>
            </a:pPr>
            <a:r>
              <a:rPr lang="en-US" sz="1100" b="1" dirty="0" smtClean="0"/>
              <a:t>Content Mgmt</a:t>
            </a:r>
            <a:endParaRPr lang="en-US" sz="1100" b="1" dirty="0"/>
          </a:p>
        </p:txBody>
      </p:sp>
      <p:sp>
        <p:nvSpPr>
          <p:cNvPr id="276" name="Rectangle 275"/>
          <p:cNvSpPr/>
          <p:nvPr/>
        </p:nvSpPr>
        <p:spPr>
          <a:xfrm>
            <a:off x="8171826" y="4540138"/>
            <a:ext cx="768746" cy="275434"/>
          </a:xfrm>
          <a:prstGeom prst="rect">
            <a:avLst/>
          </a:prstGeom>
        </p:spPr>
        <p:txBody>
          <a:bodyPr wrap="none" lIns="121893" tIns="60947" rIns="121893" bIns="60947">
            <a:spAutoFit/>
          </a:bodyPr>
          <a:lstStyle/>
          <a:p>
            <a:pPr marL="158716" indent="-158716">
              <a:lnSpc>
                <a:spcPct val="90000"/>
              </a:lnSpc>
              <a:spcBef>
                <a:spcPct val="50000"/>
              </a:spcBef>
              <a:buClr>
                <a:schemeClr val="accent1"/>
              </a:buClr>
            </a:pPr>
            <a:r>
              <a:rPr lang="en-US" sz="1100" b="1" dirty="0" smtClean="0"/>
              <a:t>BI Server</a:t>
            </a:r>
            <a:endParaRPr lang="en-US" sz="1100" b="1" dirty="0"/>
          </a:p>
        </p:txBody>
      </p:sp>
      <p:sp>
        <p:nvSpPr>
          <p:cNvPr id="277" name="Rectangle 276"/>
          <p:cNvSpPr/>
          <p:nvPr/>
        </p:nvSpPr>
        <p:spPr>
          <a:xfrm>
            <a:off x="9289125" y="4532322"/>
            <a:ext cx="1223999" cy="275434"/>
          </a:xfrm>
          <a:prstGeom prst="rect">
            <a:avLst/>
          </a:prstGeom>
        </p:spPr>
        <p:txBody>
          <a:bodyPr wrap="none" lIns="121893" tIns="60947" rIns="121893" bIns="60947">
            <a:spAutoFit/>
          </a:bodyPr>
          <a:lstStyle/>
          <a:p>
            <a:pPr marL="158716" indent="-158716">
              <a:lnSpc>
                <a:spcPct val="90000"/>
              </a:lnSpc>
              <a:spcBef>
                <a:spcPct val="50000"/>
              </a:spcBef>
              <a:buClr>
                <a:schemeClr val="accent1"/>
              </a:buClr>
            </a:pPr>
            <a:r>
              <a:rPr lang="en-US" sz="1100" b="1" dirty="0" smtClean="0"/>
              <a:t>Data Warehouse</a:t>
            </a:r>
            <a:endParaRPr lang="en-US" sz="1100" b="1" dirty="0"/>
          </a:p>
        </p:txBody>
      </p:sp>
      <p:sp>
        <p:nvSpPr>
          <p:cNvPr id="278" name="Rectangle 277"/>
          <p:cNvSpPr/>
          <p:nvPr/>
        </p:nvSpPr>
        <p:spPr>
          <a:xfrm>
            <a:off x="3284575" y="5876562"/>
            <a:ext cx="1714517" cy="275434"/>
          </a:xfrm>
          <a:prstGeom prst="rect">
            <a:avLst/>
          </a:prstGeom>
        </p:spPr>
        <p:txBody>
          <a:bodyPr wrap="none" lIns="121893" tIns="60947" rIns="121893" bIns="60947">
            <a:spAutoFit/>
          </a:bodyPr>
          <a:lstStyle/>
          <a:p>
            <a:pPr marL="158716" indent="-158716">
              <a:lnSpc>
                <a:spcPct val="90000"/>
              </a:lnSpc>
              <a:spcBef>
                <a:spcPct val="50000"/>
              </a:spcBef>
              <a:buClr>
                <a:schemeClr val="accent1"/>
              </a:buClr>
            </a:pPr>
            <a:r>
              <a:rPr lang="en-US" sz="1100" b="1" dirty="0" smtClean="0"/>
              <a:t>Machine Generated Data</a:t>
            </a:r>
            <a:endParaRPr lang="en-US" sz="1100" b="1" dirty="0"/>
          </a:p>
        </p:txBody>
      </p:sp>
      <p:sp>
        <p:nvSpPr>
          <p:cNvPr id="279" name="Rectangle 278"/>
          <p:cNvSpPr/>
          <p:nvPr/>
        </p:nvSpPr>
        <p:spPr>
          <a:xfrm>
            <a:off x="237429" y="2617546"/>
            <a:ext cx="2997267" cy="653999"/>
          </a:xfrm>
          <a:prstGeom prst="rect">
            <a:avLst/>
          </a:prstGeom>
        </p:spPr>
        <p:txBody>
          <a:bodyPr wrap="square" lIns="121893" tIns="60947" rIns="121893" bIns="60947">
            <a:spAutoFit/>
          </a:bodyPr>
          <a:lstStyle/>
          <a:p>
            <a:pPr marL="158716" indent="-158716">
              <a:lnSpc>
                <a:spcPct val="90000"/>
              </a:lnSpc>
              <a:spcBef>
                <a:spcPct val="50000"/>
              </a:spcBef>
              <a:buClr>
                <a:schemeClr val="accent1"/>
              </a:buClr>
            </a:pPr>
            <a:r>
              <a:rPr lang="en-US" sz="1500" b="1" dirty="0" smtClean="0"/>
              <a:t>Enterprise metadata registry</a:t>
            </a:r>
          </a:p>
          <a:p>
            <a:pPr marL="158716" indent="-158716">
              <a:lnSpc>
                <a:spcPct val="90000"/>
              </a:lnSpc>
              <a:spcBef>
                <a:spcPct val="50000"/>
              </a:spcBef>
              <a:buClr>
                <a:schemeClr val="accent1"/>
              </a:buClr>
            </a:pPr>
            <a:r>
              <a:rPr lang="en-US" sz="1500" b="1" dirty="0" smtClean="0"/>
              <a:t>(integrated graph metadata)</a:t>
            </a:r>
            <a:endParaRPr lang="en-US" sz="1500" b="1" dirty="0"/>
          </a:p>
        </p:txBody>
      </p:sp>
      <p:sp>
        <p:nvSpPr>
          <p:cNvPr id="280" name="Rectangle 279"/>
          <p:cNvSpPr/>
          <p:nvPr/>
        </p:nvSpPr>
        <p:spPr>
          <a:xfrm>
            <a:off x="9461100" y="5853050"/>
            <a:ext cx="1445213" cy="275434"/>
          </a:xfrm>
          <a:prstGeom prst="rect">
            <a:avLst/>
          </a:prstGeom>
        </p:spPr>
        <p:txBody>
          <a:bodyPr wrap="none" lIns="121893" tIns="60947" rIns="121893" bIns="60947">
            <a:spAutoFit/>
          </a:bodyPr>
          <a:lstStyle/>
          <a:p>
            <a:pPr marL="158716" indent="-158716">
              <a:lnSpc>
                <a:spcPct val="90000"/>
              </a:lnSpc>
              <a:spcBef>
                <a:spcPct val="50000"/>
              </a:spcBef>
              <a:buClr>
                <a:schemeClr val="accent1"/>
              </a:buClr>
            </a:pPr>
            <a:r>
              <a:rPr lang="en-US" sz="1100" b="1" dirty="0" smtClean="0"/>
              <a:t>Transaction Systems</a:t>
            </a:r>
            <a:endParaRPr lang="en-US" sz="1100" b="1" dirty="0"/>
          </a:p>
        </p:txBody>
      </p:sp>
      <p:pic>
        <p:nvPicPr>
          <p:cNvPr id="298" name="Picture 2" descr="C:\Users\rwarnick\AppData\Local\Temp\VMwareDnD\aef58ef7\Facebook.png"/>
          <p:cNvPicPr>
            <a:picLocks noChangeAspect="1" noChangeArrowheads="1"/>
          </p:cNvPicPr>
          <p:nvPr/>
        </p:nvPicPr>
        <p:blipFill>
          <a:blip r:embed="rId15" cstate="print"/>
          <a:srcRect/>
          <a:stretch>
            <a:fillRect/>
          </a:stretch>
        </p:blipFill>
        <p:spPr bwMode="auto">
          <a:xfrm>
            <a:off x="5332619" y="5310563"/>
            <a:ext cx="433639" cy="435644"/>
          </a:xfrm>
          <a:prstGeom prst="rect">
            <a:avLst/>
          </a:prstGeom>
          <a:noFill/>
          <a:ln w="9525">
            <a:noFill/>
            <a:miter lim="800000"/>
            <a:headEnd/>
            <a:tailEnd/>
          </a:ln>
        </p:spPr>
      </p:pic>
      <p:pic>
        <p:nvPicPr>
          <p:cNvPr id="299" name="Picture 3" descr="C:\Users\rwarnick\AppData\Local\Temp\VMwareDnD\be76bf33\twitter.png"/>
          <p:cNvPicPr>
            <a:picLocks noChangeAspect="1" noChangeArrowheads="1"/>
          </p:cNvPicPr>
          <p:nvPr/>
        </p:nvPicPr>
        <p:blipFill>
          <a:blip r:embed="rId16" cstate="print"/>
          <a:srcRect/>
          <a:stretch>
            <a:fillRect/>
          </a:stretch>
        </p:blipFill>
        <p:spPr bwMode="auto">
          <a:xfrm>
            <a:off x="5766251" y="5330292"/>
            <a:ext cx="433648" cy="425744"/>
          </a:xfrm>
          <a:prstGeom prst="rect">
            <a:avLst/>
          </a:prstGeom>
          <a:noFill/>
          <a:ln w="9525">
            <a:noFill/>
            <a:miter lim="800000"/>
            <a:headEnd/>
            <a:tailEnd/>
          </a:ln>
        </p:spPr>
      </p:pic>
      <p:sp>
        <p:nvSpPr>
          <p:cNvPr id="301" name="Flowchart: Magnetic Disk 300"/>
          <p:cNvSpPr/>
          <p:nvPr/>
        </p:nvSpPr>
        <p:spPr>
          <a:xfrm>
            <a:off x="5250645" y="3798283"/>
            <a:ext cx="1160284" cy="715108"/>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sp>
        <p:nvSpPr>
          <p:cNvPr id="303" name="Rectangle 302"/>
          <p:cNvSpPr/>
          <p:nvPr/>
        </p:nvSpPr>
        <p:spPr>
          <a:xfrm>
            <a:off x="5120893" y="4536230"/>
            <a:ext cx="1347430" cy="275434"/>
          </a:xfrm>
          <a:prstGeom prst="rect">
            <a:avLst/>
          </a:prstGeom>
        </p:spPr>
        <p:txBody>
          <a:bodyPr wrap="none" lIns="121893" tIns="60947" rIns="121893" bIns="60947">
            <a:spAutoFit/>
          </a:bodyPr>
          <a:lstStyle/>
          <a:p>
            <a:pPr marL="158716" indent="-158716">
              <a:lnSpc>
                <a:spcPct val="90000"/>
              </a:lnSpc>
              <a:spcBef>
                <a:spcPct val="50000"/>
              </a:spcBef>
              <a:buClr>
                <a:schemeClr val="accent1"/>
              </a:buClr>
            </a:pPr>
            <a:r>
              <a:rPr lang="en-US" sz="1100" b="1" dirty="0" smtClean="0"/>
              <a:t>Big Data Appliance</a:t>
            </a:r>
            <a:endParaRPr lang="en-US" sz="1100" b="1" dirty="0"/>
          </a:p>
        </p:txBody>
      </p:sp>
      <p:pic>
        <p:nvPicPr>
          <p:cNvPr id="318" name="Picture 8"/>
          <p:cNvPicPr>
            <a:picLocks noChangeAspect="1" noChangeArrowheads="1"/>
          </p:cNvPicPr>
          <p:nvPr/>
        </p:nvPicPr>
        <p:blipFill>
          <a:blip r:embed="rId17" cstate="print"/>
          <a:srcRect/>
          <a:stretch>
            <a:fillRect/>
          </a:stretch>
        </p:blipFill>
        <p:spPr bwMode="auto">
          <a:xfrm>
            <a:off x="4406643" y="5351571"/>
            <a:ext cx="558654" cy="419100"/>
          </a:xfrm>
          <a:prstGeom prst="rect">
            <a:avLst/>
          </a:prstGeom>
          <a:noFill/>
          <a:ln w="9525">
            <a:noFill/>
            <a:miter lim="800000"/>
            <a:headEnd/>
            <a:tailEnd/>
          </a:ln>
        </p:spPr>
      </p:pic>
      <p:pic>
        <p:nvPicPr>
          <p:cNvPr id="319" name="Picture 6" descr="C:\Users\rwarnick\AppData\Local\Temp\VMwareDnD\e302138d\smart_meter.jpg"/>
          <p:cNvPicPr>
            <a:picLocks noChangeAspect="1" noChangeArrowheads="1"/>
          </p:cNvPicPr>
          <p:nvPr/>
        </p:nvPicPr>
        <p:blipFill>
          <a:blip r:embed="rId18" cstate="print"/>
          <a:srcRect/>
          <a:stretch>
            <a:fillRect/>
          </a:stretch>
        </p:blipFill>
        <p:spPr bwMode="auto">
          <a:xfrm>
            <a:off x="3844079" y="5304684"/>
            <a:ext cx="480034" cy="478541"/>
          </a:xfrm>
          <a:prstGeom prst="rect">
            <a:avLst/>
          </a:prstGeom>
          <a:noFill/>
          <a:ln w="9525">
            <a:noFill/>
            <a:miter lim="800000"/>
            <a:headEnd/>
            <a:tailEnd/>
          </a:ln>
        </p:spPr>
      </p:pic>
      <p:sp>
        <p:nvSpPr>
          <p:cNvPr id="340" name="Rectangle 339"/>
          <p:cNvSpPr/>
          <p:nvPr/>
        </p:nvSpPr>
        <p:spPr>
          <a:xfrm>
            <a:off x="7489165" y="5830680"/>
            <a:ext cx="2051004" cy="307776"/>
          </a:xfrm>
          <a:prstGeom prst="rect">
            <a:avLst/>
          </a:prstGeom>
        </p:spPr>
        <p:txBody>
          <a:bodyPr wrap="square" lIns="121893" tIns="60947" rIns="121893" bIns="60947">
            <a:spAutoFit/>
          </a:bodyPr>
          <a:lstStyle/>
          <a:p>
            <a:pPr algn="r"/>
            <a:r>
              <a:rPr lang="en-US" sz="1200" b="1" dirty="0" smtClean="0"/>
              <a:t>Subscription Services</a:t>
            </a:r>
          </a:p>
        </p:txBody>
      </p:sp>
      <p:pic>
        <p:nvPicPr>
          <p:cNvPr id="341" name="Picture 6" descr="https://encrypted-tbn1.gstatic.com/images?q=tbn:ANd9GcSih-VTcdYLe6zaWuAS9QrHadM7BnEhRVwHZoFTjuq0COsy3VYr"/>
          <p:cNvPicPr>
            <a:picLocks noChangeAspect="1" noChangeArrowheads="1"/>
          </p:cNvPicPr>
          <p:nvPr/>
        </p:nvPicPr>
        <p:blipFill>
          <a:blip r:embed="rId19" cstate="print"/>
          <a:srcRect/>
          <a:stretch>
            <a:fillRect/>
          </a:stretch>
        </p:blipFill>
        <p:spPr bwMode="auto">
          <a:xfrm>
            <a:off x="8075160" y="5127387"/>
            <a:ext cx="1031671" cy="484509"/>
          </a:xfrm>
          <a:prstGeom prst="rect">
            <a:avLst/>
          </a:prstGeom>
          <a:noFill/>
        </p:spPr>
      </p:pic>
      <p:pic>
        <p:nvPicPr>
          <p:cNvPr id="343" name="Picture 26" descr="F:\All_data\All_Semantics\Customers\Icons\Westlaw_Logo.gif"/>
          <p:cNvPicPr>
            <a:picLocks noChangeAspect="1" noChangeArrowheads="1"/>
          </p:cNvPicPr>
          <p:nvPr/>
        </p:nvPicPr>
        <p:blipFill>
          <a:blip r:embed="rId20" cstate="print"/>
          <a:srcRect/>
          <a:stretch>
            <a:fillRect/>
          </a:stretch>
        </p:blipFill>
        <p:spPr bwMode="auto">
          <a:xfrm>
            <a:off x="8110319" y="5475198"/>
            <a:ext cx="1043083" cy="294953"/>
          </a:xfrm>
          <a:prstGeom prst="rect">
            <a:avLst/>
          </a:prstGeom>
          <a:noFill/>
          <a:ln w="9525">
            <a:noFill/>
            <a:miter lim="800000"/>
            <a:headEnd/>
            <a:tailEnd/>
          </a:ln>
        </p:spPr>
      </p:pic>
      <p:pic>
        <p:nvPicPr>
          <p:cNvPr id="353" name="Picture 4" descr="C:\Users\rwarnick\AppData\Local\Temp\VMwareDnD\be7ebfab\Phone 4.png"/>
          <p:cNvPicPr>
            <a:picLocks noChangeAspect="1" noChangeArrowheads="1"/>
          </p:cNvPicPr>
          <p:nvPr/>
        </p:nvPicPr>
        <p:blipFill>
          <a:blip r:embed="rId21" cstate="print"/>
          <a:srcRect/>
          <a:stretch>
            <a:fillRect/>
          </a:stretch>
        </p:blipFill>
        <p:spPr bwMode="auto">
          <a:xfrm>
            <a:off x="3485788" y="5210905"/>
            <a:ext cx="290567" cy="568571"/>
          </a:xfrm>
          <a:prstGeom prst="rect">
            <a:avLst/>
          </a:prstGeom>
          <a:noFill/>
          <a:ln w="9525">
            <a:noFill/>
            <a:miter lim="800000"/>
            <a:headEnd/>
            <a:tailEnd/>
          </a:ln>
        </p:spPr>
      </p:pic>
      <p:pic>
        <p:nvPicPr>
          <p:cNvPr id="355" name="Picture 5" descr="D:\Infobase\Corporate Branding\Web_PPT_Word_Complete_Set\O\OTLP\OTLP.png"/>
          <p:cNvPicPr>
            <a:picLocks noChangeAspect="1" noChangeArrowheads="1"/>
          </p:cNvPicPr>
          <p:nvPr/>
        </p:nvPicPr>
        <p:blipFill>
          <a:blip r:embed="rId22" cstate="print"/>
          <a:srcRect/>
          <a:stretch>
            <a:fillRect/>
          </a:stretch>
        </p:blipFill>
        <p:spPr bwMode="auto">
          <a:xfrm>
            <a:off x="6678897" y="5064369"/>
            <a:ext cx="540586" cy="627187"/>
          </a:xfrm>
          <a:prstGeom prst="rect">
            <a:avLst/>
          </a:prstGeom>
          <a:noFill/>
          <a:effectLst>
            <a:outerShdw blurRad="63500" sx="102000" sy="102000" algn="ctr" rotWithShape="0">
              <a:prstClr val="black">
                <a:alpha val="40000"/>
              </a:prstClr>
            </a:outerShdw>
          </a:effectLst>
        </p:spPr>
      </p:pic>
      <p:sp>
        <p:nvSpPr>
          <p:cNvPr id="382" name="Rectangle 381"/>
          <p:cNvSpPr/>
          <p:nvPr/>
        </p:nvSpPr>
        <p:spPr>
          <a:xfrm>
            <a:off x="6288849" y="5692902"/>
            <a:ext cx="1207968" cy="512422"/>
          </a:xfrm>
          <a:prstGeom prst="rect">
            <a:avLst/>
          </a:prstGeom>
        </p:spPr>
        <p:txBody>
          <a:bodyPr wrap="none" lIns="121893" tIns="60947" rIns="121893" bIns="60947">
            <a:spAutoFit/>
          </a:bodyPr>
          <a:lstStyle/>
          <a:p>
            <a:pPr marL="158716" indent="-158716">
              <a:lnSpc>
                <a:spcPct val="90000"/>
              </a:lnSpc>
              <a:spcBef>
                <a:spcPct val="50000"/>
              </a:spcBef>
              <a:buClr>
                <a:schemeClr val="accent1"/>
              </a:buClr>
            </a:pPr>
            <a:r>
              <a:rPr lang="en-US" sz="1100" b="1" dirty="0" smtClean="0"/>
              <a:t>Human Sourced </a:t>
            </a:r>
          </a:p>
          <a:p>
            <a:pPr marL="158716" indent="-158716" algn="ctr">
              <a:lnSpc>
                <a:spcPct val="90000"/>
              </a:lnSpc>
              <a:spcBef>
                <a:spcPct val="50000"/>
              </a:spcBef>
              <a:buClr>
                <a:schemeClr val="accent1"/>
              </a:buClr>
            </a:pPr>
            <a:r>
              <a:rPr lang="en-US" sz="1100" b="1" dirty="0" smtClean="0"/>
              <a:t>Information</a:t>
            </a:r>
            <a:endParaRPr lang="en-US" sz="1100" b="1" dirty="0"/>
          </a:p>
        </p:txBody>
      </p:sp>
      <p:sp>
        <p:nvSpPr>
          <p:cNvPr id="384" name="Rectangle 383"/>
          <p:cNvSpPr/>
          <p:nvPr/>
        </p:nvSpPr>
        <p:spPr>
          <a:xfrm>
            <a:off x="5109956" y="5834584"/>
            <a:ext cx="1222788" cy="307776"/>
          </a:xfrm>
          <a:prstGeom prst="rect">
            <a:avLst/>
          </a:prstGeom>
        </p:spPr>
        <p:txBody>
          <a:bodyPr wrap="square" lIns="121893" tIns="60947" rIns="121893" bIns="60947">
            <a:spAutoFit/>
          </a:bodyPr>
          <a:lstStyle/>
          <a:p>
            <a:pPr algn="r"/>
            <a:r>
              <a:rPr lang="en-US" sz="1200" b="1" dirty="0" smtClean="0"/>
              <a:t>Social Media</a:t>
            </a:r>
          </a:p>
        </p:txBody>
      </p:sp>
      <p:pic>
        <p:nvPicPr>
          <p:cNvPr id="385" name="Picture 5"/>
          <p:cNvPicPr>
            <a:picLocks noChangeAspect="1" noChangeArrowheads="1"/>
          </p:cNvPicPr>
          <p:nvPr/>
        </p:nvPicPr>
        <p:blipFill>
          <a:blip r:embed="rId23" cstate="print"/>
          <a:srcRect/>
          <a:stretch>
            <a:fillRect/>
          </a:stretch>
        </p:blipFill>
        <p:spPr bwMode="auto">
          <a:xfrm>
            <a:off x="4909195" y="1236627"/>
            <a:ext cx="4564460" cy="764116"/>
          </a:xfrm>
          <a:prstGeom prst="rect">
            <a:avLst/>
          </a:prstGeom>
          <a:noFill/>
          <a:ln w="9525">
            <a:noFill/>
            <a:miter lim="800000"/>
            <a:headEnd/>
            <a:tailEnd/>
          </a:ln>
        </p:spPr>
      </p:pic>
      <p:sp>
        <p:nvSpPr>
          <p:cNvPr id="390" name="Rectangle 389"/>
          <p:cNvSpPr/>
          <p:nvPr/>
        </p:nvSpPr>
        <p:spPr>
          <a:xfrm>
            <a:off x="3882449" y="4516691"/>
            <a:ext cx="985152" cy="275434"/>
          </a:xfrm>
          <a:prstGeom prst="rect">
            <a:avLst/>
          </a:prstGeom>
        </p:spPr>
        <p:txBody>
          <a:bodyPr wrap="none" lIns="121893" tIns="60947" rIns="121893" bIns="60947">
            <a:spAutoFit/>
          </a:bodyPr>
          <a:lstStyle/>
          <a:p>
            <a:pPr marL="158716" indent="-158716">
              <a:lnSpc>
                <a:spcPct val="90000"/>
              </a:lnSpc>
              <a:spcBef>
                <a:spcPct val="50000"/>
              </a:spcBef>
              <a:buClr>
                <a:schemeClr val="accent1"/>
              </a:buClr>
            </a:pPr>
            <a:r>
              <a:rPr lang="en-US" sz="1100" b="1" dirty="0" smtClean="0"/>
              <a:t>Event Server</a:t>
            </a:r>
            <a:endParaRPr lang="en-US" sz="1100" b="1" dirty="0"/>
          </a:p>
        </p:txBody>
      </p:sp>
      <p:grpSp>
        <p:nvGrpSpPr>
          <p:cNvPr id="6" name="Group 391"/>
          <p:cNvGrpSpPr/>
          <p:nvPr/>
        </p:nvGrpSpPr>
        <p:grpSpPr>
          <a:xfrm>
            <a:off x="3199530" y="3842014"/>
            <a:ext cx="1965547" cy="671372"/>
            <a:chOff x="1626577" y="2881509"/>
            <a:chExt cx="1474544" cy="503529"/>
          </a:xfrm>
        </p:grpSpPr>
        <p:pic>
          <p:nvPicPr>
            <p:cNvPr id="386" name="Picture 34"/>
            <p:cNvPicPr>
              <a:picLocks noChangeArrowheads="1"/>
            </p:cNvPicPr>
            <p:nvPr/>
          </p:nvPicPr>
          <p:blipFill>
            <a:blip r:embed="rId24" cstate="print"/>
            <a:srcRect/>
            <a:stretch>
              <a:fillRect/>
            </a:stretch>
          </p:blipFill>
          <p:spPr bwMode="auto">
            <a:xfrm>
              <a:off x="1705693" y="2881509"/>
              <a:ext cx="850533" cy="503529"/>
            </a:xfrm>
            <a:prstGeom prst="rect">
              <a:avLst/>
            </a:prstGeom>
            <a:noFill/>
            <a:ln w="12700">
              <a:noFill/>
              <a:miter lim="800000"/>
              <a:headEnd/>
              <a:tailEnd/>
            </a:ln>
          </p:spPr>
        </p:pic>
        <p:graphicFrame>
          <p:nvGraphicFramePr>
            <p:cNvPr id="387" name="Object 36"/>
            <p:cNvGraphicFramePr>
              <a:graphicFrameLocks noChangeAspect="1"/>
            </p:cNvGraphicFramePr>
            <p:nvPr/>
          </p:nvGraphicFramePr>
          <p:xfrm>
            <a:off x="2552915" y="2909902"/>
            <a:ext cx="548206" cy="411155"/>
          </p:xfrm>
          <a:graphic>
            <a:graphicData uri="http://schemas.openxmlformats.org/presentationml/2006/ole">
              <p:oleObj spid="_x0000_s2050" name="Photo Editor Photo" r:id="rId25" imgW="762106" imgH="1247619" progId="">
                <p:embed/>
              </p:oleObj>
            </a:graphicData>
          </a:graphic>
        </p:graphicFrame>
        <p:sp>
          <p:nvSpPr>
            <p:cNvPr id="391" name="Rectangle 390"/>
            <p:cNvSpPr/>
            <p:nvPr/>
          </p:nvSpPr>
          <p:spPr>
            <a:xfrm>
              <a:off x="1626577" y="2901462"/>
              <a:ext cx="483577" cy="395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100" dirty="0" smtClean="0">
                <a:solidFill>
                  <a:schemeClr val="tx1"/>
                </a:solidFill>
                <a:latin typeface="Arial" pitchFamily="34" charset="0"/>
                <a:cs typeface="Arial" pitchFamily="34" charset="0"/>
              </a:endParaRPr>
            </a:p>
          </p:txBody>
        </p:sp>
      </p:grpSp>
      <p:sp>
        <p:nvSpPr>
          <p:cNvPr id="393" name="Rectangle 392"/>
          <p:cNvSpPr/>
          <p:nvPr/>
        </p:nvSpPr>
        <p:spPr>
          <a:xfrm>
            <a:off x="229615" y="4028226"/>
            <a:ext cx="2997267" cy="330834"/>
          </a:xfrm>
          <a:prstGeom prst="rect">
            <a:avLst/>
          </a:prstGeom>
        </p:spPr>
        <p:txBody>
          <a:bodyPr wrap="square" lIns="121893" tIns="60947" rIns="121893" bIns="60947">
            <a:spAutoFit/>
          </a:bodyPr>
          <a:lstStyle/>
          <a:p>
            <a:pPr marL="158716" indent="-158716">
              <a:lnSpc>
                <a:spcPct val="90000"/>
              </a:lnSpc>
              <a:spcBef>
                <a:spcPct val="50000"/>
              </a:spcBef>
              <a:buClr>
                <a:schemeClr val="accent1"/>
              </a:buClr>
            </a:pPr>
            <a:r>
              <a:rPr lang="en-US" sz="1500" b="1" dirty="0" smtClean="0"/>
              <a:t>Data Servers</a:t>
            </a:r>
          </a:p>
        </p:txBody>
      </p:sp>
      <p:sp>
        <p:nvSpPr>
          <p:cNvPr id="394" name="Rectangle 393"/>
          <p:cNvSpPr/>
          <p:nvPr/>
        </p:nvSpPr>
        <p:spPr>
          <a:xfrm>
            <a:off x="182735" y="5259149"/>
            <a:ext cx="2997267" cy="330839"/>
          </a:xfrm>
          <a:prstGeom prst="rect">
            <a:avLst/>
          </a:prstGeom>
        </p:spPr>
        <p:txBody>
          <a:bodyPr wrap="square" lIns="121893" tIns="60947" rIns="121893" bIns="60947">
            <a:spAutoFit/>
          </a:bodyPr>
          <a:lstStyle/>
          <a:p>
            <a:pPr marL="158716" indent="-158716">
              <a:lnSpc>
                <a:spcPct val="90000"/>
              </a:lnSpc>
              <a:spcBef>
                <a:spcPct val="50000"/>
              </a:spcBef>
              <a:buClr>
                <a:schemeClr val="accent1"/>
              </a:buClr>
            </a:pPr>
            <a:r>
              <a:rPr lang="en-US" sz="1500" b="1" dirty="0" smtClean="0"/>
              <a:t>Data Sources / Types</a:t>
            </a:r>
            <a:endParaRPr lang="en-US" sz="1500" b="1" dirty="0"/>
          </a:p>
        </p:txBody>
      </p:sp>
      <p:sp>
        <p:nvSpPr>
          <p:cNvPr id="395" name="Rectangle 394"/>
          <p:cNvSpPr/>
          <p:nvPr/>
        </p:nvSpPr>
        <p:spPr>
          <a:xfrm>
            <a:off x="264776" y="1554654"/>
            <a:ext cx="2997267" cy="330839"/>
          </a:xfrm>
          <a:prstGeom prst="rect">
            <a:avLst/>
          </a:prstGeom>
        </p:spPr>
        <p:txBody>
          <a:bodyPr wrap="square" lIns="121893" tIns="60947" rIns="121893" bIns="60947">
            <a:spAutoFit/>
          </a:bodyPr>
          <a:lstStyle/>
          <a:p>
            <a:pPr marL="158716" indent="-158716">
              <a:lnSpc>
                <a:spcPct val="90000"/>
              </a:lnSpc>
              <a:spcBef>
                <a:spcPct val="50000"/>
              </a:spcBef>
              <a:buClr>
                <a:schemeClr val="accent1"/>
              </a:buClr>
            </a:pPr>
            <a:r>
              <a:rPr lang="en-US" sz="1500" b="1" dirty="0" smtClean="0"/>
              <a:t>Access &amp; Presentation Layer</a:t>
            </a:r>
            <a:endParaRPr lang="en-US" sz="1500" b="1" dirty="0"/>
          </a:p>
        </p:txBody>
      </p:sp>
      <p:cxnSp>
        <p:nvCxnSpPr>
          <p:cNvPr id="397" name="Straight Connector 396"/>
          <p:cNvCxnSpPr/>
          <p:nvPr/>
        </p:nvCxnSpPr>
        <p:spPr>
          <a:xfrm flipV="1">
            <a:off x="4078568" y="3130061"/>
            <a:ext cx="527401" cy="668216"/>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flipV="1">
            <a:off x="4125450" y="3130061"/>
            <a:ext cx="2097884" cy="679939"/>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01" name="Straight Connector 400"/>
          <p:cNvCxnSpPr>
            <a:endCxn id="252" idx="1"/>
          </p:cNvCxnSpPr>
          <p:nvPr/>
        </p:nvCxnSpPr>
        <p:spPr>
          <a:xfrm flipV="1">
            <a:off x="4184050" y="3116287"/>
            <a:ext cx="3820701" cy="705436"/>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03" name="Straight Connector 402"/>
          <p:cNvCxnSpPr>
            <a:stCxn id="301" idx="1"/>
            <a:endCxn id="237" idx="1"/>
          </p:cNvCxnSpPr>
          <p:nvPr/>
        </p:nvCxnSpPr>
        <p:spPr>
          <a:xfrm flipH="1" flipV="1">
            <a:off x="4855969" y="3027094"/>
            <a:ext cx="974819" cy="771191"/>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05" name="Straight Connector 404"/>
          <p:cNvCxnSpPr>
            <a:stCxn id="301" idx="1"/>
            <a:endCxn id="237" idx="2"/>
          </p:cNvCxnSpPr>
          <p:nvPr/>
        </p:nvCxnSpPr>
        <p:spPr>
          <a:xfrm flipH="1" flipV="1">
            <a:off x="5324769" y="3195291"/>
            <a:ext cx="506018" cy="602993"/>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07" name="Straight Connector 406"/>
          <p:cNvCxnSpPr>
            <a:stCxn id="301" idx="1"/>
          </p:cNvCxnSpPr>
          <p:nvPr/>
        </p:nvCxnSpPr>
        <p:spPr>
          <a:xfrm flipV="1">
            <a:off x="5830789" y="2930772"/>
            <a:ext cx="122985" cy="867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9" name="Straight Connector 408"/>
          <p:cNvCxnSpPr>
            <a:stCxn id="301" idx="1"/>
            <a:endCxn id="235" idx="2"/>
          </p:cNvCxnSpPr>
          <p:nvPr/>
        </p:nvCxnSpPr>
        <p:spPr>
          <a:xfrm flipV="1">
            <a:off x="5830786" y="3154540"/>
            <a:ext cx="630204" cy="643745"/>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11" name="Straight Connector 410"/>
          <p:cNvCxnSpPr>
            <a:stCxn id="301" idx="1"/>
            <a:endCxn id="214" idx="2"/>
          </p:cNvCxnSpPr>
          <p:nvPr/>
        </p:nvCxnSpPr>
        <p:spPr>
          <a:xfrm flipV="1">
            <a:off x="5830787" y="3238614"/>
            <a:ext cx="1142600" cy="559671"/>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13" name="Straight Connector 412"/>
          <p:cNvCxnSpPr>
            <a:stCxn id="301" idx="1"/>
            <a:endCxn id="240" idx="2"/>
          </p:cNvCxnSpPr>
          <p:nvPr/>
        </p:nvCxnSpPr>
        <p:spPr>
          <a:xfrm flipV="1">
            <a:off x="5830787" y="3197863"/>
            <a:ext cx="2067860" cy="600421"/>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301" idx="1"/>
            <a:endCxn id="250" idx="2"/>
          </p:cNvCxnSpPr>
          <p:nvPr/>
        </p:nvCxnSpPr>
        <p:spPr>
          <a:xfrm flipV="1">
            <a:off x="5830786" y="3085707"/>
            <a:ext cx="3674126" cy="712576"/>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17" name="Straight Connector 416"/>
          <p:cNvCxnSpPr>
            <a:stCxn id="266" idx="1"/>
          </p:cNvCxnSpPr>
          <p:nvPr/>
        </p:nvCxnSpPr>
        <p:spPr>
          <a:xfrm flipH="1" flipV="1">
            <a:off x="5543572" y="3188680"/>
            <a:ext cx="1711020" cy="597881"/>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19" name="Straight Connector 418"/>
          <p:cNvCxnSpPr>
            <a:stCxn id="266" idx="1"/>
          </p:cNvCxnSpPr>
          <p:nvPr/>
        </p:nvCxnSpPr>
        <p:spPr>
          <a:xfrm flipH="1" flipV="1">
            <a:off x="6305374" y="3153509"/>
            <a:ext cx="949218" cy="633051"/>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21" name="Straight Connector 420"/>
          <p:cNvCxnSpPr>
            <a:stCxn id="266" idx="1"/>
            <a:endCxn id="214" idx="2"/>
          </p:cNvCxnSpPr>
          <p:nvPr/>
        </p:nvCxnSpPr>
        <p:spPr>
          <a:xfrm flipH="1" flipV="1">
            <a:off x="6973388" y="3238613"/>
            <a:ext cx="281205" cy="547947"/>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23" name="Straight Connector 422"/>
          <p:cNvCxnSpPr>
            <a:stCxn id="266" idx="1"/>
            <a:endCxn id="242" idx="2"/>
          </p:cNvCxnSpPr>
          <p:nvPr/>
        </p:nvCxnSpPr>
        <p:spPr>
          <a:xfrm flipV="1">
            <a:off x="7254593" y="2945565"/>
            <a:ext cx="198695" cy="840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5" name="Straight Connector 424"/>
          <p:cNvCxnSpPr>
            <a:stCxn id="266" idx="1"/>
            <a:endCxn id="240" idx="2"/>
          </p:cNvCxnSpPr>
          <p:nvPr/>
        </p:nvCxnSpPr>
        <p:spPr>
          <a:xfrm flipV="1">
            <a:off x="7254594" y="3197863"/>
            <a:ext cx="644055" cy="588697"/>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27" name="Straight Connector 426"/>
          <p:cNvCxnSpPr>
            <a:stCxn id="266" idx="1"/>
          </p:cNvCxnSpPr>
          <p:nvPr/>
        </p:nvCxnSpPr>
        <p:spPr>
          <a:xfrm flipV="1">
            <a:off x="7254593" y="3259018"/>
            <a:ext cx="855665" cy="527543"/>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29" name="Straight Connector 428"/>
          <p:cNvCxnSpPr>
            <a:stCxn id="266" idx="1"/>
            <a:endCxn id="251" idx="2"/>
          </p:cNvCxnSpPr>
          <p:nvPr/>
        </p:nvCxnSpPr>
        <p:spPr>
          <a:xfrm flipV="1">
            <a:off x="7254592" y="3052599"/>
            <a:ext cx="1722298" cy="733960"/>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31" name="Straight Connector 430"/>
          <p:cNvCxnSpPr>
            <a:stCxn id="211" idx="0"/>
            <a:endCxn id="237" idx="2"/>
          </p:cNvCxnSpPr>
          <p:nvPr/>
        </p:nvCxnSpPr>
        <p:spPr>
          <a:xfrm flipH="1" flipV="1">
            <a:off x="5324769" y="3195289"/>
            <a:ext cx="3314814" cy="579544"/>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33" name="Straight Connector 432"/>
          <p:cNvCxnSpPr>
            <a:stCxn id="211" idx="0"/>
            <a:endCxn id="235" idx="2"/>
          </p:cNvCxnSpPr>
          <p:nvPr/>
        </p:nvCxnSpPr>
        <p:spPr>
          <a:xfrm flipH="1" flipV="1">
            <a:off x="6460990" y="3154537"/>
            <a:ext cx="2178593" cy="620296"/>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35" name="Straight Connector 434"/>
          <p:cNvCxnSpPr>
            <a:stCxn id="211" idx="0"/>
          </p:cNvCxnSpPr>
          <p:nvPr/>
        </p:nvCxnSpPr>
        <p:spPr>
          <a:xfrm flipH="1" flipV="1">
            <a:off x="7922738" y="3247292"/>
            <a:ext cx="716847" cy="527541"/>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37" name="Straight Connector 436"/>
          <p:cNvCxnSpPr>
            <a:stCxn id="211" idx="0"/>
            <a:endCxn id="232" idx="4"/>
          </p:cNvCxnSpPr>
          <p:nvPr/>
        </p:nvCxnSpPr>
        <p:spPr>
          <a:xfrm flipH="1" flipV="1">
            <a:off x="8477403" y="3317632"/>
            <a:ext cx="162180" cy="457203"/>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39" name="Straight Connector 438"/>
          <p:cNvCxnSpPr>
            <a:stCxn id="211" idx="0"/>
            <a:endCxn id="251" idx="2"/>
          </p:cNvCxnSpPr>
          <p:nvPr/>
        </p:nvCxnSpPr>
        <p:spPr>
          <a:xfrm flipV="1">
            <a:off x="8639584" y="3052600"/>
            <a:ext cx="337307" cy="722235"/>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41" name="Straight Connector 440"/>
          <p:cNvCxnSpPr>
            <a:stCxn id="211" idx="0"/>
            <a:endCxn id="250" idx="2"/>
          </p:cNvCxnSpPr>
          <p:nvPr/>
        </p:nvCxnSpPr>
        <p:spPr>
          <a:xfrm flipV="1">
            <a:off x="8639583" y="3085709"/>
            <a:ext cx="865329" cy="689127"/>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43" name="Straight Connector 442"/>
          <p:cNvCxnSpPr>
            <a:stCxn id="261" idx="0"/>
            <a:endCxn id="235" idx="2"/>
          </p:cNvCxnSpPr>
          <p:nvPr/>
        </p:nvCxnSpPr>
        <p:spPr>
          <a:xfrm flipH="1" flipV="1">
            <a:off x="6460991" y="3154539"/>
            <a:ext cx="3495136" cy="635927"/>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45" name="Straight Connector 444"/>
          <p:cNvCxnSpPr>
            <a:stCxn id="261" idx="0"/>
            <a:endCxn id="240" idx="2"/>
          </p:cNvCxnSpPr>
          <p:nvPr/>
        </p:nvCxnSpPr>
        <p:spPr>
          <a:xfrm flipH="1" flipV="1">
            <a:off x="7898647" y="3197861"/>
            <a:ext cx="2057480" cy="592603"/>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47" name="Straight Connector 446"/>
          <p:cNvCxnSpPr>
            <a:stCxn id="261" idx="0"/>
            <a:endCxn id="252" idx="2"/>
          </p:cNvCxnSpPr>
          <p:nvPr/>
        </p:nvCxnSpPr>
        <p:spPr>
          <a:xfrm flipH="1" flipV="1">
            <a:off x="8473554" y="3284486"/>
            <a:ext cx="1482575" cy="505980"/>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49" name="Straight Connector 448"/>
          <p:cNvCxnSpPr>
            <a:stCxn id="261" idx="0"/>
            <a:endCxn id="251" idx="2"/>
          </p:cNvCxnSpPr>
          <p:nvPr/>
        </p:nvCxnSpPr>
        <p:spPr>
          <a:xfrm flipH="1" flipV="1">
            <a:off x="8976892" y="3052601"/>
            <a:ext cx="979237" cy="737865"/>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51" name="Straight Connector 450"/>
          <p:cNvCxnSpPr>
            <a:stCxn id="261" idx="0"/>
            <a:endCxn id="250" idx="2"/>
          </p:cNvCxnSpPr>
          <p:nvPr/>
        </p:nvCxnSpPr>
        <p:spPr>
          <a:xfrm flipH="1" flipV="1">
            <a:off x="9504913" y="3085707"/>
            <a:ext cx="451214" cy="704757"/>
          </a:xfrm>
          <a:prstGeom prst="line">
            <a:avLst/>
          </a:prstGeom>
          <a:ln w="3175"/>
        </p:spPr>
        <p:style>
          <a:lnRef idx="1">
            <a:schemeClr val="accent1"/>
          </a:lnRef>
          <a:fillRef idx="0">
            <a:schemeClr val="accent1"/>
          </a:fillRef>
          <a:effectRef idx="0">
            <a:schemeClr val="accent1"/>
          </a:effectRef>
          <a:fontRef idx="minor">
            <a:schemeClr val="tx1"/>
          </a:fontRef>
        </p:style>
      </p:cxnSp>
      <p:cxnSp>
        <p:nvCxnSpPr>
          <p:cNvPr id="453" name="Straight Connector 452"/>
          <p:cNvCxnSpPr>
            <a:endCxn id="237" idx="2"/>
          </p:cNvCxnSpPr>
          <p:nvPr/>
        </p:nvCxnSpPr>
        <p:spPr>
          <a:xfrm flipV="1">
            <a:off x="4102011" y="3195292"/>
            <a:ext cx="1222760" cy="626433"/>
          </a:xfrm>
          <a:prstGeom prst="line">
            <a:avLst/>
          </a:prstGeom>
          <a:ln w="3175"/>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title"/>
          </p:nvPr>
        </p:nvSpPr>
        <p:spPr>
          <a:xfrm>
            <a:off x="1100380" y="106363"/>
            <a:ext cx="10106567" cy="655637"/>
          </a:xfrm>
        </p:spPr>
        <p:txBody>
          <a:bodyPr/>
          <a:lstStyle/>
          <a:p>
            <a:pPr algn="ctr"/>
            <a:r>
              <a:rPr lang="en-GB" sz="2400" dirty="0" smtClean="0">
                <a:latin typeface="Arial" charset="0"/>
                <a:cs typeface="Arial" charset="0"/>
              </a:rPr>
              <a:t>Oracle’s R&amp;D drives Standards and Technologies for all Industries</a:t>
            </a:r>
            <a:endParaRPr lang="en-US" dirty="0" smtClean="0">
              <a:latin typeface="Arial" charset="0"/>
              <a:cs typeface="Arial" charset="0"/>
            </a:endParaRPr>
          </a:p>
        </p:txBody>
      </p:sp>
      <p:grpSp>
        <p:nvGrpSpPr>
          <p:cNvPr id="2" name="Group 62"/>
          <p:cNvGrpSpPr>
            <a:grpSpLocks/>
          </p:cNvGrpSpPr>
          <p:nvPr/>
        </p:nvGrpSpPr>
        <p:grpSpPr bwMode="auto">
          <a:xfrm>
            <a:off x="594630" y="1044575"/>
            <a:ext cx="11168857" cy="5100638"/>
            <a:chOff x="931863" y="1219200"/>
            <a:chExt cx="7269162" cy="4827588"/>
          </a:xfrm>
        </p:grpSpPr>
        <p:sp>
          <p:nvSpPr>
            <p:cNvPr id="3" name="Text Box 12"/>
            <p:cNvSpPr txBox="1">
              <a:spLocks noChangeArrowheads="1"/>
            </p:cNvSpPr>
            <p:nvPr/>
          </p:nvSpPr>
          <p:spPr bwMode="auto">
            <a:xfrm>
              <a:off x="931863" y="1219200"/>
              <a:ext cx="1341448" cy="1143416"/>
            </a:xfrm>
            <a:prstGeom prst="rect">
              <a:avLst/>
            </a:prstGeom>
            <a:gradFill rotWithShape="1">
              <a:gsLst>
                <a:gs pos="0">
                  <a:srgbClr val="FFFFFF"/>
                </a:gs>
                <a:gs pos="100000">
                  <a:srgbClr val="DDDDDD"/>
                </a:gs>
              </a:gsLst>
              <a:lin ang="5400000" scaled="1"/>
            </a:gradFill>
            <a:ln w="19050" algn="ctr">
              <a:solidFill>
                <a:srgbClr val="FF0000"/>
              </a:solidFill>
              <a:miter lim="800000"/>
              <a:headEnd/>
              <a:tailEnd/>
            </a:ln>
            <a:effectLst>
              <a:outerShdw blurRad="63500" sx="102000" sy="102000" algn="ctr" rotWithShape="0">
                <a:prstClr val="black">
                  <a:alpha val="40000"/>
                </a:prstClr>
              </a:outerShdw>
            </a:effectLst>
          </p:spPr>
          <p:txBody>
            <a:bodyPr lIns="0" tIns="0" rIns="0" bIns="0" anchor="b" anchorCtr="1"/>
            <a:lstStyle/>
            <a:p>
              <a:pPr algn="ctr" fontAlgn="auto">
                <a:lnSpc>
                  <a:spcPct val="80000"/>
                </a:lnSpc>
                <a:spcBef>
                  <a:spcPts val="0"/>
                </a:spcBef>
                <a:spcAft>
                  <a:spcPts val="0"/>
                </a:spcAft>
                <a:buClr>
                  <a:srgbClr val="667263"/>
                </a:buClr>
                <a:defRPr/>
              </a:pPr>
              <a:r>
                <a:rPr lang="en-US" altLang="zh-CN" sz="1000" dirty="0">
                  <a:solidFill>
                    <a:srgbClr val="000000">
                      <a:lumMod val="50000"/>
                      <a:lumOff val="50000"/>
                    </a:srgbClr>
                  </a:solidFill>
                  <a:latin typeface="+mn-lt"/>
                  <a:cs typeface="+mn-cs"/>
                </a:rPr>
                <a:t>11 of Top 11</a:t>
              </a:r>
            </a:p>
          </p:txBody>
        </p:sp>
        <p:sp>
          <p:nvSpPr>
            <p:cNvPr id="4" name="Text Box 12"/>
            <p:cNvSpPr txBox="1">
              <a:spLocks noChangeArrowheads="1"/>
            </p:cNvSpPr>
            <p:nvPr/>
          </p:nvSpPr>
          <p:spPr bwMode="auto">
            <a:xfrm>
              <a:off x="931863" y="2446757"/>
              <a:ext cx="1341448" cy="1143415"/>
            </a:xfrm>
            <a:prstGeom prst="rect">
              <a:avLst/>
            </a:prstGeom>
            <a:gradFill rotWithShape="1">
              <a:gsLst>
                <a:gs pos="0">
                  <a:srgbClr val="FFFFFF"/>
                </a:gs>
                <a:gs pos="100000">
                  <a:srgbClr val="DDDDDD"/>
                </a:gs>
              </a:gsLst>
              <a:lin ang="5400000" scaled="1"/>
            </a:gradFill>
            <a:ln w="19050" algn="ctr">
              <a:solidFill>
                <a:srgbClr val="FF0000"/>
              </a:solidFill>
              <a:miter lim="800000"/>
              <a:headEnd/>
              <a:tailEnd/>
            </a:ln>
            <a:effectLst>
              <a:outerShdw blurRad="63500" sx="102000" sy="102000" algn="ctr" rotWithShape="0">
                <a:prstClr val="black">
                  <a:alpha val="40000"/>
                </a:prstClr>
              </a:outerShdw>
            </a:effectLst>
          </p:spPr>
          <p:txBody>
            <a:bodyPr lIns="0" tIns="0" rIns="0" bIns="0" anchor="b" anchorCtr="1"/>
            <a:lstStyle/>
            <a:p>
              <a:pPr algn="ctr" fontAlgn="auto">
                <a:lnSpc>
                  <a:spcPct val="80000"/>
                </a:lnSpc>
                <a:spcBef>
                  <a:spcPct val="50000"/>
                </a:spcBef>
                <a:spcAft>
                  <a:spcPts val="0"/>
                </a:spcAft>
                <a:buClr>
                  <a:srgbClr val="667263"/>
                </a:buClr>
                <a:defRPr/>
              </a:pPr>
              <a:r>
                <a:rPr lang="en-US" altLang="zh-CN" sz="1000" dirty="0">
                  <a:solidFill>
                    <a:srgbClr val="000000">
                      <a:lumMod val="50000"/>
                      <a:lumOff val="50000"/>
                    </a:srgbClr>
                  </a:solidFill>
                  <a:latin typeface="+mn-lt"/>
                  <a:cs typeface="+mn-cs"/>
                </a:rPr>
                <a:t>9 of Top 10 Academic Univ</a:t>
              </a:r>
            </a:p>
          </p:txBody>
        </p:sp>
        <p:sp>
          <p:nvSpPr>
            <p:cNvPr id="5" name="Text Box 12"/>
            <p:cNvSpPr txBox="1">
              <a:spLocks noChangeArrowheads="1"/>
            </p:cNvSpPr>
            <p:nvPr/>
          </p:nvSpPr>
          <p:spPr bwMode="auto">
            <a:xfrm>
              <a:off x="931863" y="3677318"/>
              <a:ext cx="1341448" cy="1143416"/>
            </a:xfrm>
            <a:prstGeom prst="rect">
              <a:avLst/>
            </a:prstGeom>
            <a:gradFill rotWithShape="1">
              <a:gsLst>
                <a:gs pos="0">
                  <a:srgbClr val="FFFFFF"/>
                </a:gs>
                <a:gs pos="100000">
                  <a:srgbClr val="DDDDDD"/>
                </a:gs>
              </a:gsLst>
              <a:lin ang="5400000" scaled="1"/>
            </a:gradFill>
            <a:ln w="19050" algn="ctr">
              <a:solidFill>
                <a:srgbClr val="FF0000"/>
              </a:solidFill>
              <a:miter lim="800000"/>
              <a:headEnd/>
              <a:tailEnd/>
            </a:ln>
            <a:effectLst>
              <a:outerShdw blurRad="63500" sx="102000" sy="102000" algn="ctr" rotWithShape="0">
                <a:prstClr val="black">
                  <a:alpha val="40000"/>
                </a:prstClr>
              </a:outerShdw>
            </a:effectLst>
          </p:spPr>
          <p:txBody>
            <a:bodyPr lIns="0" tIns="0" rIns="0" bIns="0" anchor="b" anchorCtr="1"/>
            <a:lstStyle/>
            <a:p>
              <a:pPr algn="ctr" fontAlgn="auto">
                <a:lnSpc>
                  <a:spcPct val="80000"/>
                </a:lnSpc>
                <a:spcBef>
                  <a:spcPct val="50000"/>
                </a:spcBef>
                <a:spcAft>
                  <a:spcPts val="0"/>
                </a:spcAft>
                <a:buClr>
                  <a:srgbClr val="667263"/>
                </a:buClr>
                <a:defRPr/>
              </a:pPr>
              <a:r>
                <a:rPr lang="en-US" altLang="zh-CN" sz="1000" dirty="0">
                  <a:solidFill>
                    <a:srgbClr val="000000">
                      <a:lumMod val="50000"/>
                      <a:lumOff val="50000"/>
                    </a:srgbClr>
                  </a:solidFill>
                  <a:latin typeface="+mn-lt"/>
                  <a:cs typeface="+mn-cs"/>
                </a:rPr>
                <a:t>9 of Top </a:t>
              </a:r>
              <a:br>
                <a:rPr lang="en-US" altLang="zh-CN" sz="1000" dirty="0">
                  <a:solidFill>
                    <a:srgbClr val="000000">
                      <a:lumMod val="50000"/>
                      <a:lumOff val="50000"/>
                    </a:srgbClr>
                  </a:solidFill>
                  <a:latin typeface="+mn-lt"/>
                  <a:cs typeface="+mn-cs"/>
                </a:rPr>
              </a:br>
              <a:r>
                <a:rPr lang="en-US" altLang="zh-CN" sz="1000" dirty="0">
                  <a:solidFill>
                    <a:srgbClr val="000000">
                      <a:lumMod val="50000"/>
                      <a:lumOff val="50000"/>
                    </a:srgbClr>
                  </a:solidFill>
                  <a:latin typeface="+mn-lt"/>
                  <a:cs typeface="+mn-cs"/>
                </a:rPr>
                <a:t>10 Global </a:t>
              </a:r>
            </a:p>
          </p:txBody>
        </p:sp>
        <p:sp>
          <p:nvSpPr>
            <p:cNvPr id="6" name="Text Box 12"/>
            <p:cNvSpPr txBox="1">
              <a:spLocks noChangeArrowheads="1"/>
            </p:cNvSpPr>
            <p:nvPr/>
          </p:nvSpPr>
          <p:spPr bwMode="auto">
            <a:xfrm>
              <a:off x="931863" y="4903372"/>
              <a:ext cx="1341448" cy="1143416"/>
            </a:xfrm>
            <a:prstGeom prst="rect">
              <a:avLst/>
            </a:prstGeom>
            <a:gradFill rotWithShape="1">
              <a:gsLst>
                <a:gs pos="0">
                  <a:srgbClr val="FFFFFF"/>
                </a:gs>
                <a:gs pos="100000">
                  <a:srgbClr val="DDDDDD"/>
                </a:gs>
              </a:gsLst>
              <a:lin ang="5400000" scaled="1"/>
            </a:gradFill>
            <a:ln w="19050" algn="ctr">
              <a:solidFill>
                <a:srgbClr val="FF0000"/>
              </a:solidFill>
              <a:miter lim="800000"/>
              <a:headEnd/>
              <a:tailEnd/>
            </a:ln>
            <a:effectLst>
              <a:outerShdw blurRad="63500" sx="102000" sy="102000" algn="ctr" rotWithShape="0">
                <a:prstClr val="black">
                  <a:alpha val="40000"/>
                </a:prstClr>
              </a:outerShdw>
            </a:effectLst>
          </p:spPr>
          <p:txBody>
            <a:bodyPr lIns="0" tIns="0" rIns="0" bIns="0" anchor="b" anchorCtr="1"/>
            <a:lstStyle/>
            <a:p>
              <a:pPr algn="ctr" fontAlgn="auto">
                <a:lnSpc>
                  <a:spcPct val="80000"/>
                </a:lnSpc>
                <a:spcBef>
                  <a:spcPct val="50000"/>
                </a:spcBef>
                <a:spcAft>
                  <a:spcPts val="0"/>
                </a:spcAft>
                <a:buClr>
                  <a:srgbClr val="667263"/>
                </a:buClr>
                <a:defRPr/>
              </a:pPr>
              <a:r>
                <a:rPr lang="en-US" altLang="zh-CN" sz="1000" dirty="0">
                  <a:solidFill>
                    <a:srgbClr val="000000">
                      <a:lumMod val="50000"/>
                      <a:lumOff val="50000"/>
                    </a:srgbClr>
                  </a:solidFill>
                  <a:latin typeface="+mn-lt"/>
                  <a:cs typeface="+mn-cs"/>
                </a:rPr>
                <a:t>9 of Top 10 Global IT Service Firms</a:t>
              </a:r>
            </a:p>
          </p:txBody>
        </p:sp>
        <p:sp>
          <p:nvSpPr>
            <p:cNvPr id="7" name="Text Box 12"/>
            <p:cNvSpPr txBox="1">
              <a:spLocks noChangeArrowheads="1"/>
            </p:cNvSpPr>
            <p:nvPr/>
          </p:nvSpPr>
          <p:spPr bwMode="auto">
            <a:xfrm>
              <a:off x="2401396" y="1219200"/>
              <a:ext cx="1341448" cy="1143416"/>
            </a:xfrm>
            <a:prstGeom prst="rect">
              <a:avLst/>
            </a:prstGeom>
            <a:gradFill rotWithShape="1">
              <a:gsLst>
                <a:gs pos="0">
                  <a:srgbClr val="FFFFFF"/>
                </a:gs>
                <a:gs pos="100000">
                  <a:srgbClr val="DDDDDD"/>
                </a:gs>
              </a:gsLst>
              <a:lin ang="5400000" scaled="1"/>
            </a:gradFill>
            <a:ln w="19050" algn="ctr">
              <a:solidFill>
                <a:srgbClr val="FF0000"/>
              </a:solidFill>
              <a:miter lim="800000"/>
              <a:headEnd/>
              <a:tailEnd/>
            </a:ln>
            <a:effectLst>
              <a:outerShdw blurRad="63500" sx="102000" sy="102000" algn="ctr" rotWithShape="0">
                <a:prstClr val="black">
                  <a:alpha val="40000"/>
                </a:prstClr>
              </a:outerShdw>
            </a:effectLst>
          </p:spPr>
          <p:txBody>
            <a:bodyPr lIns="0" tIns="0" rIns="0" bIns="0" anchor="b" anchorCtr="1"/>
            <a:lstStyle/>
            <a:p>
              <a:pPr algn="ctr" fontAlgn="auto">
                <a:lnSpc>
                  <a:spcPct val="80000"/>
                </a:lnSpc>
                <a:spcBef>
                  <a:spcPts val="0"/>
                </a:spcBef>
                <a:spcAft>
                  <a:spcPts val="0"/>
                </a:spcAft>
                <a:buClr>
                  <a:srgbClr val="667263"/>
                </a:buClr>
                <a:defRPr/>
              </a:pPr>
              <a:r>
                <a:rPr lang="en-US" altLang="zh-CN" sz="1000" dirty="0">
                  <a:solidFill>
                    <a:srgbClr val="000000">
                      <a:lumMod val="50000"/>
                      <a:lumOff val="50000"/>
                    </a:srgbClr>
                  </a:solidFill>
                  <a:latin typeface="+mn-lt"/>
                  <a:cs typeface="+mn-cs"/>
                </a:rPr>
                <a:t>Over 300 OEMs &amp; Suppliers</a:t>
              </a:r>
            </a:p>
          </p:txBody>
        </p:sp>
        <p:sp>
          <p:nvSpPr>
            <p:cNvPr id="8" name="Text Box 12"/>
            <p:cNvSpPr txBox="1">
              <a:spLocks noChangeArrowheads="1"/>
            </p:cNvSpPr>
            <p:nvPr/>
          </p:nvSpPr>
          <p:spPr bwMode="auto">
            <a:xfrm>
              <a:off x="3884702" y="1219200"/>
              <a:ext cx="1341448" cy="1143416"/>
            </a:xfrm>
            <a:prstGeom prst="rect">
              <a:avLst/>
            </a:prstGeom>
            <a:gradFill rotWithShape="1">
              <a:gsLst>
                <a:gs pos="0">
                  <a:srgbClr val="FFFFFF"/>
                </a:gs>
                <a:gs pos="100000">
                  <a:srgbClr val="DDDDDD"/>
                </a:gs>
              </a:gsLst>
              <a:lin ang="5400000" scaled="1"/>
            </a:gradFill>
            <a:ln w="19050" algn="ctr">
              <a:solidFill>
                <a:srgbClr val="FF0000"/>
              </a:solidFill>
              <a:miter lim="800000"/>
              <a:headEnd/>
              <a:tailEnd/>
            </a:ln>
            <a:effectLst>
              <a:outerShdw blurRad="63500" sx="102000" sy="102000" algn="ctr" rotWithShape="0">
                <a:prstClr val="black">
                  <a:alpha val="40000"/>
                </a:prstClr>
              </a:outerShdw>
            </a:effectLst>
          </p:spPr>
          <p:txBody>
            <a:bodyPr lIns="0" tIns="0" rIns="0" bIns="0" anchor="b" anchorCtr="1"/>
            <a:lstStyle/>
            <a:p>
              <a:pPr algn="ctr" fontAlgn="auto">
                <a:lnSpc>
                  <a:spcPct val="80000"/>
                </a:lnSpc>
                <a:spcBef>
                  <a:spcPts val="0"/>
                </a:spcBef>
                <a:spcAft>
                  <a:spcPts val="0"/>
                </a:spcAft>
                <a:buClr>
                  <a:srgbClr val="667263"/>
                </a:buClr>
                <a:defRPr/>
              </a:pPr>
              <a:r>
                <a:rPr lang="en-US" altLang="zh-CN" sz="1000" dirty="0">
                  <a:solidFill>
                    <a:srgbClr val="000000">
                      <a:lumMod val="50000"/>
                      <a:lumOff val="50000"/>
                    </a:srgbClr>
                  </a:solidFill>
                  <a:latin typeface="+mn-lt"/>
                  <a:cs typeface="+mn-cs"/>
                </a:rPr>
                <a:t>5 of Top 10 </a:t>
              </a:r>
              <a:br>
                <a:rPr lang="en-US" altLang="zh-CN" sz="1000" dirty="0">
                  <a:solidFill>
                    <a:srgbClr val="000000">
                      <a:lumMod val="50000"/>
                      <a:lumOff val="50000"/>
                    </a:srgbClr>
                  </a:solidFill>
                  <a:latin typeface="+mn-lt"/>
                  <a:cs typeface="+mn-cs"/>
                </a:rPr>
              </a:br>
              <a:r>
                <a:rPr lang="en-US" altLang="zh-CN" sz="1000" dirty="0">
                  <a:solidFill>
                    <a:srgbClr val="000000">
                      <a:lumMod val="50000"/>
                      <a:lumOff val="50000"/>
                    </a:srgbClr>
                  </a:solidFill>
                  <a:latin typeface="+mn-lt"/>
                  <a:cs typeface="+mn-cs"/>
                </a:rPr>
                <a:t>Global</a:t>
              </a:r>
            </a:p>
          </p:txBody>
        </p:sp>
        <p:sp>
          <p:nvSpPr>
            <p:cNvPr id="9" name="Text Box 12"/>
            <p:cNvSpPr txBox="1">
              <a:spLocks noChangeArrowheads="1"/>
            </p:cNvSpPr>
            <p:nvPr/>
          </p:nvSpPr>
          <p:spPr bwMode="auto">
            <a:xfrm>
              <a:off x="5362498" y="1219200"/>
              <a:ext cx="1341448" cy="1143416"/>
            </a:xfrm>
            <a:prstGeom prst="rect">
              <a:avLst/>
            </a:prstGeom>
            <a:gradFill rotWithShape="1">
              <a:gsLst>
                <a:gs pos="0">
                  <a:srgbClr val="FFFFFF"/>
                </a:gs>
                <a:gs pos="100000">
                  <a:srgbClr val="DDDDDD"/>
                </a:gs>
              </a:gsLst>
              <a:lin ang="5400000" scaled="1"/>
            </a:gradFill>
            <a:ln w="19050" algn="ctr">
              <a:solidFill>
                <a:srgbClr val="FF0000"/>
              </a:solidFill>
              <a:miter lim="800000"/>
              <a:headEnd/>
              <a:tailEnd/>
            </a:ln>
            <a:effectLst>
              <a:outerShdw blurRad="63500" sx="102000" sy="102000" algn="ctr" rotWithShape="0">
                <a:prstClr val="black">
                  <a:alpha val="40000"/>
                </a:prstClr>
              </a:outerShdw>
            </a:effectLst>
          </p:spPr>
          <p:txBody>
            <a:bodyPr lIns="0" tIns="0" rIns="0" bIns="0" anchor="b" anchorCtr="1"/>
            <a:lstStyle/>
            <a:p>
              <a:pPr algn="ctr" fontAlgn="auto">
                <a:lnSpc>
                  <a:spcPct val="80000"/>
                </a:lnSpc>
                <a:spcBef>
                  <a:spcPts val="0"/>
                </a:spcBef>
                <a:spcAft>
                  <a:spcPts val="0"/>
                </a:spcAft>
                <a:buClr>
                  <a:srgbClr val="667263"/>
                </a:buClr>
                <a:defRPr/>
              </a:pPr>
              <a:r>
                <a:rPr lang="en-US" altLang="zh-CN" sz="1000" dirty="0">
                  <a:solidFill>
                    <a:srgbClr val="000000">
                      <a:lumMod val="50000"/>
                      <a:lumOff val="50000"/>
                    </a:srgbClr>
                  </a:solidFill>
                  <a:latin typeface="+mn-lt"/>
                  <a:cs typeface="+mn-cs"/>
                </a:rPr>
                <a:t>20 of Top 20 Service Providers</a:t>
              </a:r>
            </a:p>
          </p:txBody>
        </p:sp>
        <p:sp>
          <p:nvSpPr>
            <p:cNvPr id="10" name="Text Box 12"/>
            <p:cNvSpPr txBox="1">
              <a:spLocks noChangeArrowheads="1"/>
            </p:cNvSpPr>
            <p:nvPr/>
          </p:nvSpPr>
          <p:spPr bwMode="auto">
            <a:xfrm>
              <a:off x="6849936" y="1219200"/>
              <a:ext cx="1341448" cy="1143416"/>
            </a:xfrm>
            <a:prstGeom prst="rect">
              <a:avLst/>
            </a:prstGeom>
            <a:gradFill rotWithShape="1">
              <a:gsLst>
                <a:gs pos="0">
                  <a:srgbClr val="FFFFFF"/>
                </a:gs>
                <a:gs pos="100000">
                  <a:srgbClr val="DDDDDD"/>
                </a:gs>
              </a:gsLst>
              <a:lin ang="5400000" scaled="1"/>
            </a:gradFill>
            <a:ln w="19050" algn="ctr">
              <a:solidFill>
                <a:srgbClr val="FF0000"/>
              </a:solidFill>
              <a:miter lim="800000"/>
              <a:headEnd/>
              <a:tailEnd/>
            </a:ln>
            <a:effectLst>
              <a:outerShdw blurRad="63500" sx="102000" sy="102000" algn="ctr" rotWithShape="0">
                <a:prstClr val="black">
                  <a:alpha val="40000"/>
                </a:prstClr>
              </a:outerShdw>
            </a:effectLst>
          </p:spPr>
          <p:txBody>
            <a:bodyPr lIns="0" tIns="0" rIns="0" bIns="0" anchor="b" anchorCtr="1"/>
            <a:lstStyle/>
            <a:p>
              <a:pPr algn="ctr" fontAlgn="auto">
                <a:lnSpc>
                  <a:spcPct val="80000"/>
                </a:lnSpc>
                <a:spcBef>
                  <a:spcPts val="0"/>
                </a:spcBef>
                <a:spcAft>
                  <a:spcPts val="0"/>
                </a:spcAft>
                <a:buClr>
                  <a:srgbClr val="667263"/>
                </a:buClr>
                <a:defRPr/>
              </a:pPr>
              <a:r>
                <a:rPr lang="en-US" altLang="zh-CN" sz="1000" dirty="0">
                  <a:solidFill>
                    <a:srgbClr val="000000">
                      <a:lumMod val="50000"/>
                      <a:lumOff val="50000"/>
                    </a:srgbClr>
                  </a:solidFill>
                  <a:latin typeface="+mn-lt"/>
                  <a:cs typeface="+mn-cs"/>
                </a:rPr>
                <a:t>65 of Top 100</a:t>
              </a:r>
            </a:p>
          </p:txBody>
        </p:sp>
        <p:sp>
          <p:nvSpPr>
            <p:cNvPr id="11" name="Text Box 12"/>
            <p:cNvSpPr txBox="1">
              <a:spLocks noChangeArrowheads="1"/>
            </p:cNvSpPr>
            <p:nvPr/>
          </p:nvSpPr>
          <p:spPr bwMode="auto">
            <a:xfrm>
              <a:off x="2401396" y="2446757"/>
              <a:ext cx="1341448" cy="1143415"/>
            </a:xfrm>
            <a:prstGeom prst="rect">
              <a:avLst/>
            </a:prstGeom>
            <a:gradFill rotWithShape="1">
              <a:gsLst>
                <a:gs pos="0">
                  <a:srgbClr val="FFFFFF"/>
                </a:gs>
                <a:gs pos="100000">
                  <a:srgbClr val="DDDDDD"/>
                </a:gs>
              </a:gsLst>
              <a:lin ang="5400000" scaled="1"/>
            </a:gradFill>
            <a:ln w="19050" algn="ctr">
              <a:solidFill>
                <a:srgbClr val="FF0000"/>
              </a:solidFill>
              <a:miter lim="800000"/>
              <a:headEnd/>
              <a:tailEnd/>
            </a:ln>
            <a:effectLst>
              <a:outerShdw blurRad="63500" sx="102000" sy="102000" algn="ctr" rotWithShape="0">
                <a:prstClr val="black">
                  <a:alpha val="40000"/>
                </a:prstClr>
              </a:outerShdw>
            </a:effectLst>
          </p:spPr>
          <p:txBody>
            <a:bodyPr lIns="0" tIns="0" rIns="0" bIns="0" anchor="b" anchorCtr="1"/>
            <a:lstStyle/>
            <a:p>
              <a:pPr algn="ctr" fontAlgn="auto">
                <a:lnSpc>
                  <a:spcPct val="80000"/>
                </a:lnSpc>
                <a:spcBef>
                  <a:spcPct val="50000"/>
                </a:spcBef>
                <a:spcAft>
                  <a:spcPts val="0"/>
                </a:spcAft>
                <a:buClr>
                  <a:srgbClr val="667263"/>
                </a:buClr>
                <a:defRPr/>
              </a:pPr>
              <a:r>
                <a:rPr lang="en-US" altLang="zh-CN" sz="1000" dirty="0">
                  <a:solidFill>
                    <a:srgbClr val="000000">
                      <a:lumMod val="50000"/>
                      <a:lumOff val="50000"/>
                    </a:srgbClr>
                  </a:solidFill>
                  <a:latin typeface="+mn-lt"/>
                  <a:cs typeface="+mn-cs"/>
                </a:rPr>
                <a:t>4 of Top 5 </a:t>
              </a:r>
              <a:br>
                <a:rPr lang="en-US" altLang="zh-CN" sz="1000" dirty="0">
                  <a:solidFill>
                    <a:srgbClr val="000000">
                      <a:lumMod val="50000"/>
                      <a:lumOff val="50000"/>
                    </a:srgbClr>
                  </a:solidFill>
                  <a:latin typeface="+mn-lt"/>
                  <a:cs typeface="+mn-cs"/>
                </a:rPr>
              </a:br>
              <a:r>
                <a:rPr lang="en-US" altLang="zh-CN" sz="1000" dirty="0">
                  <a:solidFill>
                    <a:srgbClr val="000000">
                      <a:lumMod val="50000"/>
                      <a:lumOff val="50000"/>
                    </a:srgbClr>
                  </a:solidFill>
                  <a:latin typeface="+mn-lt"/>
                  <a:cs typeface="+mn-cs"/>
                </a:rPr>
                <a:t>Fortune 500</a:t>
              </a:r>
            </a:p>
          </p:txBody>
        </p:sp>
        <p:sp>
          <p:nvSpPr>
            <p:cNvPr id="12" name="Text Box 12"/>
            <p:cNvSpPr txBox="1">
              <a:spLocks noChangeArrowheads="1"/>
            </p:cNvSpPr>
            <p:nvPr/>
          </p:nvSpPr>
          <p:spPr bwMode="auto">
            <a:xfrm>
              <a:off x="3884702" y="2446757"/>
              <a:ext cx="1341448" cy="1143415"/>
            </a:xfrm>
            <a:prstGeom prst="rect">
              <a:avLst/>
            </a:prstGeom>
            <a:gradFill rotWithShape="1">
              <a:gsLst>
                <a:gs pos="0">
                  <a:srgbClr val="FFFFFF"/>
                </a:gs>
                <a:gs pos="100000">
                  <a:srgbClr val="DDDDDD"/>
                </a:gs>
              </a:gsLst>
              <a:lin ang="5400000" scaled="1"/>
            </a:gradFill>
            <a:ln w="19050" algn="ctr">
              <a:solidFill>
                <a:srgbClr val="FF0000"/>
              </a:solidFill>
              <a:miter lim="800000"/>
              <a:headEnd/>
              <a:tailEnd/>
            </a:ln>
            <a:effectLst>
              <a:outerShdw blurRad="63500" sx="102000" sy="102000" algn="ctr" rotWithShape="0">
                <a:prstClr val="black">
                  <a:alpha val="40000"/>
                </a:prstClr>
              </a:outerShdw>
            </a:effectLst>
          </p:spPr>
          <p:txBody>
            <a:bodyPr lIns="0" tIns="0" rIns="0" bIns="0" anchor="b" anchorCtr="1"/>
            <a:lstStyle/>
            <a:p>
              <a:pPr algn="ctr" fontAlgn="auto">
                <a:lnSpc>
                  <a:spcPct val="80000"/>
                </a:lnSpc>
                <a:spcBef>
                  <a:spcPct val="50000"/>
                </a:spcBef>
                <a:spcAft>
                  <a:spcPts val="0"/>
                </a:spcAft>
                <a:buClr>
                  <a:srgbClr val="667263"/>
                </a:buClr>
                <a:defRPr/>
              </a:pPr>
              <a:r>
                <a:rPr lang="en-US" altLang="zh-CN" sz="1000" dirty="0">
                  <a:solidFill>
                    <a:srgbClr val="000000">
                      <a:lumMod val="50000"/>
                      <a:lumOff val="50000"/>
                    </a:srgbClr>
                  </a:solidFill>
                  <a:latin typeface="+mn-lt"/>
                  <a:cs typeface="+mn-cs"/>
                </a:rPr>
                <a:t>10 of Top 10 </a:t>
              </a:r>
              <a:br>
                <a:rPr lang="en-US" altLang="zh-CN" sz="1000" dirty="0">
                  <a:solidFill>
                    <a:srgbClr val="000000">
                      <a:lumMod val="50000"/>
                      <a:lumOff val="50000"/>
                    </a:srgbClr>
                  </a:solidFill>
                  <a:latin typeface="+mn-lt"/>
                  <a:cs typeface="+mn-cs"/>
                </a:rPr>
              </a:br>
              <a:r>
                <a:rPr lang="en-US" altLang="zh-CN" sz="1000" dirty="0">
                  <a:solidFill>
                    <a:srgbClr val="000000">
                      <a:lumMod val="50000"/>
                      <a:lumOff val="50000"/>
                    </a:srgbClr>
                  </a:solidFill>
                  <a:latin typeface="+mn-lt"/>
                  <a:cs typeface="+mn-cs"/>
                </a:rPr>
                <a:t>Global Banks</a:t>
              </a:r>
            </a:p>
          </p:txBody>
        </p:sp>
        <p:sp>
          <p:nvSpPr>
            <p:cNvPr id="13" name="Text Box 12"/>
            <p:cNvSpPr txBox="1">
              <a:spLocks noChangeArrowheads="1"/>
            </p:cNvSpPr>
            <p:nvPr/>
          </p:nvSpPr>
          <p:spPr bwMode="auto">
            <a:xfrm>
              <a:off x="5362498" y="2446757"/>
              <a:ext cx="1341448" cy="1143415"/>
            </a:xfrm>
            <a:prstGeom prst="rect">
              <a:avLst/>
            </a:prstGeom>
            <a:gradFill rotWithShape="1">
              <a:gsLst>
                <a:gs pos="0">
                  <a:srgbClr val="FFFFFF"/>
                </a:gs>
                <a:gs pos="100000">
                  <a:srgbClr val="DDDDDD"/>
                </a:gs>
              </a:gsLst>
              <a:lin ang="5400000" scaled="1"/>
            </a:gradFill>
            <a:ln w="19050" algn="ctr">
              <a:solidFill>
                <a:srgbClr val="FF0000"/>
              </a:solidFill>
              <a:miter lim="800000"/>
              <a:headEnd/>
              <a:tailEnd/>
            </a:ln>
            <a:effectLst>
              <a:outerShdw blurRad="63500" sx="102000" sy="102000" algn="ctr" rotWithShape="0">
                <a:prstClr val="black">
                  <a:alpha val="40000"/>
                </a:prstClr>
              </a:outerShdw>
            </a:effectLst>
          </p:spPr>
          <p:txBody>
            <a:bodyPr lIns="0" tIns="0" rIns="0" bIns="0" anchor="b" anchorCtr="1"/>
            <a:lstStyle/>
            <a:p>
              <a:pPr algn="ctr" fontAlgn="auto">
                <a:lnSpc>
                  <a:spcPct val="80000"/>
                </a:lnSpc>
                <a:spcBef>
                  <a:spcPct val="50000"/>
                </a:spcBef>
                <a:spcAft>
                  <a:spcPts val="0"/>
                </a:spcAft>
                <a:buClr>
                  <a:srgbClr val="667263"/>
                </a:buClr>
                <a:defRPr/>
              </a:pPr>
              <a:r>
                <a:rPr lang="en-US" altLang="zh-CN" sz="1000" dirty="0">
                  <a:solidFill>
                    <a:srgbClr val="000000">
                      <a:lumMod val="50000"/>
                      <a:lumOff val="50000"/>
                    </a:srgbClr>
                  </a:solidFill>
                  <a:latin typeface="+mn-lt"/>
                  <a:cs typeface="+mn-cs"/>
                </a:rPr>
                <a:t>Over 300 Leading Providers</a:t>
              </a:r>
            </a:p>
          </p:txBody>
        </p:sp>
        <p:sp>
          <p:nvSpPr>
            <p:cNvPr id="14" name="Text Box 12"/>
            <p:cNvSpPr txBox="1">
              <a:spLocks noChangeArrowheads="1"/>
            </p:cNvSpPr>
            <p:nvPr/>
          </p:nvSpPr>
          <p:spPr bwMode="auto">
            <a:xfrm>
              <a:off x="6849936" y="2446757"/>
              <a:ext cx="1341448" cy="1143415"/>
            </a:xfrm>
            <a:prstGeom prst="rect">
              <a:avLst/>
            </a:prstGeom>
            <a:gradFill rotWithShape="1">
              <a:gsLst>
                <a:gs pos="0">
                  <a:srgbClr val="FFFFFF"/>
                </a:gs>
                <a:gs pos="100000">
                  <a:srgbClr val="DDDDDD"/>
                </a:gs>
              </a:gsLst>
              <a:lin ang="5400000" scaled="1"/>
            </a:gradFill>
            <a:ln w="19050" algn="ctr">
              <a:solidFill>
                <a:srgbClr val="FF0000"/>
              </a:solidFill>
              <a:miter lim="800000"/>
              <a:headEnd/>
              <a:tailEnd/>
            </a:ln>
            <a:effectLst>
              <a:outerShdw blurRad="63500" sx="102000" sy="102000" algn="ctr" rotWithShape="0">
                <a:prstClr val="black">
                  <a:alpha val="40000"/>
                </a:prstClr>
              </a:outerShdw>
            </a:effectLst>
          </p:spPr>
          <p:txBody>
            <a:bodyPr lIns="0" tIns="0" rIns="0" bIns="0" anchor="b" anchorCtr="1"/>
            <a:lstStyle/>
            <a:p>
              <a:pPr algn="ctr" fontAlgn="auto">
                <a:lnSpc>
                  <a:spcPct val="80000"/>
                </a:lnSpc>
                <a:spcBef>
                  <a:spcPct val="50000"/>
                </a:spcBef>
                <a:spcAft>
                  <a:spcPts val="0"/>
                </a:spcAft>
                <a:buClr>
                  <a:srgbClr val="667263"/>
                </a:buClr>
                <a:defRPr/>
              </a:pPr>
              <a:r>
                <a:rPr lang="en-US" altLang="zh-CN" sz="1000" dirty="0">
                  <a:solidFill>
                    <a:srgbClr val="000000">
                      <a:lumMod val="50000"/>
                      <a:lumOff val="50000"/>
                    </a:srgbClr>
                  </a:solidFill>
                  <a:latin typeface="+mn-lt"/>
                  <a:cs typeface="+mn-cs"/>
                </a:rPr>
                <a:t>25 of Top 25 Electronic OEMs</a:t>
              </a:r>
            </a:p>
          </p:txBody>
        </p:sp>
        <p:sp>
          <p:nvSpPr>
            <p:cNvPr id="15" name="Text Box 12"/>
            <p:cNvSpPr txBox="1">
              <a:spLocks noChangeArrowheads="1"/>
            </p:cNvSpPr>
            <p:nvPr/>
          </p:nvSpPr>
          <p:spPr bwMode="auto">
            <a:xfrm>
              <a:off x="2401396" y="3677318"/>
              <a:ext cx="1341448" cy="1143416"/>
            </a:xfrm>
            <a:prstGeom prst="rect">
              <a:avLst/>
            </a:prstGeom>
            <a:gradFill rotWithShape="1">
              <a:gsLst>
                <a:gs pos="0">
                  <a:srgbClr val="FFFFFF"/>
                </a:gs>
                <a:gs pos="100000">
                  <a:srgbClr val="DDDDDD"/>
                </a:gs>
              </a:gsLst>
              <a:lin ang="5400000" scaled="1"/>
            </a:gradFill>
            <a:ln w="19050" algn="ctr">
              <a:solidFill>
                <a:srgbClr val="FF0000"/>
              </a:solidFill>
              <a:miter lim="800000"/>
              <a:headEnd/>
              <a:tailEnd/>
            </a:ln>
            <a:effectLst>
              <a:outerShdw blurRad="63500" sx="102000" sy="102000" algn="ctr" rotWithShape="0">
                <a:prstClr val="black">
                  <a:alpha val="40000"/>
                </a:prstClr>
              </a:outerShdw>
            </a:effectLst>
          </p:spPr>
          <p:txBody>
            <a:bodyPr lIns="0" tIns="0" rIns="0" bIns="0" anchor="b" anchorCtr="1"/>
            <a:lstStyle/>
            <a:p>
              <a:pPr algn="ctr" fontAlgn="auto">
                <a:lnSpc>
                  <a:spcPct val="80000"/>
                </a:lnSpc>
                <a:spcBef>
                  <a:spcPct val="50000"/>
                </a:spcBef>
                <a:spcAft>
                  <a:spcPts val="0"/>
                </a:spcAft>
                <a:buClr>
                  <a:srgbClr val="667263"/>
                </a:buClr>
                <a:defRPr/>
              </a:pPr>
              <a:r>
                <a:rPr lang="en-US" altLang="zh-CN" sz="1000" dirty="0">
                  <a:solidFill>
                    <a:srgbClr val="000000">
                      <a:lumMod val="50000"/>
                      <a:lumOff val="50000"/>
                    </a:srgbClr>
                  </a:solidFill>
                  <a:latin typeface="+mn-lt"/>
                  <a:cs typeface="+mn-cs"/>
                </a:rPr>
                <a:t>20 of the Top 20 </a:t>
              </a:r>
              <a:br>
                <a:rPr lang="en-US" altLang="zh-CN" sz="1000" dirty="0">
                  <a:solidFill>
                    <a:srgbClr val="000000">
                      <a:lumMod val="50000"/>
                      <a:lumOff val="50000"/>
                    </a:srgbClr>
                  </a:solidFill>
                  <a:latin typeface="+mn-lt"/>
                  <a:cs typeface="+mn-cs"/>
                </a:rPr>
              </a:br>
              <a:r>
                <a:rPr lang="en-US" altLang="zh-CN" sz="1000" dirty="0">
                  <a:solidFill>
                    <a:srgbClr val="000000">
                      <a:lumMod val="50000"/>
                      <a:lumOff val="50000"/>
                    </a:srgbClr>
                  </a:solidFill>
                  <a:latin typeface="+mn-lt"/>
                  <a:cs typeface="+mn-cs"/>
                </a:rPr>
                <a:t>Global Insurers</a:t>
              </a:r>
            </a:p>
          </p:txBody>
        </p:sp>
        <p:sp>
          <p:nvSpPr>
            <p:cNvPr id="16" name="Text Box 12"/>
            <p:cNvSpPr txBox="1">
              <a:spLocks noChangeArrowheads="1"/>
            </p:cNvSpPr>
            <p:nvPr/>
          </p:nvSpPr>
          <p:spPr bwMode="auto">
            <a:xfrm>
              <a:off x="3884702" y="3677318"/>
              <a:ext cx="1341448" cy="1143416"/>
            </a:xfrm>
            <a:prstGeom prst="rect">
              <a:avLst/>
            </a:prstGeom>
            <a:gradFill rotWithShape="1">
              <a:gsLst>
                <a:gs pos="0">
                  <a:srgbClr val="FFFFFF"/>
                </a:gs>
                <a:gs pos="100000">
                  <a:srgbClr val="DDDDDD"/>
                </a:gs>
              </a:gsLst>
              <a:lin ang="5400000" scaled="1"/>
            </a:gradFill>
            <a:ln w="19050" algn="ctr">
              <a:solidFill>
                <a:srgbClr val="FF0000"/>
              </a:solidFill>
              <a:miter lim="800000"/>
              <a:headEnd/>
              <a:tailEnd/>
            </a:ln>
            <a:effectLst>
              <a:outerShdw blurRad="63500" sx="102000" sy="102000" algn="ctr" rotWithShape="0">
                <a:prstClr val="black">
                  <a:alpha val="40000"/>
                </a:prstClr>
              </a:outerShdw>
            </a:effectLst>
          </p:spPr>
          <p:txBody>
            <a:bodyPr lIns="0" tIns="0" rIns="0" bIns="0" anchor="b" anchorCtr="1"/>
            <a:lstStyle/>
            <a:p>
              <a:pPr algn="ctr" fontAlgn="auto">
                <a:lnSpc>
                  <a:spcPct val="80000"/>
                </a:lnSpc>
                <a:spcBef>
                  <a:spcPct val="50000"/>
                </a:spcBef>
                <a:spcAft>
                  <a:spcPts val="0"/>
                </a:spcAft>
                <a:buClr>
                  <a:srgbClr val="667263"/>
                </a:buClr>
                <a:defRPr/>
              </a:pPr>
              <a:r>
                <a:rPr lang="en-US" altLang="zh-CN" sz="1000" dirty="0">
                  <a:solidFill>
                    <a:srgbClr val="000000">
                      <a:lumMod val="50000"/>
                      <a:lumOff val="50000"/>
                    </a:srgbClr>
                  </a:solidFill>
                  <a:latin typeface="+mn-lt"/>
                  <a:cs typeface="+mn-cs"/>
                </a:rPr>
                <a:t>20 of Top 20 Pharmaceuticals</a:t>
              </a:r>
            </a:p>
          </p:txBody>
        </p:sp>
        <p:sp>
          <p:nvSpPr>
            <p:cNvPr id="17" name="Text Box 12"/>
            <p:cNvSpPr txBox="1">
              <a:spLocks noChangeArrowheads="1"/>
            </p:cNvSpPr>
            <p:nvPr/>
          </p:nvSpPr>
          <p:spPr bwMode="auto">
            <a:xfrm>
              <a:off x="5369385" y="3677318"/>
              <a:ext cx="1341448" cy="1143416"/>
            </a:xfrm>
            <a:prstGeom prst="rect">
              <a:avLst/>
            </a:prstGeom>
            <a:gradFill rotWithShape="1">
              <a:gsLst>
                <a:gs pos="0">
                  <a:srgbClr val="FFFFFF"/>
                </a:gs>
                <a:gs pos="100000">
                  <a:srgbClr val="DDDDDD"/>
                </a:gs>
              </a:gsLst>
              <a:lin ang="5400000" scaled="1"/>
            </a:gradFill>
            <a:ln w="19050" algn="ctr">
              <a:solidFill>
                <a:srgbClr val="FF0000"/>
              </a:solidFill>
              <a:miter lim="800000"/>
              <a:headEnd/>
              <a:tailEnd/>
            </a:ln>
            <a:effectLst>
              <a:outerShdw blurRad="63500" sx="102000" sy="102000" algn="ctr" rotWithShape="0">
                <a:prstClr val="black">
                  <a:alpha val="40000"/>
                </a:prstClr>
              </a:outerShdw>
            </a:effectLst>
          </p:spPr>
          <p:txBody>
            <a:bodyPr lIns="0" tIns="0" rIns="0" bIns="0" anchor="b" anchorCtr="1"/>
            <a:lstStyle/>
            <a:p>
              <a:pPr algn="ctr" fontAlgn="auto">
                <a:lnSpc>
                  <a:spcPct val="80000"/>
                </a:lnSpc>
                <a:spcBef>
                  <a:spcPct val="50000"/>
                </a:spcBef>
                <a:spcAft>
                  <a:spcPts val="0"/>
                </a:spcAft>
                <a:buClr>
                  <a:srgbClr val="667263"/>
                </a:buClr>
                <a:defRPr/>
              </a:pPr>
              <a:r>
                <a:rPr lang="en-US" altLang="zh-CN" sz="1000" dirty="0">
                  <a:solidFill>
                    <a:srgbClr val="000000">
                      <a:lumMod val="50000"/>
                      <a:lumOff val="50000"/>
                    </a:srgbClr>
                  </a:solidFill>
                  <a:latin typeface="+mn-lt"/>
                  <a:cs typeface="+mn-cs"/>
                </a:rPr>
                <a:t>All in Fortune’s </a:t>
              </a:r>
              <a:br>
                <a:rPr lang="en-US" altLang="zh-CN" sz="1000" dirty="0">
                  <a:solidFill>
                    <a:srgbClr val="000000">
                      <a:lumMod val="50000"/>
                      <a:lumOff val="50000"/>
                    </a:srgbClr>
                  </a:solidFill>
                  <a:latin typeface="+mn-lt"/>
                  <a:cs typeface="+mn-cs"/>
                </a:rPr>
              </a:br>
              <a:r>
                <a:rPr lang="en-US" altLang="zh-CN" sz="1000" dirty="0">
                  <a:solidFill>
                    <a:srgbClr val="000000">
                      <a:lumMod val="50000"/>
                      <a:lumOff val="50000"/>
                    </a:srgbClr>
                  </a:solidFill>
                  <a:latin typeface="+mn-lt"/>
                  <a:cs typeface="+mn-cs"/>
                </a:rPr>
                <a:t>Global 500</a:t>
              </a:r>
            </a:p>
          </p:txBody>
        </p:sp>
        <p:sp>
          <p:nvSpPr>
            <p:cNvPr id="18" name="Text Box 12"/>
            <p:cNvSpPr txBox="1">
              <a:spLocks noChangeArrowheads="1"/>
            </p:cNvSpPr>
            <p:nvPr/>
          </p:nvSpPr>
          <p:spPr bwMode="auto">
            <a:xfrm>
              <a:off x="6849936" y="3677318"/>
              <a:ext cx="1341448" cy="1143416"/>
            </a:xfrm>
            <a:prstGeom prst="rect">
              <a:avLst/>
            </a:prstGeom>
            <a:gradFill rotWithShape="1">
              <a:gsLst>
                <a:gs pos="0">
                  <a:srgbClr val="FFFFFF"/>
                </a:gs>
                <a:gs pos="100000">
                  <a:srgbClr val="DDDDDD"/>
                </a:gs>
              </a:gsLst>
              <a:lin ang="5400000" scaled="1"/>
            </a:gradFill>
            <a:ln w="19050" algn="ctr">
              <a:solidFill>
                <a:srgbClr val="FF0000"/>
              </a:solidFill>
              <a:miter lim="800000"/>
              <a:headEnd/>
              <a:tailEnd/>
            </a:ln>
            <a:effectLst>
              <a:outerShdw blurRad="63500" sx="102000" sy="102000" algn="ctr" rotWithShape="0">
                <a:prstClr val="black">
                  <a:alpha val="40000"/>
                </a:prstClr>
              </a:outerShdw>
            </a:effectLst>
          </p:spPr>
          <p:txBody>
            <a:bodyPr lIns="0" tIns="0" rIns="0" bIns="0" anchor="b" anchorCtr="1"/>
            <a:lstStyle/>
            <a:p>
              <a:pPr algn="ctr" fontAlgn="auto">
                <a:lnSpc>
                  <a:spcPct val="80000"/>
                </a:lnSpc>
                <a:spcBef>
                  <a:spcPct val="50000"/>
                </a:spcBef>
                <a:spcAft>
                  <a:spcPts val="0"/>
                </a:spcAft>
                <a:buClr>
                  <a:srgbClr val="667263"/>
                </a:buClr>
                <a:defRPr/>
              </a:pPr>
              <a:r>
                <a:rPr lang="en-US" altLang="zh-CN" sz="1000" dirty="0">
                  <a:solidFill>
                    <a:srgbClr val="000000">
                      <a:lumMod val="50000"/>
                      <a:lumOff val="50000"/>
                    </a:srgbClr>
                  </a:solidFill>
                  <a:latin typeface="+mn-lt"/>
                  <a:cs typeface="+mn-cs"/>
                </a:rPr>
                <a:t>6 of Top 7 </a:t>
              </a:r>
              <a:br>
                <a:rPr lang="en-US" altLang="zh-CN" sz="1000" dirty="0">
                  <a:solidFill>
                    <a:srgbClr val="000000">
                      <a:lumMod val="50000"/>
                      <a:lumOff val="50000"/>
                    </a:srgbClr>
                  </a:solidFill>
                  <a:latin typeface="+mn-lt"/>
                  <a:cs typeface="+mn-cs"/>
                </a:rPr>
              </a:br>
              <a:r>
                <a:rPr lang="en-US" altLang="zh-CN" sz="1000" dirty="0">
                  <a:solidFill>
                    <a:srgbClr val="000000">
                      <a:lumMod val="50000"/>
                      <a:lumOff val="50000"/>
                    </a:srgbClr>
                  </a:solidFill>
                  <a:latin typeface="+mn-lt"/>
                  <a:cs typeface="+mn-cs"/>
                </a:rPr>
                <a:t>Companies</a:t>
              </a:r>
            </a:p>
          </p:txBody>
        </p:sp>
        <p:sp>
          <p:nvSpPr>
            <p:cNvPr id="19" name="Text Box 12"/>
            <p:cNvSpPr txBox="1">
              <a:spLocks noChangeArrowheads="1"/>
            </p:cNvSpPr>
            <p:nvPr/>
          </p:nvSpPr>
          <p:spPr bwMode="auto">
            <a:xfrm>
              <a:off x="2401396" y="4903372"/>
              <a:ext cx="1341448" cy="1143416"/>
            </a:xfrm>
            <a:prstGeom prst="rect">
              <a:avLst/>
            </a:prstGeom>
            <a:gradFill rotWithShape="1">
              <a:gsLst>
                <a:gs pos="0">
                  <a:srgbClr val="FFFFFF"/>
                </a:gs>
                <a:gs pos="100000">
                  <a:srgbClr val="DDDDDD"/>
                </a:gs>
              </a:gsLst>
              <a:lin ang="5400000" scaled="1"/>
            </a:gradFill>
            <a:ln w="19050" algn="ctr">
              <a:solidFill>
                <a:srgbClr val="FF0000"/>
              </a:solidFill>
              <a:miter lim="800000"/>
              <a:headEnd/>
              <a:tailEnd/>
            </a:ln>
            <a:effectLst>
              <a:outerShdw blurRad="63500" sx="102000" sy="102000" algn="ctr" rotWithShape="0">
                <a:prstClr val="black">
                  <a:alpha val="40000"/>
                </a:prstClr>
              </a:outerShdw>
            </a:effectLst>
          </p:spPr>
          <p:txBody>
            <a:bodyPr lIns="0" tIns="0" rIns="0" bIns="0" anchor="b" anchorCtr="1"/>
            <a:lstStyle/>
            <a:p>
              <a:pPr algn="ctr" fontAlgn="auto">
                <a:lnSpc>
                  <a:spcPct val="80000"/>
                </a:lnSpc>
                <a:spcBef>
                  <a:spcPct val="50000"/>
                </a:spcBef>
                <a:spcAft>
                  <a:spcPts val="0"/>
                </a:spcAft>
                <a:buClr>
                  <a:srgbClr val="667263"/>
                </a:buClr>
                <a:defRPr/>
              </a:pPr>
              <a:r>
                <a:rPr lang="en-US" altLang="zh-CN" sz="1000" dirty="0">
                  <a:solidFill>
                    <a:srgbClr val="000000">
                      <a:lumMod val="50000"/>
                      <a:lumOff val="50000"/>
                    </a:srgbClr>
                  </a:solidFill>
                  <a:latin typeface="+mn-lt"/>
                  <a:cs typeface="+mn-cs"/>
                </a:rPr>
                <a:t>Over 1,500 Organizations</a:t>
              </a:r>
            </a:p>
          </p:txBody>
        </p:sp>
        <p:sp>
          <p:nvSpPr>
            <p:cNvPr id="20" name="Text Box 12"/>
            <p:cNvSpPr txBox="1">
              <a:spLocks noChangeArrowheads="1"/>
            </p:cNvSpPr>
            <p:nvPr/>
          </p:nvSpPr>
          <p:spPr bwMode="auto">
            <a:xfrm>
              <a:off x="3884702" y="4903372"/>
              <a:ext cx="1341448" cy="1143416"/>
            </a:xfrm>
            <a:prstGeom prst="rect">
              <a:avLst/>
            </a:prstGeom>
            <a:gradFill rotWithShape="1">
              <a:gsLst>
                <a:gs pos="0">
                  <a:srgbClr val="FFFFFF"/>
                </a:gs>
                <a:gs pos="100000">
                  <a:srgbClr val="DDDDDD"/>
                </a:gs>
              </a:gsLst>
              <a:lin ang="5400000" scaled="1"/>
            </a:gradFill>
            <a:ln w="19050" algn="ctr">
              <a:solidFill>
                <a:srgbClr val="FF0000"/>
              </a:solidFill>
              <a:miter lim="800000"/>
              <a:headEnd/>
              <a:tailEnd/>
            </a:ln>
            <a:effectLst>
              <a:outerShdw blurRad="63500" sx="102000" sy="102000" algn="ctr" rotWithShape="0">
                <a:prstClr val="black">
                  <a:alpha val="40000"/>
                </a:prstClr>
              </a:outerShdw>
            </a:effectLst>
          </p:spPr>
          <p:txBody>
            <a:bodyPr lIns="0" tIns="0" rIns="0" bIns="0" anchor="b" anchorCtr="1"/>
            <a:lstStyle/>
            <a:p>
              <a:pPr algn="ctr" fontAlgn="auto">
                <a:lnSpc>
                  <a:spcPct val="80000"/>
                </a:lnSpc>
                <a:spcBef>
                  <a:spcPct val="50000"/>
                </a:spcBef>
                <a:spcAft>
                  <a:spcPts val="0"/>
                </a:spcAft>
                <a:buClr>
                  <a:srgbClr val="667263"/>
                </a:buClr>
                <a:defRPr/>
              </a:pPr>
              <a:r>
                <a:rPr lang="en-US" altLang="zh-CN" sz="1000" dirty="0">
                  <a:solidFill>
                    <a:srgbClr val="000000">
                      <a:lumMod val="50000"/>
                      <a:lumOff val="50000"/>
                    </a:srgbClr>
                  </a:solidFill>
                  <a:latin typeface="+mn-lt"/>
                  <a:cs typeface="+mn-cs"/>
                </a:rPr>
                <a:t>20 of Top 20</a:t>
              </a:r>
            </a:p>
          </p:txBody>
        </p:sp>
        <p:sp>
          <p:nvSpPr>
            <p:cNvPr id="21" name="Text Box 12"/>
            <p:cNvSpPr txBox="1">
              <a:spLocks noChangeArrowheads="1"/>
            </p:cNvSpPr>
            <p:nvPr/>
          </p:nvSpPr>
          <p:spPr bwMode="auto">
            <a:xfrm>
              <a:off x="5362498" y="4903372"/>
              <a:ext cx="1341448" cy="1143416"/>
            </a:xfrm>
            <a:prstGeom prst="rect">
              <a:avLst/>
            </a:prstGeom>
            <a:gradFill rotWithShape="1">
              <a:gsLst>
                <a:gs pos="0">
                  <a:srgbClr val="FFFFFF"/>
                </a:gs>
                <a:gs pos="100000">
                  <a:srgbClr val="DDDDDD"/>
                </a:gs>
              </a:gsLst>
              <a:lin ang="5400000" scaled="1"/>
            </a:gradFill>
            <a:ln w="19050" algn="ctr">
              <a:solidFill>
                <a:srgbClr val="FF0000"/>
              </a:solidFill>
              <a:miter lim="800000"/>
              <a:headEnd/>
              <a:tailEnd/>
            </a:ln>
            <a:effectLst>
              <a:outerShdw blurRad="63500" sx="102000" sy="102000" algn="ctr" rotWithShape="0">
                <a:prstClr val="black">
                  <a:alpha val="40000"/>
                </a:prstClr>
              </a:outerShdw>
            </a:effectLst>
          </p:spPr>
          <p:txBody>
            <a:bodyPr lIns="0" tIns="0" rIns="0" bIns="0" anchor="b" anchorCtr="1"/>
            <a:lstStyle/>
            <a:p>
              <a:pPr algn="ctr" fontAlgn="auto">
                <a:lnSpc>
                  <a:spcPct val="80000"/>
                </a:lnSpc>
                <a:spcBef>
                  <a:spcPct val="50000"/>
                </a:spcBef>
                <a:spcAft>
                  <a:spcPts val="0"/>
                </a:spcAft>
                <a:buClr>
                  <a:srgbClr val="667263"/>
                </a:buClr>
                <a:defRPr/>
              </a:pPr>
              <a:r>
                <a:rPr lang="en-US" altLang="zh-CN" sz="1000" dirty="0">
                  <a:solidFill>
                    <a:srgbClr val="000000">
                      <a:lumMod val="50000"/>
                      <a:lumOff val="50000"/>
                    </a:srgbClr>
                  </a:solidFill>
                  <a:latin typeface="+mn-lt"/>
                  <a:cs typeface="+mn-cs"/>
                </a:rPr>
                <a:t>3 of Top 5 Airlines</a:t>
              </a:r>
            </a:p>
          </p:txBody>
        </p:sp>
        <p:sp>
          <p:nvSpPr>
            <p:cNvPr id="22" name="Text Box 12"/>
            <p:cNvSpPr txBox="1">
              <a:spLocks noChangeArrowheads="1"/>
            </p:cNvSpPr>
            <p:nvPr/>
          </p:nvSpPr>
          <p:spPr bwMode="auto">
            <a:xfrm>
              <a:off x="6849936" y="4903372"/>
              <a:ext cx="1341448" cy="1143416"/>
            </a:xfrm>
            <a:prstGeom prst="rect">
              <a:avLst/>
            </a:prstGeom>
            <a:gradFill rotWithShape="1">
              <a:gsLst>
                <a:gs pos="0">
                  <a:srgbClr val="FFFFFF"/>
                </a:gs>
                <a:gs pos="100000">
                  <a:srgbClr val="DDDDDD"/>
                </a:gs>
              </a:gsLst>
              <a:lin ang="5400000" scaled="1"/>
            </a:gradFill>
            <a:ln w="19050" algn="ctr">
              <a:solidFill>
                <a:srgbClr val="FF0000"/>
              </a:solidFill>
              <a:miter lim="800000"/>
              <a:headEnd/>
              <a:tailEnd/>
            </a:ln>
            <a:effectLst>
              <a:outerShdw blurRad="63500" sx="102000" sy="102000" algn="ctr" rotWithShape="0">
                <a:prstClr val="black">
                  <a:alpha val="40000"/>
                </a:prstClr>
              </a:outerShdw>
            </a:effectLst>
          </p:spPr>
          <p:txBody>
            <a:bodyPr lIns="0" tIns="0" rIns="0" bIns="0" anchor="b" anchorCtr="1"/>
            <a:lstStyle/>
            <a:p>
              <a:pPr algn="ctr" fontAlgn="auto">
                <a:lnSpc>
                  <a:spcPct val="80000"/>
                </a:lnSpc>
                <a:spcBef>
                  <a:spcPct val="50000"/>
                </a:spcBef>
                <a:spcAft>
                  <a:spcPts val="0"/>
                </a:spcAft>
                <a:buClr>
                  <a:srgbClr val="667263"/>
                </a:buClr>
                <a:defRPr/>
              </a:pPr>
              <a:r>
                <a:rPr lang="en-US" altLang="zh-CN" sz="1000" dirty="0">
                  <a:solidFill>
                    <a:srgbClr val="000000">
                      <a:lumMod val="50000"/>
                      <a:lumOff val="50000"/>
                    </a:srgbClr>
                  </a:solidFill>
                  <a:latin typeface="+mn-lt"/>
                  <a:cs typeface="+mn-cs"/>
                </a:rPr>
                <a:t>20 of Top 20</a:t>
              </a:r>
            </a:p>
          </p:txBody>
        </p:sp>
        <p:sp>
          <p:nvSpPr>
            <p:cNvPr id="2072" name="Text Box 6"/>
            <p:cNvSpPr txBox="1">
              <a:spLocks noChangeArrowheads="1"/>
            </p:cNvSpPr>
            <p:nvPr/>
          </p:nvSpPr>
          <p:spPr bwMode="auto">
            <a:xfrm>
              <a:off x="2406650" y="1274133"/>
              <a:ext cx="1341438" cy="136195"/>
            </a:xfrm>
            <a:prstGeom prst="rect">
              <a:avLst/>
            </a:prstGeom>
            <a:noFill/>
            <a:ln w="19050">
              <a:noFill/>
              <a:miter lim="800000"/>
              <a:headEnd/>
              <a:tailEnd/>
            </a:ln>
          </p:spPr>
          <p:txBody>
            <a:bodyPr lIns="0" tIns="0" rIns="0" bIns="0" anchor="ctr" anchorCtr="1">
              <a:spAutoFit/>
            </a:bodyPr>
            <a:lstStyle/>
            <a:p>
              <a:pPr algn="ctr">
                <a:lnSpc>
                  <a:spcPct val="85000"/>
                </a:lnSpc>
                <a:buClr>
                  <a:srgbClr val="667263"/>
                </a:buClr>
              </a:pPr>
              <a:r>
                <a:rPr lang="en-US" sz="1100" dirty="0">
                  <a:solidFill>
                    <a:srgbClr val="FF0000"/>
                  </a:solidFill>
                  <a:latin typeface="Calibri" pitchFamily="34" charset="0"/>
                  <a:ea typeface="MS PGothic" pitchFamily="34" charset="-128"/>
                </a:rPr>
                <a:t>Automotive</a:t>
              </a:r>
            </a:p>
          </p:txBody>
        </p:sp>
        <p:sp>
          <p:nvSpPr>
            <p:cNvPr id="2073" name="Text Box 10"/>
            <p:cNvSpPr txBox="1">
              <a:spLocks noChangeArrowheads="1"/>
            </p:cNvSpPr>
            <p:nvPr/>
          </p:nvSpPr>
          <p:spPr bwMode="auto">
            <a:xfrm>
              <a:off x="946150" y="1274133"/>
              <a:ext cx="1341438" cy="136195"/>
            </a:xfrm>
            <a:prstGeom prst="rect">
              <a:avLst/>
            </a:prstGeom>
            <a:noFill/>
            <a:ln w="19050">
              <a:noFill/>
              <a:miter lim="800000"/>
              <a:headEnd/>
              <a:tailEnd/>
            </a:ln>
          </p:spPr>
          <p:txBody>
            <a:bodyPr lIns="0" tIns="0" rIns="0" bIns="0" anchor="ctr" anchorCtr="1">
              <a:spAutoFit/>
            </a:bodyPr>
            <a:lstStyle/>
            <a:p>
              <a:pPr algn="ctr">
                <a:lnSpc>
                  <a:spcPct val="85000"/>
                </a:lnSpc>
                <a:buClr>
                  <a:srgbClr val="667263"/>
                </a:buClr>
              </a:pPr>
              <a:r>
                <a:rPr lang="en-US" sz="1100" dirty="0">
                  <a:solidFill>
                    <a:srgbClr val="FF0000"/>
                  </a:solidFill>
                  <a:latin typeface="Calibri" pitchFamily="34" charset="0"/>
                  <a:ea typeface="MS PGothic" pitchFamily="34" charset="-128"/>
                </a:rPr>
                <a:t>Aero &amp; Defense</a:t>
              </a:r>
            </a:p>
          </p:txBody>
        </p:sp>
        <p:sp>
          <p:nvSpPr>
            <p:cNvPr id="2074" name="Text Box 14"/>
            <p:cNvSpPr txBox="1">
              <a:spLocks noChangeArrowheads="1"/>
            </p:cNvSpPr>
            <p:nvPr/>
          </p:nvSpPr>
          <p:spPr bwMode="auto">
            <a:xfrm>
              <a:off x="3898900" y="1274133"/>
              <a:ext cx="1339850" cy="136195"/>
            </a:xfrm>
            <a:prstGeom prst="rect">
              <a:avLst/>
            </a:prstGeom>
            <a:noFill/>
            <a:ln w="19050">
              <a:noFill/>
              <a:miter lim="800000"/>
              <a:headEnd/>
              <a:tailEnd/>
            </a:ln>
          </p:spPr>
          <p:txBody>
            <a:bodyPr lIns="0" tIns="0" rIns="0" bIns="0" anchor="ctr" anchorCtr="1">
              <a:spAutoFit/>
            </a:bodyPr>
            <a:lstStyle/>
            <a:p>
              <a:pPr algn="ctr">
                <a:lnSpc>
                  <a:spcPct val="85000"/>
                </a:lnSpc>
                <a:buClr>
                  <a:srgbClr val="667263"/>
                </a:buClr>
              </a:pPr>
              <a:r>
                <a:rPr lang="en-US" sz="1100" dirty="0">
                  <a:solidFill>
                    <a:srgbClr val="FF0000"/>
                  </a:solidFill>
                  <a:latin typeface="Calibri" pitchFamily="34" charset="0"/>
                  <a:ea typeface="MS PGothic" pitchFamily="34" charset="-128"/>
                </a:rPr>
                <a:t>Chemicals</a:t>
              </a:r>
            </a:p>
          </p:txBody>
        </p:sp>
        <p:sp>
          <p:nvSpPr>
            <p:cNvPr id="2075" name="Text Box 18"/>
            <p:cNvSpPr txBox="1">
              <a:spLocks noChangeArrowheads="1"/>
            </p:cNvSpPr>
            <p:nvPr/>
          </p:nvSpPr>
          <p:spPr bwMode="auto">
            <a:xfrm>
              <a:off x="5332413" y="1274133"/>
              <a:ext cx="1419225" cy="136195"/>
            </a:xfrm>
            <a:prstGeom prst="rect">
              <a:avLst/>
            </a:prstGeom>
            <a:noFill/>
            <a:ln w="19050">
              <a:noFill/>
              <a:miter lim="800000"/>
              <a:headEnd/>
              <a:tailEnd/>
            </a:ln>
          </p:spPr>
          <p:txBody>
            <a:bodyPr lIns="0" tIns="0" rIns="0" bIns="0" anchor="ctr" anchorCtr="1">
              <a:spAutoFit/>
            </a:bodyPr>
            <a:lstStyle/>
            <a:p>
              <a:pPr algn="ctr">
                <a:lnSpc>
                  <a:spcPct val="85000"/>
                </a:lnSpc>
                <a:buClr>
                  <a:srgbClr val="667263"/>
                </a:buClr>
              </a:pPr>
              <a:r>
                <a:rPr lang="en-US" sz="1100" dirty="0">
                  <a:solidFill>
                    <a:srgbClr val="FF0000"/>
                  </a:solidFill>
                  <a:latin typeface="Calibri" pitchFamily="34" charset="0"/>
                  <a:ea typeface="MS PGothic" pitchFamily="34" charset="-128"/>
                </a:rPr>
                <a:t>Communications</a:t>
              </a:r>
            </a:p>
          </p:txBody>
        </p:sp>
        <p:sp>
          <p:nvSpPr>
            <p:cNvPr id="2076" name="Text Box 22"/>
            <p:cNvSpPr txBox="1">
              <a:spLocks noChangeArrowheads="1"/>
            </p:cNvSpPr>
            <p:nvPr/>
          </p:nvSpPr>
          <p:spPr bwMode="auto">
            <a:xfrm>
              <a:off x="6859588" y="1274133"/>
              <a:ext cx="1341437" cy="136195"/>
            </a:xfrm>
            <a:prstGeom prst="rect">
              <a:avLst/>
            </a:prstGeom>
            <a:noFill/>
            <a:ln w="19050">
              <a:noFill/>
              <a:miter lim="800000"/>
              <a:headEnd/>
              <a:tailEnd/>
            </a:ln>
          </p:spPr>
          <p:txBody>
            <a:bodyPr lIns="0" tIns="0" rIns="0" bIns="0" anchor="ctr" anchorCtr="1">
              <a:spAutoFit/>
            </a:bodyPr>
            <a:lstStyle/>
            <a:p>
              <a:pPr algn="ctr">
                <a:lnSpc>
                  <a:spcPct val="85000"/>
                </a:lnSpc>
                <a:buClr>
                  <a:srgbClr val="667263"/>
                </a:buClr>
              </a:pPr>
              <a:r>
                <a:rPr lang="en-US" sz="1100" dirty="0">
                  <a:solidFill>
                    <a:srgbClr val="FF0000"/>
                  </a:solidFill>
                  <a:latin typeface="Calibri" pitchFamily="34" charset="0"/>
                  <a:ea typeface="MS PGothic" pitchFamily="34" charset="-128"/>
                </a:rPr>
                <a:t>Consumer Products</a:t>
              </a:r>
            </a:p>
          </p:txBody>
        </p:sp>
        <p:sp>
          <p:nvSpPr>
            <p:cNvPr id="2077" name="Text Box 26"/>
            <p:cNvSpPr txBox="1">
              <a:spLocks noChangeArrowheads="1"/>
            </p:cNvSpPr>
            <p:nvPr/>
          </p:nvSpPr>
          <p:spPr bwMode="auto">
            <a:xfrm>
              <a:off x="3898900" y="2503653"/>
              <a:ext cx="1339850" cy="136195"/>
            </a:xfrm>
            <a:prstGeom prst="rect">
              <a:avLst/>
            </a:prstGeom>
            <a:noFill/>
            <a:ln w="19050">
              <a:noFill/>
              <a:miter lim="800000"/>
              <a:headEnd/>
              <a:tailEnd/>
            </a:ln>
          </p:spPr>
          <p:txBody>
            <a:bodyPr lIns="0" tIns="0" rIns="0" bIns="0" anchor="ctr" anchorCtr="1">
              <a:spAutoFit/>
            </a:bodyPr>
            <a:lstStyle/>
            <a:p>
              <a:pPr algn="ctr">
                <a:lnSpc>
                  <a:spcPct val="85000"/>
                </a:lnSpc>
                <a:buClr>
                  <a:srgbClr val="667263"/>
                </a:buClr>
              </a:pPr>
              <a:r>
                <a:rPr lang="en-US" sz="1100" dirty="0">
                  <a:solidFill>
                    <a:srgbClr val="FF0000"/>
                  </a:solidFill>
                  <a:latin typeface="Calibri" pitchFamily="34" charset="0"/>
                  <a:ea typeface="MS PGothic" pitchFamily="34" charset="-128"/>
                </a:rPr>
                <a:t>Financial Services</a:t>
              </a:r>
            </a:p>
          </p:txBody>
        </p:sp>
        <p:sp>
          <p:nvSpPr>
            <p:cNvPr id="2078" name="Text Box 30"/>
            <p:cNvSpPr txBox="1">
              <a:spLocks noChangeArrowheads="1"/>
            </p:cNvSpPr>
            <p:nvPr/>
          </p:nvSpPr>
          <p:spPr bwMode="auto">
            <a:xfrm>
              <a:off x="946150" y="2503653"/>
              <a:ext cx="1341438" cy="136195"/>
            </a:xfrm>
            <a:prstGeom prst="rect">
              <a:avLst/>
            </a:prstGeom>
            <a:noFill/>
            <a:ln w="19050">
              <a:noFill/>
              <a:miter lim="800000"/>
              <a:headEnd/>
              <a:tailEnd/>
            </a:ln>
          </p:spPr>
          <p:txBody>
            <a:bodyPr lIns="0" tIns="0" rIns="0" bIns="0" anchor="ctr" anchorCtr="1">
              <a:spAutoFit/>
            </a:bodyPr>
            <a:lstStyle/>
            <a:p>
              <a:pPr algn="ctr">
                <a:lnSpc>
                  <a:spcPct val="85000"/>
                </a:lnSpc>
                <a:buClr>
                  <a:srgbClr val="667263"/>
                </a:buClr>
              </a:pPr>
              <a:r>
                <a:rPr lang="en-US" sz="1100" dirty="0">
                  <a:solidFill>
                    <a:srgbClr val="FF0000"/>
                  </a:solidFill>
                  <a:latin typeface="Calibri" pitchFamily="34" charset="0"/>
                  <a:ea typeface="MS PGothic" pitchFamily="34" charset="-128"/>
                </a:rPr>
                <a:t>Education &amp; Research</a:t>
              </a:r>
            </a:p>
          </p:txBody>
        </p:sp>
        <p:sp>
          <p:nvSpPr>
            <p:cNvPr id="2079" name="Text Box 34"/>
            <p:cNvSpPr txBox="1">
              <a:spLocks noChangeArrowheads="1"/>
            </p:cNvSpPr>
            <p:nvPr/>
          </p:nvSpPr>
          <p:spPr bwMode="auto">
            <a:xfrm>
              <a:off x="5376863" y="2503653"/>
              <a:ext cx="1339850" cy="136195"/>
            </a:xfrm>
            <a:prstGeom prst="rect">
              <a:avLst/>
            </a:prstGeom>
            <a:noFill/>
            <a:ln w="19050">
              <a:noFill/>
              <a:miter lim="800000"/>
              <a:headEnd/>
              <a:tailEnd/>
            </a:ln>
          </p:spPr>
          <p:txBody>
            <a:bodyPr lIns="0" tIns="0" rIns="0" bIns="0" anchor="ctr" anchorCtr="1">
              <a:spAutoFit/>
            </a:bodyPr>
            <a:lstStyle/>
            <a:p>
              <a:pPr algn="ctr">
                <a:lnSpc>
                  <a:spcPct val="85000"/>
                </a:lnSpc>
                <a:buClr>
                  <a:srgbClr val="667263"/>
                </a:buClr>
              </a:pPr>
              <a:r>
                <a:rPr lang="en-US" sz="1100" dirty="0">
                  <a:solidFill>
                    <a:srgbClr val="FF0000"/>
                  </a:solidFill>
                  <a:latin typeface="Calibri" pitchFamily="34" charset="0"/>
                  <a:ea typeface="MS PGothic" pitchFamily="34" charset="-128"/>
                </a:rPr>
                <a:t>Health Care</a:t>
              </a:r>
            </a:p>
          </p:txBody>
        </p:sp>
        <p:sp>
          <p:nvSpPr>
            <p:cNvPr id="2080" name="Text Box 38"/>
            <p:cNvSpPr txBox="1">
              <a:spLocks noChangeArrowheads="1"/>
            </p:cNvSpPr>
            <p:nvPr/>
          </p:nvSpPr>
          <p:spPr bwMode="auto">
            <a:xfrm>
              <a:off x="2406650" y="2503653"/>
              <a:ext cx="1341438" cy="136195"/>
            </a:xfrm>
            <a:prstGeom prst="rect">
              <a:avLst/>
            </a:prstGeom>
            <a:noFill/>
            <a:ln w="19050">
              <a:noFill/>
              <a:miter lim="800000"/>
              <a:headEnd/>
              <a:tailEnd/>
            </a:ln>
          </p:spPr>
          <p:txBody>
            <a:bodyPr lIns="0" tIns="0" rIns="0" bIns="0" anchor="ctr" anchorCtr="1">
              <a:spAutoFit/>
            </a:bodyPr>
            <a:lstStyle/>
            <a:p>
              <a:pPr algn="ctr">
                <a:lnSpc>
                  <a:spcPct val="85000"/>
                </a:lnSpc>
                <a:buClr>
                  <a:srgbClr val="667263"/>
                </a:buClr>
              </a:pPr>
              <a:r>
                <a:rPr lang="en-US" sz="1100" dirty="0">
                  <a:solidFill>
                    <a:srgbClr val="FF0000"/>
                  </a:solidFill>
                  <a:latin typeface="Calibri" pitchFamily="34" charset="0"/>
                  <a:ea typeface="MS PGothic" pitchFamily="34" charset="-128"/>
                </a:rPr>
                <a:t>Engg &amp; Construction</a:t>
              </a:r>
            </a:p>
          </p:txBody>
        </p:sp>
        <p:sp>
          <p:nvSpPr>
            <p:cNvPr id="2081" name="Text Box 42"/>
            <p:cNvSpPr txBox="1">
              <a:spLocks noChangeArrowheads="1"/>
            </p:cNvSpPr>
            <p:nvPr/>
          </p:nvSpPr>
          <p:spPr bwMode="auto">
            <a:xfrm>
              <a:off x="6859588" y="2487613"/>
              <a:ext cx="1341437" cy="136195"/>
            </a:xfrm>
            <a:prstGeom prst="rect">
              <a:avLst/>
            </a:prstGeom>
            <a:noFill/>
            <a:ln w="19050">
              <a:noFill/>
              <a:miter lim="800000"/>
              <a:headEnd/>
              <a:tailEnd/>
            </a:ln>
          </p:spPr>
          <p:txBody>
            <a:bodyPr lIns="0" tIns="0" rIns="0" bIns="0">
              <a:spAutoFit/>
            </a:bodyPr>
            <a:lstStyle/>
            <a:p>
              <a:pPr algn="ctr">
                <a:lnSpc>
                  <a:spcPct val="85000"/>
                </a:lnSpc>
                <a:buClr>
                  <a:srgbClr val="667263"/>
                </a:buClr>
              </a:pPr>
              <a:r>
                <a:rPr lang="en-US" sz="1100" dirty="0">
                  <a:solidFill>
                    <a:srgbClr val="FF0000"/>
                  </a:solidFill>
                  <a:latin typeface="Calibri" pitchFamily="34" charset="0"/>
                  <a:ea typeface="MS PGothic" pitchFamily="34" charset="-128"/>
                </a:rPr>
                <a:t>High Technology</a:t>
              </a:r>
            </a:p>
          </p:txBody>
        </p:sp>
        <p:sp>
          <p:nvSpPr>
            <p:cNvPr id="2082" name="Text Box 6"/>
            <p:cNvSpPr txBox="1">
              <a:spLocks noChangeArrowheads="1"/>
            </p:cNvSpPr>
            <p:nvPr/>
          </p:nvSpPr>
          <p:spPr bwMode="auto">
            <a:xfrm>
              <a:off x="3898900" y="3771272"/>
              <a:ext cx="1339850" cy="136195"/>
            </a:xfrm>
            <a:prstGeom prst="rect">
              <a:avLst/>
            </a:prstGeom>
            <a:noFill/>
            <a:ln w="19050">
              <a:noFill/>
              <a:miter lim="800000"/>
              <a:headEnd/>
              <a:tailEnd/>
            </a:ln>
          </p:spPr>
          <p:txBody>
            <a:bodyPr lIns="0" tIns="0" rIns="0" bIns="0" anchor="ctr" anchorCtr="1">
              <a:spAutoFit/>
            </a:bodyPr>
            <a:lstStyle/>
            <a:p>
              <a:pPr algn="ctr">
                <a:lnSpc>
                  <a:spcPct val="85000"/>
                </a:lnSpc>
                <a:buClr>
                  <a:srgbClr val="667263"/>
                </a:buClr>
              </a:pPr>
              <a:r>
                <a:rPr lang="en-US" sz="1100" dirty="0">
                  <a:solidFill>
                    <a:srgbClr val="FF0000"/>
                  </a:solidFill>
                  <a:latin typeface="Calibri" pitchFamily="34" charset="0"/>
                  <a:ea typeface="MS PGothic" pitchFamily="34" charset="-128"/>
                </a:rPr>
                <a:t>Life Sciences</a:t>
              </a:r>
            </a:p>
          </p:txBody>
        </p:sp>
        <p:sp>
          <p:nvSpPr>
            <p:cNvPr id="2083" name="Text Box 10"/>
            <p:cNvSpPr txBox="1">
              <a:spLocks noChangeArrowheads="1"/>
            </p:cNvSpPr>
            <p:nvPr/>
          </p:nvSpPr>
          <p:spPr bwMode="auto">
            <a:xfrm>
              <a:off x="946150" y="3771272"/>
              <a:ext cx="1341438" cy="136195"/>
            </a:xfrm>
            <a:prstGeom prst="rect">
              <a:avLst/>
            </a:prstGeom>
            <a:noFill/>
            <a:ln w="19050">
              <a:noFill/>
              <a:miter lim="800000"/>
              <a:headEnd/>
              <a:tailEnd/>
            </a:ln>
          </p:spPr>
          <p:txBody>
            <a:bodyPr lIns="0" tIns="0" rIns="0" bIns="0" anchor="ctr" anchorCtr="1">
              <a:spAutoFit/>
            </a:bodyPr>
            <a:lstStyle/>
            <a:p>
              <a:pPr algn="ctr">
                <a:lnSpc>
                  <a:spcPct val="85000"/>
                </a:lnSpc>
                <a:buClr>
                  <a:srgbClr val="667263"/>
                </a:buClr>
              </a:pPr>
              <a:r>
                <a:rPr lang="en-US" sz="1100" dirty="0">
                  <a:solidFill>
                    <a:srgbClr val="FF0000"/>
                  </a:solidFill>
                  <a:latin typeface="Calibri" pitchFamily="34" charset="0"/>
                  <a:ea typeface="MS PGothic" pitchFamily="34" charset="-128"/>
                </a:rPr>
                <a:t>Industrial Mfg</a:t>
              </a:r>
            </a:p>
          </p:txBody>
        </p:sp>
        <p:sp>
          <p:nvSpPr>
            <p:cNvPr id="2084" name="Text Box 13"/>
            <p:cNvSpPr txBox="1">
              <a:spLocks noChangeArrowheads="1"/>
            </p:cNvSpPr>
            <p:nvPr/>
          </p:nvSpPr>
          <p:spPr bwMode="auto">
            <a:xfrm>
              <a:off x="5353050" y="3771271"/>
              <a:ext cx="1397000" cy="136195"/>
            </a:xfrm>
            <a:prstGeom prst="rect">
              <a:avLst/>
            </a:prstGeom>
            <a:noFill/>
            <a:ln w="19050">
              <a:noFill/>
              <a:miter lim="800000"/>
              <a:headEnd/>
              <a:tailEnd/>
            </a:ln>
          </p:spPr>
          <p:txBody>
            <a:bodyPr lIns="0" tIns="0" rIns="0" bIns="0" anchor="ctr" anchorCtr="1">
              <a:spAutoFit/>
            </a:bodyPr>
            <a:lstStyle/>
            <a:p>
              <a:pPr algn="ctr">
                <a:lnSpc>
                  <a:spcPct val="85000"/>
                </a:lnSpc>
                <a:buClr>
                  <a:srgbClr val="667263"/>
                </a:buClr>
              </a:pPr>
              <a:r>
                <a:rPr lang="en-US" sz="1100" dirty="0">
                  <a:solidFill>
                    <a:srgbClr val="FF0000"/>
                  </a:solidFill>
                  <a:latin typeface="Calibri" pitchFamily="34" charset="0"/>
                  <a:ea typeface="MS PGothic" pitchFamily="34" charset="-128"/>
                </a:rPr>
                <a:t>Media / Entertainment</a:t>
              </a:r>
            </a:p>
          </p:txBody>
        </p:sp>
        <p:sp>
          <p:nvSpPr>
            <p:cNvPr id="2085" name="Text Box 19"/>
            <p:cNvSpPr txBox="1">
              <a:spLocks noChangeArrowheads="1"/>
            </p:cNvSpPr>
            <p:nvPr/>
          </p:nvSpPr>
          <p:spPr bwMode="auto">
            <a:xfrm>
              <a:off x="6859588" y="3771272"/>
              <a:ext cx="1341437" cy="136195"/>
            </a:xfrm>
            <a:prstGeom prst="rect">
              <a:avLst/>
            </a:prstGeom>
            <a:noFill/>
            <a:ln w="19050">
              <a:noFill/>
              <a:miter lim="800000"/>
              <a:headEnd/>
              <a:tailEnd/>
            </a:ln>
          </p:spPr>
          <p:txBody>
            <a:bodyPr lIns="0" tIns="0" rIns="0" bIns="0" anchor="ctr" anchorCtr="1">
              <a:spAutoFit/>
            </a:bodyPr>
            <a:lstStyle/>
            <a:p>
              <a:pPr algn="ctr">
                <a:lnSpc>
                  <a:spcPct val="85000"/>
                </a:lnSpc>
                <a:buClr>
                  <a:srgbClr val="667263"/>
                </a:buClr>
              </a:pPr>
              <a:r>
                <a:rPr lang="en-US" sz="1100" dirty="0">
                  <a:solidFill>
                    <a:srgbClr val="FF0000"/>
                  </a:solidFill>
                  <a:latin typeface="Calibri" pitchFamily="34" charset="0"/>
                  <a:ea typeface="MS PGothic" pitchFamily="34" charset="-128"/>
                </a:rPr>
                <a:t>Oil &amp; Gas</a:t>
              </a:r>
            </a:p>
          </p:txBody>
        </p:sp>
        <p:sp>
          <p:nvSpPr>
            <p:cNvPr id="2086" name="Text Box 23"/>
            <p:cNvSpPr txBox="1">
              <a:spLocks noChangeArrowheads="1"/>
            </p:cNvSpPr>
            <p:nvPr/>
          </p:nvSpPr>
          <p:spPr bwMode="auto">
            <a:xfrm>
              <a:off x="3898900" y="4994439"/>
              <a:ext cx="1339850" cy="136195"/>
            </a:xfrm>
            <a:prstGeom prst="rect">
              <a:avLst/>
            </a:prstGeom>
            <a:noFill/>
            <a:ln w="19050">
              <a:noFill/>
              <a:miter lim="800000"/>
              <a:headEnd/>
              <a:tailEnd/>
            </a:ln>
          </p:spPr>
          <p:txBody>
            <a:bodyPr lIns="0" tIns="0" rIns="0" bIns="0" anchor="ctr" anchorCtr="1">
              <a:spAutoFit/>
            </a:bodyPr>
            <a:lstStyle/>
            <a:p>
              <a:pPr algn="ctr">
                <a:lnSpc>
                  <a:spcPct val="85000"/>
                </a:lnSpc>
                <a:buClr>
                  <a:srgbClr val="667263"/>
                </a:buClr>
              </a:pPr>
              <a:r>
                <a:rPr lang="en-US" sz="1100" dirty="0">
                  <a:solidFill>
                    <a:srgbClr val="FF0000"/>
                  </a:solidFill>
                  <a:latin typeface="Calibri" pitchFamily="34" charset="0"/>
                  <a:ea typeface="MS PGothic" pitchFamily="34" charset="-128"/>
                </a:rPr>
                <a:t>Retail</a:t>
              </a:r>
            </a:p>
          </p:txBody>
        </p:sp>
        <p:sp>
          <p:nvSpPr>
            <p:cNvPr id="2087" name="Text Box 27"/>
            <p:cNvSpPr txBox="1">
              <a:spLocks noChangeArrowheads="1"/>
            </p:cNvSpPr>
            <p:nvPr/>
          </p:nvSpPr>
          <p:spPr bwMode="auto">
            <a:xfrm>
              <a:off x="946150" y="4994439"/>
              <a:ext cx="1341438" cy="136195"/>
            </a:xfrm>
            <a:prstGeom prst="rect">
              <a:avLst/>
            </a:prstGeom>
            <a:noFill/>
            <a:ln w="19050">
              <a:noFill/>
              <a:miter lim="800000"/>
              <a:headEnd/>
              <a:tailEnd/>
            </a:ln>
          </p:spPr>
          <p:txBody>
            <a:bodyPr lIns="0" tIns="0" rIns="0" bIns="0" anchor="ctr" anchorCtr="1">
              <a:spAutoFit/>
            </a:bodyPr>
            <a:lstStyle/>
            <a:p>
              <a:pPr algn="ctr">
                <a:lnSpc>
                  <a:spcPct val="85000"/>
                </a:lnSpc>
                <a:buClr>
                  <a:srgbClr val="667263"/>
                </a:buClr>
              </a:pPr>
              <a:r>
                <a:rPr lang="en-US" sz="1100" dirty="0">
                  <a:solidFill>
                    <a:srgbClr val="FF0000"/>
                  </a:solidFill>
                  <a:latin typeface="Calibri" pitchFamily="34" charset="0"/>
                  <a:ea typeface="MS PGothic" pitchFamily="34" charset="-128"/>
                </a:rPr>
                <a:t>Professional Svcs</a:t>
              </a:r>
            </a:p>
          </p:txBody>
        </p:sp>
        <p:sp>
          <p:nvSpPr>
            <p:cNvPr id="2088" name="Text Box 35"/>
            <p:cNvSpPr txBox="1">
              <a:spLocks noChangeArrowheads="1"/>
            </p:cNvSpPr>
            <p:nvPr/>
          </p:nvSpPr>
          <p:spPr bwMode="auto">
            <a:xfrm>
              <a:off x="5338763" y="4998716"/>
              <a:ext cx="1390650" cy="116531"/>
            </a:xfrm>
            <a:prstGeom prst="rect">
              <a:avLst/>
            </a:prstGeom>
            <a:noFill/>
            <a:ln w="19050">
              <a:noFill/>
              <a:miter lim="800000"/>
              <a:headEnd/>
              <a:tailEnd/>
            </a:ln>
          </p:spPr>
          <p:txBody>
            <a:bodyPr lIns="0" tIns="0" rIns="0" bIns="0" anchor="ctr" anchorCtr="1">
              <a:spAutoFit/>
            </a:bodyPr>
            <a:lstStyle/>
            <a:p>
              <a:pPr algn="ctr">
                <a:lnSpc>
                  <a:spcPct val="80000"/>
                </a:lnSpc>
                <a:buClr>
                  <a:srgbClr val="667263"/>
                </a:buClr>
              </a:pPr>
              <a:r>
                <a:rPr lang="en-US" sz="1000" dirty="0">
                  <a:solidFill>
                    <a:srgbClr val="FF0000"/>
                  </a:solidFill>
                  <a:latin typeface="Calibri" pitchFamily="34" charset="0"/>
                  <a:ea typeface="MS PGothic" pitchFamily="34" charset="-128"/>
                </a:rPr>
                <a:t>Travel &amp; Transportation</a:t>
              </a:r>
            </a:p>
          </p:txBody>
        </p:sp>
        <p:sp>
          <p:nvSpPr>
            <p:cNvPr id="2089" name="Text Box 39"/>
            <p:cNvSpPr txBox="1">
              <a:spLocks noChangeArrowheads="1"/>
            </p:cNvSpPr>
            <p:nvPr/>
          </p:nvSpPr>
          <p:spPr bwMode="auto">
            <a:xfrm>
              <a:off x="6859588" y="4994439"/>
              <a:ext cx="1341437" cy="136195"/>
            </a:xfrm>
            <a:prstGeom prst="rect">
              <a:avLst/>
            </a:prstGeom>
            <a:noFill/>
            <a:ln w="19050">
              <a:noFill/>
              <a:miter lim="800000"/>
              <a:headEnd/>
              <a:tailEnd/>
            </a:ln>
          </p:spPr>
          <p:txBody>
            <a:bodyPr lIns="0" tIns="0" rIns="0" bIns="0" anchor="ctr" anchorCtr="1">
              <a:spAutoFit/>
            </a:bodyPr>
            <a:lstStyle/>
            <a:p>
              <a:pPr algn="ctr">
                <a:lnSpc>
                  <a:spcPct val="85000"/>
                </a:lnSpc>
                <a:buClr>
                  <a:srgbClr val="667263"/>
                </a:buClr>
              </a:pPr>
              <a:r>
                <a:rPr lang="en-US" sz="1100" dirty="0">
                  <a:solidFill>
                    <a:srgbClr val="FF0000"/>
                  </a:solidFill>
                  <a:latin typeface="Calibri" pitchFamily="34" charset="0"/>
                  <a:ea typeface="MS PGothic" pitchFamily="34" charset="-128"/>
                </a:rPr>
                <a:t>Utilities</a:t>
              </a:r>
            </a:p>
          </p:txBody>
        </p:sp>
        <p:sp>
          <p:nvSpPr>
            <p:cNvPr id="2090" name="Text Box 16"/>
            <p:cNvSpPr txBox="1">
              <a:spLocks noChangeArrowheads="1"/>
            </p:cNvSpPr>
            <p:nvPr/>
          </p:nvSpPr>
          <p:spPr bwMode="auto">
            <a:xfrm>
              <a:off x="2408238" y="3771272"/>
              <a:ext cx="1339850" cy="136195"/>
            </a:xfrm>
            <a:prstGeom prst="rect">
              <a:avLst/>
            </a:prstGeom>
            <a:noFill/>
            <a:ln w="19050">
              <a:noFill/>
              <a:miter lim="800000"/>
              <a:headEnd/>
              <a:tailEnd/>
            </a:ln>
          </p:spPr>
          <p:txBody>
            <a:bodyPr lIns="0" tIns="0" rIns="0" bIns="0" anchor="ctr" anchorCtr="1">
              <a:spAutoFit/>
            </a:bodyPr>
            <a:lstStyle/>
            <a:p>
              <a:pPr algn="ctr">
                <a:lnSpc>
                  <a:spcPct val="85000"/>
                </a:lnSpc>
                <a:buClr>
                  <a:srgbClr val="667263"/>
                </a:buClr>
              </a:pPr>
              <a:r>
                <a:rPr lang="en-US" sz="1100" dirty="0">
                  <a:solidFill>
                    <a:srgbClr val="FF0000"/>
                  </a:solidFill>
                  <a:latin typeface="Calibri" pitchFamily="34" charset="0"/>
                  <a:ea typeface="MS PGothic" pitchFamily="34" charset="-128"/>
                </a:rPr>
                <a:t>Insurance</a:t>
              </a:r>
            </a:p>
          </p:txBody>
        </p:sp>
        <p:sp>
          <p:nvSpPr>
            <p:cNvPr id="2091" name="Text Box 31"/>
            <p:cNvSpPr txBox="1">
              <a:spLocks noChangeArrowheads="1"/>
            </p:cNvSpPr>
            <p:nvPr/>
          </p:nvSpPr>
          <p:spPr bwMode="auto">
            <a:xfrm>
              <a:off x="2408238" y="4994439"/>
              <a:ext cx="1339850" cy="136195"/>
            </a:xfrm>
            <a:prstGeom prst="rect">
              <a:avLst/>
            </a:prstGeom>
            <a:noFill/>
            <a:ln w="19050">
              <a:noFill/>
              <a:miter lim="800000"/>
              <a:headEnd/>
              <a:tailEnd/>
            </a:ln>
          </p:spPr>
          <p:txBody>
            <a:bodyPr lIns="0" tIns="0" rIns="0" bIns="0" anchor="ctr" anchorCtr="1">
              <a:spAutoFit/>
            </a:bodyPr>
            <a:lstStyle/>
            <a:p>
              <a:pPr algn="ctr">
                <a:lnSpc>
                  <a:spcPct val="85000"/>
                </a:lnSpc>
                <a:buClr>
                  <a:srgbClr val="667263"/>
                </a:buClr>
              </a:pPr>
              <a:r>
                <a:rPr lang="en-US" sz="1100" dirty="0">
                  <a:solidFill>
                    <a:srgbClr val="FF0000"/>
                  </a:solidFill>
                  <a:latin typeface="Calibri" pitchFamily="34" charset="0"/>
                  <a:ea typeface="MS PGothic" pitchFamily="34" charset="-128"/>
                </a:rPr>
                <a:t>Public Sector</a:t>
              </a:r>
            </a:p>
          </p:txBody>
        </p:sp>
        <p:pic>
          <p:nvPicPr>
            <p:cNvPr id="42027" name="Picture 7" descr="auto"/>
            <p:cNvPicPr preferRelativeResize="0">
              <a:picLocks noChangeArrowheads="1"/>
            </p:cNvPicPr>
            <p:nvPr/>
          </p:nvPicPr>
          <p:blipFill>
            <a:blip r:embed="rId4" cstate="print"/>
            <a:srcRect/>
            <a:stretch>
              <a:fillRect/>
            </a:stretch>
          </p:blipFill>
          <p:spPr bwMode="invGray">
            <a:xfrm>
              <a:off x="2778399" y="1449977"/>
              <a:ext cx="624111" cy="569480"/>
            </a:xfrm>
            <a:prstGeom prst="rect">
              <a:avLst/>
            </a:prstGeom>
            <a:solidFill>
              <a:schemeClr val="accent1"/>
            </a:solid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2028" name="Picture 11" descr="dv144077"/>
            <p:cNvPicPr preferRelativeResize="0">
              <a:picLocks noChangeArrowheads="1"/>
            </p:cNvPicPr>
            <p:nvPr/>
          </p:nvPicPr>
          <p:blipFill>
            <a:blip r:embed="rId5" cstate="print"/>
            <a:srcRect/>
            <a:stretch>
              <a:fillRect/>
            </a:stretch>
          </p:blipFill>
          <p:spPr bwMode="auto">
            <a:xfrm>
              <a:off x="1300876" y="1449977"/>
              <a:ext cx="625835" cy="569480"/>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2029" name="Picture 15" descr="chemicalsA"/>
            <p:cNvPicPr preferRelativeResize="0">
              <a:picLocks noChangeArrowheads="1"/>
            </p:cNvPicPr>
            <p:nvPr/>
          </p:nvPicPr>
          <p:blipFill>
            <a:blip r:embed="rId6" cstate="print"/>
            <a:srcRect/>
            <a:stretch>
              <a:fillRect/>
            </a:stretch>
          </p:blipFill>
          <p:spPr bwMode="auto">
            <a:xfrm>
              <a:off x="4254169" y="1449977"/>
              <a:ext cx="625836" cy="569480"/>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2030" name="Picture 19" descr="dv1376018"/>
            <p:cNvPicPr preferRelativeResize="0">
              <a:picLocks noChangeArrowheads="1"/>
            </p:cNvPicPr>
            <p:nvPr/>
          </p:nvPicPr>
          <p:blipFill>
            <a:blip r:embed="rId7" cstate="print"/>
            <a:srcRect/>
            <a:stretch>
              <a:fillRect/>
            </a:stretch>
          </p:blipFill>
          <p:spPr bwMode="auto">
            <a:xfrm>
              <a:off x="5726838" y="1448180"/>
              <a:ext cx="625835" cy="571499"/>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2031" name="Picture 23" descr="sunglasses"/>
            <p:cNvPicPr preferRelativeResize="0">
              <a:picLocks noChangeArrowheads="1"/>
            </p:cNvPicPr>
            <p:nvPr/>
          </p:nvPicPr>
          <p:blipFill>
            <a:blip r:embed="rId8" cstate="print"/>
            <a:srcRect/>
            <a:stretch>
              <a:fillRect/>
            </a:stretch>
          </p:blipFill>
          <p:spPr bwMode="auto">
            <a:xfrm>
              <a:off x="7209215" y="1449977"/>
              <a:ext cx="625836" cy="569480"/>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2032" name="Picture 27"/>
            <p:cNvPicPr preferRelativeResize="0">
              <a:picLocks noChangeArrowheads="1"/>
            </p:cNvPicPr>
            <p:nvPr/>
          </p:nvPicPr>
          <p:blipFill>
            <a:blip r:embed="rId9" cstate="print">
              <a:lum bright="-14000" contrast="22000"/>
            </a:blip>
            <a:srcRect/>
            <a:stretch>
              <a:fillRect/>
            </a:stretch>
          </p:blipFill>
          <p:spPr bwMode="auto">
            <a:xfrm>
              <a:off x="4254169" y="2667000"/>
              <a:ext cx="625836" cy="571500"/>
            </a:xfrm>
            <a:prstGeom prst="rect">
              <a:avLst/>
            </a:prstGeom>
            <a:noFill/>
            <a:ln w="2857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2033" name="Picture 31"/>
            <p:cNvPicPr preferRelativeResize="0">
              <a:picLocks noChangeArrowheads="1"/>
            </p:cNvPicPr>
            <p:nvPr/>
          </p:nvPicPr>
          <p:blipFill>
            <a:blip r:embed="rId10" cstate="print"/>
            <a:srcRect/>
            <a:stretch>
              <a:fillRect/>
            </a:stretch>
          </p:blipFill>
          <p:spPr bwMode="auto">
            <a:xfrm>
              <a:off x="1300876" y="2667000"/>
              <a:ext cx="625835" cy="571500"/>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2034" name="Picture 35"/>
            <p:cNvPicPr preferRelativeResize="0">
              <a:picLocks noChangeArrowheads="1"/>
            </p:cNvPicPr>
            <p:nvPr/>
          </p:nvPicPr>
          <p:blipFill>
            <a:blip r:embed="rId11" cstate="print"/>
            <a:srcRect/>
            <a:stretch>
              <a:fillRect/>
            </a:stretch>
          </p:blipFill>
          <p:spPr bwMode="auto">
            <a:xfrm>
              <a:off x="5726838" y="2667000"/>
              <a:ext cx="625835" cy="571500"/>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2035" name="Picture 42034"/>
            <p:cNvPicPr preferRelativeResize="0">
              <a:picLocks noRot="1" noChangeArrowheads="1"/>
            </p:cNvPicPr>
            <p:nvPr>
              <a:videoFile r:link="rId1"/>
            </p:nvPr>
          </p:nvPicPr>
          <p:blipFill>
            <a:blip r:embed="rId12" cstate="print">
              <a:lum bright="36000" contrast="36000"/>
            </a:blip>
            <a:srcRect r="7094"/>
            <a:stretch>
              <a:fillRect/>
            </a:stretch>
          </p:blipFill>
          <p:spPr bwMode="auto">
            <a:xfrm>
              <a:off x="2778399" y="2667000"/>
              <a:ext cx="624111" cy="571500"/>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2036" name="Picture 43" descr="ITE_031L"/>
            <p:cNvPicPr preferRelativeResize="0">
              <a:picLocks noChangeArrowheads="1"/>
            </p:cNvPicPr>
            <p:nvPr/>
          </p:nvPicPr>
          <p:blipFill>
            <a:blip r:embed="rId13" cstate="print"/>
            <a:srcRect/>
            <a:stretch>
              <a:fillRect/>
            </a:stretch>
          </p:blipFill>
          <p:spPr bwMode="auto">
            <a:xfrm>
              <a:off x="7209215" y="2667000"/>
              <a:ext cx="625836" cy="571500"/>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2037" name="Picture 7"/>
            <p:cNvPicPr preferRelativeResize="0">
              <a:picLocks noChangeArrowheads="1"/>
            </p:cNvPicPr>
            <p:nvPr/>
          </p:nvPicPr>
          <p:blipFill>
            <a:blip r:embed="rId14" cstate="print"/>
            <a:srcRect/>
            <a:stretch>
              <a:fillRect/>
            </a:stretch>
          </p:blipFill>
          <p:spPr bwMode="auto">
            <a:xfrm>
              <a:off x="4251583" y="3932342"/>
              <a:ext cx="636180" cy="525389"/>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2038" name="Picture 11" descr="grinding picture"/>
            <p:cNvPicPr preferRelativeResize="0">
              <a:picLocks noChangeArrowheads="1"/>
            </p:cNvPicPr>
            <p:nvPr/>
          </p:nvPicPr>
          <p:blipFill>
            <a:blip r:embed="rId15" cstate="print"/>
            <a:srcRect/>
            <a:stretch>
              <a:fillRect/>
            </a:stretch>
          </p:blipFill>
          <p:spPr bwMode="auto">
            <a:xfrm>
              <a:off x="1300848" y="3932342"/>
              <a:ext cx="636179" cy="525389"/>
            </a:xfrm>
            <a:prstGeom prst="rect">
              <a:avLst/>
            </a:prstGeom>
            <a:no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2039" name="Picture 14" descr="skd282974sdc"/>
            <p:cNvPicPr preferRelativeResize="0">
              <a:picLocks noChangeArrowheads="1"/>
            </p:cNvPicPr>
            <p:nvPr/>
          </p:nvPicPr>
          <p:blipFill>
            <a:blip r:embed="rId16" cstate="print"/>
            <a:srcRect/>
            <a:stretch>
              <a:fillRect/>
            </a:stretch>
          </p:blipFill>
          <p:spPr bwMode="auto">
            <a:xfrm>
              <a:off x="5722930" y="3930512"/>
              <a:ext cx="636179" cy="527111"/>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2040" name="Picture 20" descr="AA049012"/>
            <p:cNvPicPr preferRelativeResize="0">
              <a:picLocks noChangeArrowheads="1"/>
            </p:cNvPicPr>
            <p:nvPr/>
          </p:nvPicPr>
          <p:blipFill>
            <a:blip r:embed="rId17" cstate="print"/>
            <a:srcRect/>
            <a:stretch>
              <a:fillRect/>
            </a:stretch>
          </p:blipFill>
          <p:spPr bwMode="auto">
            <a:xfrm>
              <a:off x="7204043" y="3932342"/>
              <a:ext cx="636179" cy="525389"/>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2041" name="Picture 24" descr="retail02tiny"/>
            <p:cNvPicPr preferRelativeResize="0">
              <a:picLocks noChangeArrowheads="1"/>
            </p:cNvPicPr>
            <p:nvPr/>
          </p:nvPicPr>
          <p:blipFill>
            <a:blip r:embed="rId18" cstate="print"/>
            <a:srcRect/>
            <a:stretch>
              <a:fillRect/>
            </a:stretch>
          </p:blipFill>
          <p:spPr bwMode="auto">
            <a:xfrm>
              <a:off x="4252445" y="5179903"/>
              <a:ext cx="636180" cy="535127"/>
            </a:xfrm>
            <a:prstGeom prst="rect">
              <a:avLst/>
            </a:prstGeom>
            <a:noFill/>
            <a:ln w="19050">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2042" name="Picture 28" descr="200288314-001"/>
            <p:cNvPicPr preferRelativeResize="0">
              <a:picLocks noChangeArrowheads="1"/>
            </p:cNvPicPr>
            <p:nvPr/>
          </p:nvPicPr>
          <p:blipFill>
            <a:blip r:embed="rId19" cstate="print"/>
            <a:srcRect/>
            <a:stretch>
              <a:fillRect/>
            </a:stretch>
          </p:blipFill>
          <p:spPr bwMode="auto">
            <a:xfrm>
              <a:off x="1300848" y="5179903"/>
              <a:ext cx="636179" cy="535127"/>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2043" name="Picture 36" descr="Boeing 737-800"/>
            <p:cNvPicPr preferRelativeResize="0">
              <a:picLocks noChangeArrowheads="1"/>
            </p:cNvPicPr>
            <p:nvPr/>
          </p:nvPicPr>
          <p:blipFill>
            <a:blip r:embed="rId20" cstate="print"/>
            <a:srcRect/>
            <a:stretch>
              <a:fillRect/>
            </a:stretch>
          </p:blipFill>
          <p:spPr bwMode="auto">
            <a:xfrm>
              <a:off x="5723360" y="5179903"/>
              <a:ext cx="636179" cy="535127"/>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2044" name="Picture 40" descr="Pylon"/>
            <p:cNvPicPr preferRelativeResize="0">
              <a:picLocks noChangeArrowheads="1"/>
            </p:cNvPicPr>
            <p:nvPr/>
          </p:nvPicPr>
          <p:blipFill>
            <a:blip r:embed="rId21" cstate="print"/>
            <a:srcRect t="5840" b="7300"/>
            <a:stretch>
              <a:fillRect/>
            </a:stretch>
          </p:blipFill>
          <p:spPr bwMode="auto">
            <a:xfrm>
              <a:off x="7204043" y="5181703"/>
              <a:ext cx="637904" cy="533379"/>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2045" name="Picture 42"/>
            <p:cNvPicPr>
              <a:picLocks noChangeArrowheads="1"/>
            </p:cNvPicPr>
            <p:nvPr/>
          </p:nvPicPr>
          <p:blipFill>
            <a:blip r:embed="rId22" cstate="print"/>
            <a:srcRect/>
            <a:stretch>
              <a:fillRect/>
            </a:stretch>
          </p:blipFill>
          <p:spPr bwMode="auto">
            <a:xfrm>
              <a:off x="2777077" y="3932342"/>
              <a:ext cx="634456" cy="525389"/>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42046" name="Picture 32"/>
            <p:cNvPicPr preferRelativeResize="0">
              <a:picLocks noChangeArrowheads="1"/>
            </p:cNvPicPr>
            <p:nvPr/>
          </p:nvPicPr>
          <p:blipFill>
            <a:blip r:embed="rId23" cstate="print"/>
            <a:srcRect/>
            <a:stretch>
              <a:fillRect/>
            </a:stretch>
          </p:blipFill>
          <p:spPr bwMode="auto">
            <a:xfrm>
              <a:off x="2776648" y="5179903"/>
              <a:ext cx="636179" cy="535127"/>
            </a:xfrm>
            <a:prstGeom prst="rect">
              <a:avLst/>
            </a:prstGeom>
            <a:no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grpSp>
    </p:spTree>
  </p:cSld>
  <p:clrMapOvr>
    <a:masterClrMapping/>
  </p:clrMapOvr>
  <p:transition spd="slow" advTm="2000">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2" name="Picture 12" descr="http://mrc.vislink.com/images/icon/uav.jpg"/>
          <p:cNvPicPr>
            <a:picLocks noChangeAspect="1" noChangeArrowheads="1"/>
          </p:cNvPicPr>
          <p:nvPr/>
        </p:nvPicPr>
        <p:blipFill>
          <a:blip r:embed="rId3" cstate="print"/>
          <a:srcRect/>
          <a:stretch>
            <a:fillRect/>
          </a:stretch>
        </p:blipFill>
        <p:spPr bwMode="auto">
          <a:xfrm>
            <a:off x="227012" y="1905000"/>
            <a:ext cx="1428750" cy="952500"/>
          </a:xfrm>
          <a:prstGeom prst="rect">
            <a:avLst/>
          </a:prstGeom>
          <a:noFill/>
        </p:spPr>
      </p:pic>
      <p:sp>
        <p:nvSpPr>
          <p:cNvPr id="4" name="Rectangle 3"/>
          <p:cNvSpPr/>
          <p:nvPr/>
        </p:nvSpPr>
        <p:spPr>
          <a:xfrm>
            <a:off x="531812" y="209568"/>
            <a:ext cx="11277638" cy="857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t"/>
          <a:lstStyle/>
          <a:p>
            <a:pPr algn="ctr"/>
            <a:r>
              <a:rPr lang="en-US" sz="4300" b="1" dirty="0" smtClean="0">
                <a:solidFill>
                  <a:schemeClr val="tx1"/>
                </a:solidFill>
              </a:rPr>
              <a:t>National Risk &amp; Threat Intelligence Scenario</a:t>
            </a:r>
            <a:endParaRPr lang="en-US" sz="3700" b="1" dirty="0">
              <a:solidFill>
                <a:schemeClr val="tx1"/>
              </a:solidFill>
              <a:latin typeface="Trebuchet MS" pitchFamily="34" charset="0"/>
            </a:endParaRPr>
          </a:p>
        </p:txBody>
      </p:sp>
      <p:sp>
        <p:nvSpPr>
          <p:cNvPr id="6" name="Rounded Rectangle 5"/>
          <p:cNvSpPr/>
          <p:nvPr/>
        </p:nvSpPr>
        <p:spPr bwMode="auto">
          <a:xfrm>
            <a:off x="8010772" y="2667000"/>
            <a:ext cx="3467038" cy="1676400"/>
          </a:xfrm>
          <a:prstGeom prst="roundRect">
            <a:avLst>
              <a:gd name="adj" fmla="val 30953"/>
            </a:avLst>
          </a:prstGeom>
          <a:solidFill>
            <a:schemeClr val="bg2">
              <a:lumMod val="60000"/>
              <a:lumOff val="40000"/>
            </a:schemeClr>
          </a:solidFill>
          <a:ln w="9525" cap="flat" cmpd="sng" algn="ctr">
            <a:noFill/>
            <a:prstDash val="solid"/>
            <a:round/>
            <a:headEnd type="none" w="med" len="med"/>
            <a:tailEnd type="none" w="med" len="med"/>
          </a:ln>
          <a:effectLst>
            <a:softEdge rad="63500"/>
          </a:effectLst>
        </p:spPr>
        <p:txBody>
          <a:bodyPr vert="horz" wrap="square" lIns="122745" tIns="61373" rIns="122745" bIns="61373" numCol="1" rtlCol="0" anchor="t" anchorCtr="0" compatLnSpc="1">
            <a:prstTxWarp prst="textNoShape">
              <a:avLst/>
            </a:prstTxWarp>
            <a:noAutofit/>
          </a:bodyPr>
          <a:lstStyle/>
          <a:p>
            <a:pPr marL="158723" indent="-158723" algn="ctr" defTabSz="1218987" fontAlgn="base">
              <a:lnSpc>
                <a:spcPct val="90000"/>
              </a:lnSpc>
              <a:spcBef>
                <a:spcPct val="50000"/>
              </a:spcBef>
              <a:spcAft>
                <a:spcPct val="0"/>
              </a:spcAft>
              <a:buClr>
                <a:schemeClr val="accent1"/>
              </a:buClr>
            </a:pPr>
            <a:endParaRPr lang="en-US" sz="2700" b="1" dirty="0" smtClean="0">
              <a:latin typeface="Arial" charset="0"/>
            </a:endParaRPr>
          </a:p>
        </p:txBody>
      </p:sp>
      <p:sp>
        <p:nvSpPr>
          <p:cNvPr id="9" name="Can 8"/>
          <p:cNvSpPr/>
          <p:nvPr/>
        </p:nvSpPr>
        <p:spPr bwMode="auto">
          <a:xfrm>
            <a:off x="4963567" y="2209800"/>
            <a:ext cx="3555074" cy="3048000"/>
          </a:xfrm>
          <a:prstGeom prst="can">
            <a:avLst>
              <a:gd name="adj" fmla="val 25277"/>
            </a:avLst>
          </a:prstGeom>
          <a:solidFill>
            <a:schemeClr val="bg2">
              <a:lumMod val="60000"/>
              <a:lumOff val="40000"/>
            </a:schemeClr>
          </a:solidFill>
          <a:ln w="9525" cap="flat" cmpd="sng" algn="ctr">
            <a:noFill/>
            <a:prstDash val="solid"/>
            <a:round/>
            <a:headEnd type="none" w="med" len="med"/>
            <a:tailEnd type="none" w="med" len="med"/>
          </a:ln>
          <a:effectLst>
            <a:softEdge rad="63500"/>
          </a:effectLst>
        </p:spPr>
        <p:txBody>
          <a:bodyPr vert="horz" wrap="square" lIns="122745" tIns="61373" rIns="122745" bIns="61373" numCol="1" rtlCol="0" anchor="t" anchorCtr="0" compatLnSpc="1">
            <a:prstTxWarp prst="textNoShape">
              <a:avLst/>
            </a:prstTxWarp>
            <a:noAutofit/>
          </a:bodyPr>
          <a:lstStyle/>
          <a:p>
            <a:pPr marL="158723" indent="-158723" algn="ctr" defTabSz="1218987" fontAlgn="base">
              <a:lnSpc>
                <a:spcPct val="90000"/>
              </a:lnSpc>
              <a:spcBef>
                <a:spcPct val="50000"/>
              </a:spcBef>
              <a:spcAft>
                <a:spcPct val="0"/>
              </a:spcAft>
              <a:buClr>
                <a:schemeClr val="accent1"/>
              </a:buClr>
            </a:pPr>
            <a:endParaRPr lang="en-US" sz="2700" b="1" dirty="0" smtClean="0">
              <a:latin typeface="Arial" charset="0"/>
            </a:endParaRPr>
          </a:p>
        </p:txBody>
      </p:sp>
      <p:sp>
        <p:nvSpPr>
          <p:cNvPr id="10" name="Rectangle 9"/>
          <p:cNvSpPr/>
          <p:nvPr/>
        </p:nvSpPr>
        <p:spPr bwMode="auto">
          <a:xfrm>
            <a:off x="4252552" y="2873828"/>
            <a:ext cx="1117309" cy="457200"/>
          </a:xfrm>
          <a:prstGeom prst="rect">
            <a:avLst/>
          </a:prstGeom>
          <a:solidFill>
            <a:schemeClr val="bg2">
              <a:lumMod val="60000"/>
              <a:lumOff val="40000"/>
            </a:schemeClr>
          </a:solidFill>
          <a:ln w="9525" cap="flat" cmpd="sng" algn="ctr">
            <a:noFill/>
            <a:prstDash val="solid"/>
            <a:round/>
            <a:headEnd type="none" w="med" len="med"/>
            <a:tailEnd type="none" w="med" len="med"/>
          </a:ln>
          <a:effectLst>
            <a:softEdge rad="63500"/>
          </a:effectLst>
        </p:spPr>
        <p:txBody>
          <a:bodyPr vert="horz" wrap="square" lIns="122745" tIns="61373" rIns="122745" bIns="61373" numCol="1" rtlCol="0" anchor="t" anchorCtr="0" compatLnSpc="1">
            <a:prstTxWarp prst="textNoShape">
              <a:avLst/>
            </a:prstTxWarp>
            <a:noAutofit/>
          </a:bodyPr>
          <a:lstStyle/>
          <a:p>
            <a:pPr marL="158723" indent="-158723" algn="ctr" defTabSz="1218987" fontAlgn="base">
              <a:lnSpc>
                <a:spcPct val="90000"/>
              </a:lnSpc>
              <a:spcBef>
                <a:spcPct val="50000"/>
              </a:spcBef>
              <a:spcAft>
                <a:spcPct val="0"/>
              </a:spcAft>
              <a:buClr>
                <a:schemeClr val="accent1"/>
              </a:buClr>
            </a:pPr>
            <a:endParaRPr lang="en-US" sz="2700" b="1" dirty="0" smtClean="0">
              <a:latin typeface="Arial" charset="0"/>
            </a:endParaRPr>
          </a:p>
        </p:txBody>
      </p:sp>
      <p:sp>
        <p:nvSpPr>
          <p:cNvPr id="11" name="Can 10"/>
          <p:cNvSpPr/>
          <p:nvPr/>
        </p:nvSpPr>
        <p:spPr bwMode="auto">
          <a:xfrm>
            <a:off x="5268288" y="1828800"/>
            <a:ext cx="2945633" cy="3098800"/>
          </a:xfrm>
          <a:prstGeom prst="can">
            <a:avLst>
              <a:gd name="adj" fmla="val 26487"/>
            </a:avLst>
          </a:prstGeom>
          <a:gradFill flip="none" rotWithShape="1">
            <a:gsLst>
              <a:gs pos="0">
                <a:schemeClr val="tx1">
                  <a:lumMod val="75000"/>
                  <a:lumOff val="25000"/>
                </a:schemeClr>
              </a:gs>
              <a:gs pos="50000">
                <a:schemeClr val="tx1">
                  <a:lumMod val="65000"/>
                  <a:lumOff val="35000"/>
                </a:schemeClr>
              </a:gs>
              <a:gs pos="100000">
                <a:schemeClr val="tx1">
                  <a:lumMod val="50000"/>
                  <a:lumOff val="50000"/>
                </a:schemeClr>
              </a:gs>
            </a:gsLst>
            <a:lin ang="16200000" scaled="1"/>
            <a:tileRect/>
          </a:gradFill>
          <a:ln w="9525" cap="flat" cmpd="sng" algn="ctr">
            <a:no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noAutofit/>
          </a:bodyPr>
          <a:lstStyle/>
          <a:p>
            <a:pPr marL="158723" indent="-158723" algn="ctr" defTabSz="1218987" fontAlgn="base">
              <a:lnSpc>
                <a:spcPct val="90000"/>
              </a:lnSpc>
              <a:spcBef>
                <a:spcPct val="50000"/>
              </a:spcBef>
              <a:spcAft>
                <a:spcPct val="0"/>
              </a:spcAft>
              <a:buClr>
                <a:schemeClr val="accent1"/>
              </a:buClr>
            </a:pPr>
            <a:endParaRPr lang="en-US" sz="2700" b="1" dirty="0" smtClean="0">
              <a:latin typeface="Arial" charset="0"/>
            </a:endParaRPr>
          </a:p>
        </p:txBody>
      </p:sp>
      <p:sp>
        <p:nvSpPr>
          <p:cNvPr id="12" name="Can 11"/>
          <p:cNvSpPr/>
          <p:nvPr/>
        </p:nvSpPr>
        <p:spPr bwMode="auto">
          <a:xfrm>
            <a:off x="5471435" y="3429000"/>
            <a:ext cx="2539339" cy="1193800"/>
          </a:xfrm>
          <a:prstGeom prst="can">
            <a:avLst>
              <a:gd name="adj" fmla="val 50000"/>
            </a:avLst>
          </a:prstGeom>
          <a:gradFill>
            <a:gsLst>
              <a:gs pos="0">
                <a:schemeClr val="tx2">
                  <a:lumMod val="60000"/>
                  <a:lumOff val="40000"/>
                  <a:alpha val="80000"/>
                </a:schemeClr>
              </a:gs>
              <a:gs pos="50000">
                <a:schemeClr val="tx2">
                  <a:lumMod val="20000"/>
                  <a:lumOff val="80000"/>
                  <a:alpha val="80000"/>
                </a:schemeClr>
              </a:gs>
              <a:gs pos="100000">
                <a:schemeClr val="tx2">
                  <a:lumMod val="60000"/>
                  <a:lumOff val="40000"/>
                  <a:alpha val="80000"/>
                </a:schemeClr>
              </a:gs>
            </a:gsLst>
            <a:lin ang="10800000" scaled="1"/>
          </a:gradFill>
          <a:ln w="9525" cap="flat" cmpd="sng" algn="ctr">
            <a:no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noAutofit/>
          </a:bodyPr>
          <a:lstStyle/>
          <a:p>
            <a:pPr marL="158723" indent="-158723" algn="ctr" defTabSz="1218987" fontAlgn="base">
              <a:lnSpc>
                <a:spcPct val="90000"/>
              </a:lnSpc>
              <a:spcBef>
                <a:spcPct val="50000"/>
              </a:spcBef>
              <a:spcAft>
                <a:spcPct val="0"/>
              </a:spcAft>
              <a:buClr>
                <a:schemeClr val="accent1"/>
              </a:buClr>
            </a:pPr>
            <a:endParaRPr lang="en-US" sz="1400" b="1" dirty="0" smtClean="0">
              <a:solidFill>
                <a:schemeClr val="bg1"/>
              </a:solidFill>
              <a:effectLst>
                <a:outerShdw blurRad="50800" dist="38100" dir="16200000" rotWithShape="0">
                  <a:prstClr val="black">
                    <a:alpha val="40000"/>
                  </a:prstClr>
                </a:outerShdw>
              </a:effectLst>
              <a:latin typeface="Arial" charset="0"/>
            </a:endParaRPr>
          </a:p>
        </p:txBody>
      </p:sp>
      <p:sp>
        <p:nvSpPr>
          <p:cNvPr id="13" name="Can 12"/>
          <p:cNvSpPr/>
          <p:nvPr/>
        </p:nvSpPr>
        <p:spPr bwMode="auto">
          <a:xfrm>
            <a:off x="5471435" y="3048000"/>
            <a:ext cx="2539339" cy="838200"/>
          </a:xfrm>
          <a:prstGeom prst="can">
            <a:avLst>
              <a:gd name="adj" fmla="val 50000"/>
            </a:avLst>
          </a:prstGeom>
          <a:gradFill>
            <a:gsLst>
              <a:gs pos="0">
                <a:schemeClr val="tx2">
                  <a:lumMod val="60000"/>
                  <a:lumOff val="40000"/>
                  <a:alpha val="80000"/>
                </a:schemeClr>
              </a:gs>
              <a:gs pos="50000">
                <a:schemeClr val="tx2">
                  <a:lumMod val="20000"/>
                  <a:lumOff val="80000"/>
                  <a:alpha val="80000"/>
                </a:schemeClr>
              </a:gs>
              <a:gs pos="100000">
                <a:schemeClr val="tx2">
                  <a:lumMod val="60000"/>
                  <a:lumOff val="40000"/>
                  <a:alpha val="80000"/>
                </a:schemeClr>
              </a:gs>
            </a:gsLst>
            <a:lin ang="10800000" scaled="1"/>
          </a:gradFill>
          <a:ln w="9525" cap="flat" cmpd="sng" algn="ctr">
            <a:no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noAutofit/>
          </a:bodyPr>
          <a:lstStyle/>
          <a:p>
            <a:pPr marL="158723" indent="-158723" algn="ctr" defTabSz="1218987" fontAlgn="base">
              <a:lnSpc>
                <a:spcPct val="90000"/>
              </a:lnSpc>
              <a:spcBef>
                <a:spcPct val="50000"/>
              </a:spcBef>
              <a:spcAft>
                <a:spcPct val="0"/>
              </a:spcAft>
              <a:buClr>
                <a:schemeClr val="accent1"/>
              </a:buClr>
            </a:pPr>
            <a:endParaRPr lang="en-US" sz="1500" b="1" dirty="0" smtClean="0">
              <a:solidFill>
                <a:schemeClr val="bg1"/>
              </a:solidFill>
              <a:effectLst>
                <a:outerShdw blurRad="50800" dist="38100" dir="16200000" rotWithShape="0">
                  <a:prstClr val="black">
                    <a:alpha val="40000"/>
                  </a:prstClr>
                </a:outerShdw>
              </a:effectLst>
              <a:latin typeface="Arial" charset="0"/>
            </a:endParaRPr>
          </a:p>
        </p:txBody>
      </p:sp>
      <p:sp>
        <p:nvSpPr>
          <p:cNvPr id="14" name="Can 13"/>
          <p:cNvSpPr/>
          <p:nvPr/>
        </p:nvSpPr>
        <p:spPr bwMode="auto">
          <a:xfrm>
            <a:off x="5471435" y="2667000"/>
            <a:ext cx="2539339" cy="838200"/>
          </a:xfrm>
          <a:prstGeom prst="can">
            <a:avLst>
              <a:gd name="adj" fmla="val 50000"/>
            </a:avLst>
          </a:prstGeom>
          <a:gradFill>
            <a:gsLst>
              <a:gs pos="0">
                <a:schemeClr val="tx2">
                  <a:lumMod val="60000"/>
                  <a:lumOff val="40000"/>
                  <a:alpha val="80000"/>
                </a:schemeClr>
              </a:gs>
              <a:gs pos="50000">
                <a:schemeClr val="tx2">
                  <a:lumMod val="20000"/>
                  <a:lumOff val="80000"/>
                  <a:alpha val="80000"/>
                </a:schemeClr>
              </a:gs>
              <a:gs pos="100000">
                <a:schemeClr val="tx2">
                  <a:lumMod val="60000"/>
                  <a:lumOff val="40000"/>
                  <a:alpha val="80000"/>
                </a:schemeClr>
              </a:gs>
            </a:gsLst>
            <a:lin ang="10800000" scaled="1"/>
          </a:gradFill>
          <a:ln w="9525" cap="flat" cmpd="sng" algn="ctr">
            <a:no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noAutofit/>
          </a:bodyPr>
          <a:lstStyle/>
          <a:p>
            <a:pPr marL="158723" indent="-158723" algn="ctr" defTabSz="1218987" fontAlgn="base">
              <a:lnSpc>
                <a:spcPct val="90000"/>
              </a:lnSpc>
              <a:spcBef>
                <a:spcPct val="50000"/>
              </a:spcBef>
              <a:spcAft>
                <a:spcPct val="0"/>
              </a:spcAft>
              <a:buClr>
                <a:schemeClr val="accent1"/>
              </a:buClr>
            </a:pPr>
            <a:endParaRPr lang="en-US" sz="2100" b="1" dirty="0" smtClean="0">
              <a:solidFill>
                <a:schemeClr val="bg1"/>
              </a:solidFill>
              <a:effectLst>
                <a:outerShdw blurRad="50800" dist="38100" dir="16200000" rotWithShape="0">
                  <a:prstClr val="black">
                    <a:alpha val="40000"/>
                  </a:prstClr>
                </a:outerShdw>
              </a:effectLst>
              <a:latin typeface="Arial" charset="0"/>
            </a:endParaRPr>
          </a:p>
        </p:txBody>
      </p:sp>
      <p:sp>
        <p:nvSpPr>
          <p:cNvPr id="15" name="Can 14"/>
          <p:cNvSpPr/>
          <p:nvPr/>
        </p:nvSpPr>
        <p:spPr bwMode="auto">
          <a:xfrm>
            <a:off x="5471435" y="2286000"/>
            <a:ext cx="2539339" cy="838200"/>
          </a:xfrm>
          <a:prstGeom prst="can">
            <a:avLst>
              <a:gd name="adj" fmla="val 50000"/>
            </a:avLst>
          </a:prstGeom>
          <a:gradFill>
            <a:gsLst>
              <a:gs pos="0">
                <a:schemeClr val="tx2">
                  <a:lumMod val="60000"/>
                  <a:lumOff val="40000"/>
                  <a:alpha val="80000"/>
                </a:schemeClr>
              </a:gs>
              <a:gs pos="50000">
                <a:schemeClr val="tx2">
                  <a:lumMod val="20000"/>
                  <a:lumOff val="80000"/>
                  <a:alpha val="80000"/>
                </a:schemeClr>
              </a:gs>
              <a:gs pos="100000">
                <a:schemeClr val="tx2">
                  <a:lumMod val="60000"/>
                  <a:lumOff val="40000"/>
                  <a:alpha val="80000"/>
                </a:schemeClr>
              </a:gs>
            </a:gsLst>
            <a:lin ang="10800000" scaled="1"/>
          </a:gradFill>
          <a:ln w="9525" cap="flat" cmpd="sng" algn="ctr">
            <a:no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noAutofit/>
          </a:bodyPr>
          <a:lstStyle/>
          <a:p>
            <a:pPr marL="158723" indent="-158723" algn="ctr" defTabSz="1218987" fontAlgn="base">
              <a:lnSpc>
                <a:spcPct val="90000"/>
              </a:lnSpc>
              <a:spcBef>
                <a:spcPct val="50000"/>
              </a:spcBef>
              <a:spcAft>
                <a:spcPct val="0"/>
              </a:spcAft>
              <a:buClr>
                <a:schemeClr val="accent1"/>
              </a:buClr>
            </a:pPr>
            <a:endParaRPr lang="en-US" sz="1600" b="1" dirty="0" smtClean="0">
              <a:solidFill>
                <a:schemeClr val="bg1"/>
              </a:solidFill>
              <a:effectLst>
                <a:outerShdw blurRad="50800" dist="38100" dir="16200000" rotWithShape="0">
                  <a:prstClr val="black">
                    <a:alpha val="40000"/>
                  </a:prstClr>
                </a:outerShdw>
              </a:effectLst>
              <a:latin typeface="Arial" charset="0"/>
            </a:endParaRPr>
          </a:p>
        </p:txBody>
      </p:sp>
      <p:sp>
        <p:nvSpPr>
          <p:cNvPr id="16" name="Can 15"/>
          <p:cNvSpPr/>
          <p:nvPr/>
        </p:nvSpPr>
        <p:spPr bwMode="auto">
          <a:xfrm>
            <a:off x="5471435" y="1905000"/>
            <a:ext cx="2539339" cy="838200"/>
          </a:xfrm>
          <a:prstGeom prst="can">
            <a:avLst>
              <a:gd name="adj" fmla="val 50000"/>
            </a:avLst>
          </a:prstGeom>
          <a:gradFill>
            <a:gsLst>
              <a:gs pos="0">
                <a:schemeClr val="bg2">
                  <a:lumMod val="60000"/>
                  <a:lumOff val="40000"/>
                  <a:alpha val="80000"/>
                </a:schemeClr>
              </a:gs>
              <a:gs pos="50000">
                <a:schemeClr val="bg2">
                  <a:lumMod val="20000"/>
                  <a:lumOff val="80000"/>
                  <a:alpha val="80000"/>
                </a:schemeClr>
              </a:gs>
              <a:gs pos="100000">
                <a:schemeClr val="bg2">
                  <a:lumMod val="60000"/>
                  <a:lumOff val="40000"/>
                  <a:alpha val="80000"/>
                </a:schemeClr>
              </a:gs>
            </a:gsLst>
            <a:lin ang="10800000" scaled="1"/>
          </a:gradFill>
          <a:ln w="9525" cap="flat" cmpd="sng" algn="ctr">
            <a:no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noAutofit/>
          </a:bodyPr>
          <a:lstStyle/>
          <a:p>
            <a:pPr marL="158723" indent="-158723" algn="ctr" defTabSz="1218987" fontAlgn="base">
              <a:lnSpc>
                <a:spcPct val="90000"/>
              </a:lnSpc>
              <a:spcBef>
                <a:spcPct val="50000"/>
              </a:spcBef>
              <a:spcAft>
                <a:spcPct val="0"/>
              </a:spcAft>
              <a:buClr>
                <a:schemeClr val="accent1"/>
              </a:buClr>
            </a:pPr>
            <a:endParaRPr lang="en-US" sz="1600" b="1" dirty="0" smtClean="0">
              <a:solidFill>
                <a:schemeClr val="bg1"/>
              </a:solidFill>
              <a:effectLst>
                <a:outerShdw blurRad="50800" dist="38100" dir="16200000" rotWithShape="0">
                  <a:prstClr val="black">
                    <a:alpha val="40000"/>
                  </a:prstClr>
                </a:outerShdw>
              </a:effectLst>
              <a:latin typeface="Arial" charset="0"/>
            </a:endParaRPr>
          </a:p>
        </p:txBody>
      </p:sp>
      <p:sp>
        <p:nvSpPr>
          <p:cNvPr id="17" name="Rectangle 16"/>
          <p:cNvSpPr/>
          <p:nvPr/>
        </p:nvSpPr>
        <p:spPr bwMode="auto">
          <a:xfrm>
            <a:off x="8010773" y="2133600"/>
            <a:ext cx="203147" cy="381000"/>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noAutofit/>
          </a:bodyPr>
          <a:lstStyle/>
          <a:p>
            <a:pPr marL="158723" indent="-158723" algn="ctr" defTabSz="1218987" fontAlgn="base">
              <a:lnSpc>
                <a:spcPct val="90000"/>
              </a:lnSpc>
              <a:spcBef>
                <a:spcPct val="50000"/>
              </a:spcBef>
              <a:spcAft>
                <a:spcPct val="0"/>
              </a:spcAft>
              <a:buClr>
                <a:schemeClr val="accent1"/>
              </a:buClr>
            </a:pPr>
            <a:endParaRPr lang="en-US" sz="2700" b="1" dirty="0" smtClean="0">
              <a:latin typeface="Arial" charset="0"/>
            </a:endParaRPr>
          </a:p>
        </p:txBody>
      </p:sp>
      <p:sp>
        <p:nvSpPr>
          <p:cNvPr id="18" name="Rectangle 17"/>
          <p:cNvSpPr/>
          <p:nvPr/>
        </p:nvSpPr>
        <p:spPr bwMode="auto">
          <a:xfrm>
            <a:off x="5268288" y="2133600"/>
            <a:ext cx="203147" cy="381000"/>
          </a:xfrm>
          <a:prstGeom prst="rect">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noAutofit/>
          </a:bodyPr>
          <a:lstStyle/>
          <a:p>
            <a:pPr marL="158723" indent="-158723" algn="ctr" defTabSz="1218987" fontAlgn="base">
              <a:lnSpc>
                <a:spcPct val="90000"/>
              </a:lnSpc>
              <a:spcBef>
                <a:spcPct val="50000"/>
              </a:spcBef>
              <a:spcAft>
                <a:spcPct val="0"/>
              </a:spcAft>
              <a:buClr>
                <a:schemeClr val="accent1"/>
              </a:buClr>
            </a:pPr>
            <a:endParaRPr lang="en-US" sz="2700" b="1" dirty="0" smtClean="0">
              <a:latin typeface="Arial" charset="0"/>
            </a:endParaRPr>
          </a:p>
        </p:txBody>
      </p:sp>
      <p:sp>
        <p:nvSpPr>
          <p:cNvPr id="19" name="Rectangle 18"/>
          <p:cNvSpPr/>
          <p:nvPr/>
        </p:nvSpPr>
        <p:spPr bwMode="auto">
          <a:xfrm>
            <a:off x="8010773" y="2514600"/>
            <a:ext cx="203147" cy="762000"/>
          </a:xfrm>
          <a:prstGeom prst="rect">
            <a:avLst/>
          </a:prstGeom>
          <a:solidFill>
            <a:schemeClr val="tx2">
              <a:lumMod val="75000"/>
            </a:schemeClr>
          </a:solidFill>
          <a:ln w="9525" cap="flat" cmpd="sng" algn="ctr">
            <a:no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noAutofit/>
          </a:bodyPr>
          <a:lstStyle/>
          <a:p>
            <a:pPr marL="158723" indent="-158723" algn="ctr" defTabSz="1218987" fontAlgn="base">
              <a:lnSpc>
                <a:spcPct val="90000"/>
              </a:lnSpc>
              <a:spcBef>
                <a:spcPct val="50000"/>
              </a:spcBef>
              <a:spcAft>
                <a:spcPct val="0"/>
              </a:spcAft>
              <a:buClr>
                <a:schemeClr val="accent1"/>
              </a:buClr>
            </a:pPr>
            <a:endParaRPr lang="en-US" sz="2700" b="1" dirty="0" smtClean="0">
              <a:latin typeface="Arial" charset="0"/>
            </a:endParaRPr>
          </a:p>
        </p:txBody>
      </p:sp>
      <p:sp>
        <p:nvSpPr>
          <p:cNvPr id="20" name="Rectangle 19"/>
          <p:cNvSpPr/>
          <p:nvPr/>
        </p:nvSpPr>
        <p:spPr bwMode="auto">
          <a:xfrm>
            <a:off x="5268288" y="2514600"/>
            <a:ext cx="203147" cy="762000"/>
          </a:xfrm>
          <a:prstGeom prst="rect">
            <a:avLst/>
          </a:prstGeom>
          <a:solidFill>
            <a:schemeClr val="tx2">
              <a:lumMod val="75000"/>
            </a:schemeClr>
          </a:solidFill>
          <a:ln w="9525" cap="flat" cmpd="sng" algn="ctr">
            <a:no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noAutofit/>
          </a:bodyPr>
          <a:lstStyle/>
          <a:p>
            <a:pPr marL="158723" indent="-158723" algn="ctr" defTabSz="1218987" fontAlgn="base">
              <a:lnSpc>
                <a:spcPct val="90000"/>
              </a:lnSpc>
              <a:spcBef>
                <a:spcPct val="50000"/>
              </a:spcBef>
              <a:spcAft>
                <a:spcPct val="0"/>
              </a:spcAft>
              <a:buClr>
                <a:schemeClr val="accent1"/>
              </a:buClr>
            </a:pPr>
            <a:endParaRPr lang="en-US" sz="2700" b="1" dirty="0" smtClean="0">
              <a:latin typeface="Arial" charset="0"/>
            </a:endParaRPr>
          </a:p>
        </p:txBody>
      </p:sp>
      <p:sp>
        <p:nvSpPr>
          <p:cNvPr id="21" name="Rectangle 20"/>
          <p:cNvSpPr/>
          <p:nvPr/>
        </p:nvSpPr>
        <p:spPr bwMode="auto">
          <a:xfrm>
            <a:off x="8010773" y="3276600"/>
            <a:ext cx="203147" cy="762000"/>
          </a:xfrm>
          <a:prstGeom prst="rect">
            <a:avLst/>
          </a:prstGeom>
          <a:solidFill>
            <a:schemeClr val="tx2">
              <a:lumMod val="50000"/>
            </a:schemeClr>
          </a:solidFill>
          <a:ln w="9525" cap="flat" cmpd="sng" algn="ctr">
            <a:no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noAutofit/>
          </a:bodyPr>
          <a:lstStyle/>
          <a:p>
            <a:pPr marL="158723" indent="-158723" algn="ctr" defTabSz="1218987" fontAlgn="base">
              <a:lnSpc>
                <a:spcPct val="90000"/>
              </a:lnSpc>
              <a:spcBef>
                <a:spcPct val="50000"/>
              </a:spcBef>
              <a:spcAft>
                <a:spcPct val="0"/>
              </a:spcAft>
              <a:buClr>
                <a:schemeClr val="accent1"/>
              </a:buClr>
            </a:pPr>
            <a:endParaRPr lang="en-US" sz="2700" b="1" dirty="0" smtClean="0">
              <a:latin typeface="Arial" charset="0"/>
            </a:endParaRPr>
          </a:p>
        </p:txBody>
      </p:sp>
      <p:sp>
        <p:nvSpPr>
          <p:cNvPr id="22" name="Rectangle 21"/>
          <p:cNvSpPr/>
          <p:nvPr/>
        </p:nvSpPr>
        <p:spPr bwMode="auto">
          <a:xfrm>
            <a:off x="5268288" y="3238500"/>
            <a:ext cx="203147" cy="762000"/>
          </a:xfrm>
          <a:prstGeom prst="rect">
            <a:avLst/>
          </a:prstGeom>
          <a:solidFill>
            <a:schemeClr val="tx2">
              <a:lumMod val="50000"/>
            </a:schemeClr>
          </a:solidFill>
          <a:ln w="9525" cap="flat" cmpd="sng" algn="ctr">
            <a:noFill/>
            <a:prstDash val="solid"/>
            <a:round/>
            <a:headEnd type="none" w="med" len="med"/>
            <a:tailEnd type="none" w="med" len="med"/>
          </a:ln>
          <a:effectLst/>
        </p:spPr>
        <p:txBody>
          <a:bodyPr vert="horz" wrap="square" lIns="122745" tIns="61373" rIns="122745" bIns="61373" numCol="1" rtlCol="0" anchor="t" anchorCtr="0" compatLnSpc="1">
            <a:prstTxWarp prst="textNoShape">
              <a:avLst/>
            </a:prstTxWarp>
            <a:noAutofit/>
          </a:bodyPr>
          <a:lstStyle/>
          <a:p>
            <a:pPr marL="158723" indent="-158723" algn="ctr" defTabSz="1218987" fontAlgn="base">
              <a:lnSpc>
                <a:spcPct val="90000"/>
              </a:lnSpc>
              <a:spcBef>
                <a:spcPct val="50000"/>
              </a:spcBef>
              <a:spcAft>
                <a:spcPct val="0"/>
              </a:spcAft>
              <a:buClr>
                <a:schemeClr val="accent1"/>
              </a:buClr>
            </a:pPr>
            <a:endParaRPr lang="en-US" sz="2700" b="1" dirty="0" smtClean="0">
              <a:latin typeface="Arial" charset="0"/>
            </a:endParaRPr>
          </a:p>
        </p:txBody>
      </p:sp>
      <p:sp>
        <p:nvSpPr>
          <p:cNvPr id="23" name="Right Arrow 22"/>
          <p:cNvSpPr/>
          <p:nvPr/>
        </p:nvSpPr>
        <p:spPr bwMode="auto">
          <a:xfrm>
            <a:off x="8227457" y="3200400"/>
            <a:ext cx="1117309" cy="381000"/>
          </a:xfrm>
          <a:prstGeom prst="rightArrow">
            <a:avLst>
              <a:gd name="adj1" fmla="val 50000"/>
              <a:gd name="adj2" fmla="val 70000"/>
            </a:avLst>
          </a:prstGeom>
          <a:solidFill>
            <a:schemeClr val="bg1"/>
          </a:solidFill>
          <a:ln w="9525" cap="flat" cmpd="sng" algn="ctr">
            <a:noFill/>
            <a:prstDash val="solid"/>
            <a:round/>
            <a:headEnd type="none" w="med" len="med"/>
            <a:tailEnd type="none" w="med" len="med"/>
          </a:ln>
          <a:effectLst>
            <a:outerShdw blurRad="381000" sx="102000" sy="102000" algn="ctr" rotWithShape="0">
              <a:schemeClr val="tx1"/>
            </a:outerShdw>
          </a:effectLst>
        </p:spPr>
        <p:txBody>
          <a:bodyPr vert="horz" wrap="square" lIns="122745" tIns="61373" rIns="122745" bIns="61373" numCol="1" rtlCol="0" anchor="t" anchorCtr="0" compatLnSpc="1">
            <a:prstTxWarp prst="textNoShape">
              <a:avLst/>
            </a:prstTxWarp>
            <a:noAutofit/>
          </a:bodyPr>
          <a:lstStyle/>
          <a:p>
            <a:pPr marL="158723" indent="-158723" algn="ctr" defTabSz="1218987" fontAlgn="base">
              <a:lnSpc>
                <a:spcPct val="90000"/>
              </a:lnSpc>
              <a:spcBef>
                <a:spcPct val="50000"/>
              </a:spcBef>
              <a:spcAft>
                <a:spcPct val="0"/>
              </a:spcAft>
              <a:buClr>
                <a:schemeClr val="accent1"/>
              </a:buClr>
            </a:pPr>
            <a:endParaRPr lang="en-US" sz="2700" b="1" dirty="0" smtClean="0">
              <a:latin typeface="Arial" charset="0"/>
            </a:endParaRPr>
          </a:p>
        </p:txBody>
      </p:sp>
      <p:sp>
        <p:nvSpPr>
          <p:cNvPr id="24" name="Quad Arrow Callout 23"/>
          <p:cNvSpPr/>
          <p:nvPr/>
        </p:nvSpPr>
        <p:spPr bwMode="auto">
          <a:xfrm>
            <a:off x="3250353" y="2209800"/>
            <a:ext cx="2031471" cy="1676400"/>
          </a:xfrm>
          <a:prstGeom prst="quadArrowCallout">
            <a:avLst>
              <a:gd name="adj1" fmla="val 12801"/>
              <a:gd name="adj2" fmla="val 12801"/>
              <a:gd name="adj3" fmla="val 12086"/>
              <a:gd name="adj4" fmla="val 32539"/>
            </a:avLst>
          </a:prstGeom>
          <a:gradFill>
            <a:gsLst>
              <a:gs pos="0">
                <a:schemeClr val="tx2">
                  <a:lumMod val="60000"/>
                  <a:lumOff val="40000"/>
                </a:schemeClr>
              </a:gs>
              <a:gs pos="50000">
                <a:schemeClr val="tx2">
                  <a:lumMod val="20000"/>
                  <a:lumOff val="80000"/>
                </a:schemeClr>
              </a:gs>
              <a:gs pos="100000">
                <a:schemeClr val="bg2">
                  <a:lumMod val="60000"/>
                  <a:lumOff val="40000"/>
                  <a:alpha val="70000"/>
                </a:schemeClr>
              </a:gs>
            </a:gsLst>
            <a:lin ang="10800000" scaled="1"/>
          </a:gradFill>
          <a:ln w="9525" cap="flat" cmpd="sng" algn="ctr">
            <a:noFill/>
            <a:prstDash val="solid"/>
            <a:round/>
            <a:headEnd type="none" w="med" len="med"/>
            <a:tailEnd type="none" w="med" len="med"/>
          </a:ln>
          <a:effectLst/>
          <a:scene3d>
            <a:camera prst="perspectiveRelaxedModerately">
              <a:rot lat="17690635" lon="0" rev="0"/>
            </a:camera>
            <a:lightRig rig="chilly" dir="t">
              <a:rot lat="0" lon="0" rev="4800000"/>
            </a:lightRig>
          </a:scene3d>
          <a:sp3d extrusionH="133350"/>
        </p:spPr>
        <p:txBody>
          <a:bodyPr vert="horz" wrap="square" lIns="122745" tIns="61373" rIns="122745" bIns="61373" numCol="1" rtlCol="0" anchor="t" anchorCtr="0" compatLnSpc="1">
            <a:prstTxWarp prst="textNoShape">
              <a:avLst/>
            </a:prstTxWarp>
            <a:noAutofit/>
          </a:bodyPr>
          <a:lstStyle/>
          <a:p>
            <a:pPr marL="158723" indent="-158723" algn="ctr" defTabSz="1218987" fontAlgn="base">
              <a:lnSpc>
                <a:spcPct val="90000"/>
              </a:lnSpc>
              <a:spcBef>
                <a:spcPct val="50000"/>
              </a:spcBef>
              <a:spcAft>
                <a:spcPct val="0"/>
              </a:spcAft>
              <a:buClr>
                <a:schemeClr val="accent1"/>
              </a:buClr>
            </a:pPr>
            <a:endParaRPr lang="en-US" sz="2700" b="1" dirty="0" smtClean="0">
              <a:latin typeface="Arial" charset="0"/>
            </a:endParaRPr>
          </a:p>
        </p:txBody>
      </p:sp>
      <p:sp>
        <p:nvSpPr>
          <p:cNvPr id="26" name="TextBox 25"/>
          <p:cNvSpPr txBox="1"/>
          <p:nvPr/>
        </p:nvSpPr>
        <p:spPr>
          <a:xfrm>
            <a:off x="1328092" y="4258269"/>
            <a:ext cx="2411323" cy="1231084"/>
          </a:xfrm>
          <a:prstGeom prst="rect">
            <a:avLst/>
          </a:prstGeom>
          <a:noFill/>
        </p:spPr>
        <p:txBody>
          <a:bodyPr wrap="none" lIns="121899" tIns="60949" rIns="121899" bIns="60949" rtlCol="0">
            <a:spAutoFit/>
          </a:bodyPr>
          <a:lstStyle/>
          <a:p>
            <a:pPr algn="r"/>
            <a:r>
              <a:rPr lang="en-US" sz="1600" b="1" dirty="0" smtClean="0"/>
              <a:t>Data Sources</a:t>
            </a:r>
          </a:p>
          <a:p>
            <a:pPr algn="r"/>
            <a:r>
              <a:rPr lang="en-US" sz="1400" b="1" dirty="0" smtClean="0"/>
              <a:t>Contents Repository</a:t>
            </a:r>
          </a:p>
          <a:p>
            <a:pPr algn="r"/>
            <a:r>
              <a:rPr lang="en-US" sz="1400" b="1" dirty="0" smtClean="0"/>
              <a:t>Databases</a:t>
            </a:r>
          </a:p>
          <a:p>
            <a:pPr algn="r"/>
            <a:r>
              <a:rPr lang="en-US" sz="1400" b="1" dirty="0" smtClean="0"/>
              <a:t>Web resources</a:t>
            </a:r>
          </a:p>
          <a:p>
            <a:pPr algn="r"/>
            <a:r>
              <a:rPr lang="en-US" sz="1400" b="1" dirty="0" smtClean="0"/>
              <a:t>Blogs, Mails, news, RSS feeds</a:t>
            </a:r>
            <a:endParaRPr lang="en-US" sz="1400" b="1" dirty="0"/>
          </a:p>
        </p:txBody>
      </p:sp>
      <p:pic>
        <p:nvPicPr>
          <p:cNvPr id="28" name="Picture 5" descr="D:\Infobase\Corporate Branding\Web_PPT_Word_Complete_Set\O\OTLP\OTLP.png"/>
          <p:cNvPicPr>
            <a:picLocks noChangeAspect="1" noChangeArrowheads="1"/>
          </p:cNvPicPr>
          <p:nvPr/>
        </p:nvPicPr>
        <p:blipFill>
          <a:blip r:embed="rId4" cstate="print"/>
          <a:srcRect/>
          <a:stretch>
            <a:fillRect/>
          </a:stretch>
        </p:blipFill>
        <p:spPr bwMode="auto">
          <a:xfrm>
            <a:off x="9547913" y="3200400"/>
            <a:ext cx="834009" cy="967093"/>
          </a:xfrm>
          <a:prstGeom prst="rect">
            <a:avLst/>
          </a:prstGeom>
          <a:noFill/>
          <a:effectLst>
            <a:outerShdw blurRad="63500" sx="102000" sy="102000" algn="ctr" rotWithShape="0">
              <a:prstClr val="black">
                <a:alpha val="40000"/>
              </a:prstClr>
            </a:outerShdw>
          </a:effectLst>
        </p:spPr>
      </p:pic>
      <p:sp>
        <p:nvSpPr>
          <p:cNvPr id="29" name="TextBox 28"/>
          <p:cNvSpPr txBox="1"/>
          <p:nvPr/>
        </p:nvSpPr>
        <p:spPr>
          <a:xfrm>
            <a:off x="3453499" y="1485900"/>
            <a:ext cx="1625177" cy="1015640"/>
          </a:xfrm>
          <a:prstGeom prst="rect">
            <a:avLst/>
          </a:prstGeom>
          <a:noFill/>
        </p:spPr>
        <p:txBody>
          <a:bodyPr wrap="square" lIns="121899" tIns="60949" rIns="121899" bIns="60949" rtlCol="0">
            <a:spAutoFit/>
          </a:bodyPr>
          <a:lstStyle/>
          <a:p>
            <a:r>
              <a:rPr lang="en-US" sz="1600" b="1" dirty="0" smtClean="0"/>
              <a:t>Information Extraction</a:t>
            </a:r>
          </a:p>
          <a:p>
            <a:r>
              <a:rPr lang="en-US" sz="1300" b="1" dirty="0" smtClean="0"/>
              <a:t>Feature Extraction, Term Extraction</a:t>
            </a:r>
            <a:endParaRPr lang="en-US" sz="1300" b="1" dirty="0"/>
          </a:p>
        </p:txBody>
      </p:sp>
      <p:sp>
        <p:nvSpPr>
          <p:cNvPr id="42" name="Right Arrow 41"/>
          <p:cNvSpPr/>
          <p:nvPr/>
        </p:nvSpPr>
        <p:spPr bwMode="auto">
          <a:xfrm>
            <a:off x="1218883" y="2438400"/>
            <a:ext cx="1929897" cy="609600"/>
          </a:xfrm>
          <a:prstGeom prst="rightArrow">
            <a:avLst>
              <a:gd name="adj1" fmla="val 50000"/>
              <a:gd name="adj2" fmla="val 91072"/>
            </a:avLst>
          </a:prstGeom>
          <a:gradFill flip="none" rotWithShape="1">
            <a:gsLst>
              <a:gs pos="0">
                <a:schemeClr val="bg2">
                  <a:lumMod val="60000"/>
                  <a:lumOff val="40000"/>
                  <a:alpha val="41000"/>
                </a:schemeClr>
              </a:gs>
              <a:gs pos="50000">
                <a:schemeClr val="accent1">
                  <a:tint val="44500"/>
                  <a:satMod val="160000"/>
                  <a:alpha val="15000"/>
                </a:schemeClr>
              </a:gs>
            </a:gsLst>
            <a:lin ang="10800000" scaled="1"/>
            <a:tileRect/>
          </a:gradFill>
          <a:ln w="9525" cap="flat" cmpd="sng" algn="ctr">
            <a:noFill/>
            <a:prstDash val="solid"/>
            <a:round/>
            <a:headEnd type="none" w="med" len="med"/>
            <a:tailEnd type="none" w="med" len="med"/>
          </a:ln>
          <a:effectLst/>
          <a:scene3d>
            <a:camera prst="isometricOffAxis2Top"/>
            <a:lightRig rig="chilly" dir="t">
              <a:rot lat="0" lon="0" rev="10800000"/>
            </a:lightRig>
          </a:scene3d>
          <a:sp3d extrusionH="95250"/>
        </p:spPr>
        <p:txBody>
          <a:bodyPr vert="horz" wrap="square" lIns="122745" tIns="61373" rIns="122745" bIns="61373" numCol="1" rtlCol="0" anchor="t" anchorCtr="0" compatLnSpc="1">
            <a:prstTxWarp prst="textNoShape">
              <a:avLst/>
            </a:prstTxWarp>
            <a:noAutofit/>
          </a:bodyPr>
          <a:lstStyle/>
          <a:p>
            <a:pPr marL="158723" indent="-158723" algn="ctr" defTabSz="1218987" fontAlgn="base">
              <a:lnSpc>
                <a:spcPct val="90000"/>
              </a:lnSpc>
              <a:spcBef>
                <a:spcPct val="50000"/>
              </a:spcBef>
              <a:spcAft>
                <a:spcPct val="0"/>
              </a:spcAft>
              <a:buClr>
                <a:schemeClr val="accent1"/>
              </a:buClr>
            </a:pPr>
            <a:r>
              <a:rPr lang="en-US" sz="1300" b="1" dirty="0" smtClean="0">
                <a:latin typeface="Arial" charset="0"/>
              </a:rPr>
              <a:t>Financial Data</a:t>
            </a:r>
          </a:p>
        </p:txBody>
      </p:sp>
      <p:sp>
        <p:nvSpPr>
          <p:cNvPr id="43" name="Right Arrow 42"/>
          <p:cNvSpPr/>
          <p:nvPr/>
        </p:nvSpPr>
        <p:spPr bwMode="auto">
          <a:xfrm>
            <a:off x="1523603" y="2286000"/>
            <a:ext cx="2336191" cy="457200"/>
          </a:xfrm>
          <a:prstGeom prst="rightArrow">
            <a:avLst>
              <a:gd name="adj1" fmla="val 50288"/>
              <a:gd name="adj2" fmla="val 146599"/>
            </a:avLst>
          </a:prstGeom>
          <a:gradFill flip="none" rotWithShape="1">
            <a:gsLst>
              <a:gs pos="0">
                <a:schemeClr val="bg2">
                  <a:lumMod val="60000"/>
                  <a:lumOff val="40000"/>
                  <a:alpha val="41000"/>
                </a:schemeClr>
              </a:gs>
              <a:gs pos="50000">
                <a:schemeClr val="accent1">
                  <a:tint val="44500"/>
                  <a:satMod val="160000"/>
                  <a:alpha val="15000"/>
                </a:schemeClr>
              </a:gs>
            </a:gsLst>
            <a:lin ang="10800000" scaled="1"/>
            <a:tileRect/>
          </a:gradFill>
          <a:ln w="9525" cap="flat" cmpd="sng" algn="ctr">
            <a:noFill/>
            <a:prstDash val="solid"/>
            <a:round/>
            <a:headEnd type="none" w="med" len="med"/>
            <a:tailEnd type="none" w="med" len="med"/>
          </a:ln>
          <a:effectLst/>
          <a:scene3d>
            <a:camera prst="isometricOffAxis2Top">
              <a:rot lat="19432908" lon="4182867" rev="17406593"/>
            </a:camera>
            <a:lightRig rig="chilly" dir="t">
              <a:rot lat="0" lon="0" rev="10800000"/>
            </a:lightRig>
          </a:scene3d>
          <a:sp3d extrusionH="95250"/>
        </p:spPr>
        <p:txBody>
          <a:bodyPr vert="horz" wrap="square" lIns="122745" tIns="61373" rIns="122745" bIns="61373" numCol="1" rtlCol="0" anchor="t" anchorCtr="0" compatLnSpc="1">
            <a:prstTxWarp prst="textNoShape">
              <a:avLst/>
            </a:prstTxWarp>
            <a:noAutofit/>
          </a:bodyPr>
          <a:lstStyle/>
          <a:p>
            <a:pPr marL="158723" indent="-158723" algn="ctr" defTabSz="1218987" fontAlgn="base">
              <a:lnSpc>
                <a:spcPct val="90000"/>
              </a:lnSpc>
              <a:spcBef>
                <a:spcPct val="50000"/>
              </a:spcBef>
              <a:spcAft>
                <a:spcPct val="0"/>
              </a:spcAft>
              <a:buClr>
                <a:schemeClr val="accent1"/>
              </a:buClr>
            </a:pPr>
            <a:endParaRPr lang="en-US" sz="2700" b="1" dirty="0" smtClean="0">
              <a:latin typeface="Arial" charset="0"/>
            </a:endParaRPr>
          </a:p>
        </p:txBody>
      </p:sp>
      <p:sp>
        <p:nvSpPr>
          <p:cNvPr id="44" name="Right Arrow 43"/>
          <p:cNvSpPr/>
          <p:nvPr/>
        </p:nvSpPr>
        <p:spPr bwMode="auto">
          <a:xfrm>
            <a:off x="812588" y="2743200"/>
            <a:ext cx="2031471" cy="685800"/>
          </a:xfrm>
          <a:prstGeom prst="rightArrow">
            <a:avLst>
              <a:gd name="adj1" fmla="val 50000"/>
              <a:gd name="adj2" fmla="val 81746"/>
            </a:avLst>
          </a:prstGeom>
          <a:gradFill flip="none" rotWithShape="1">
            <a:gsLst>
              <a:gs pos="0">
                <a:schemeClr val="bg2">
                  <a:lumMod val="60000"/>
                  <a:lumOff val="40000"/>
                  <a:alpha val="41000"/>
                </a:schemeClr>
              </a:gs>
              <a:gs pos="50000">
                <a:schemeClr val="accent1">
                  <a:tint val="44500"/>
                  <a:satMod val="160000"/>
                  <a:alpha val="15000"/>
                </a:schemeClr>
              </a:gs>
            </a:gsLst>
            <a:lin ang="10800000" scaled="1"/>
            <a:tileRect/>
          </a:gradFill>
          <a:ln w="9525" cap="flat" cmpd="sng" algn="ctr">
            <a:noFill/>
            <a:prstDash val="solid"/>
            <a:round/>
            <a:headEnd type="none" w="med" len="med"/>
            <a:tailEnd type="none" w="med" len="med"/>
          </a:ln>
          <a:effectLst/>
          <a:scene3d>
            <a:camera prst="perspectiveRelaxedModerately">
              <a:rot lat="17390630" lon="0" rev="0"/>
            </a:camera>
            <a:lightRig rig="chilly" dir="t">
              <a:rot lat="0" lon="0" rev="10800000"/>
            </a:lightRig>
          </a:scene3d>
          <a:sp3d extrusionH="95250"/>
        </p:spPr>
        <p:txBody>
          <a:bodyPr vert="horz" wrap="square" lIns="122745" tIns="61373" rIns="122745" bIns="61373" numCol="1" rtlCol="0" anchor="t" anchorCtr="0" compatLnSpc="1">
            <a:prstTxWarp prst="textNoShape">
              <a:avLst/>
            </a:prstTxWarp>
            <a:noAutofit/>
          </a:bodyPr>
          <a:lstStyle/>
          <a:p>
            <a:pPr marL="158723" indent="-158723" algn="ctr" defTabSz="1218987" fontAlgn="base">
              <a:lnSpc>
                <a:spcPct val="90000"/>
              </a:lnSpc>
              <a:spcBef>
                <a:spcPct val="50000"/>
              </a:spcBef>
              <a:spcAft>
                <a:spcPct val="0"/>
              </a:spcAft>
              <a:buClr>
                <a:schemeClr val="accent1"/>
              </a:buClr>
            </a:pPr>
            <a:r>
              <a:rPr lang="en-US" sz="1200" b="1" dirty="0" smtClean="0">
                <a:latin typeface="Arial" charset="0"/>
              </a:rPr>
              <a:t>Telephone Records</a:t>
            </a:r>
          </a:p>
        </p:txBody>
      </p:sp>
      <p:sp>
        <p:nvSpPr>
          <p:cNvPr id="45" name="Right Arrow 44"/>
          <p:cNvSpPr/>
          <p:nvPr/>
        </p:nvSpPr>
        <p:spPr bwMode="auto">
          <a:xfrm>
            <a:off x="1015736" y="3048000"/>
            <a:ext cx="2133044" cy="685800"/>
          </a:xfrm>
          <a:prstGeom prst="rightArrow">
            <a:avLst>
              <a:gd name="adj1" fmla="val 50000"/>
              <a:gd name="adj2" fmla="val 73810"/>
            </a:avLst>
          </a:prstGeom>
          <a:gradFill flip="none" rotWithShape="1">
            <a:gsLst>
              <a:gs pos="0">
                <a:schemeClr val="bg2">
                  <a:lumMod val="60000"/>
                  <a:lumOff val="40000"/>
                  <a:alpha val="41000"/>
                </a:schemeClr>
              </a:gs>
              <a:gs pos="50000">
                <a:schemeClr val="accent1">
                  <a:tint val="44500"/>
                  <a:satMod val="160000"/>
                  <a:alpha val="15000"/>
                </a:schemeClr>
              </a:gs>
            </a:gsLst>
            <a:lin ang="10800000" scaled="1"/>
            <a:tileRect/>
          </a:gradFill>
          <a:ln w="9525" cap="flat" cmpd="sng" algn="ctr">
            <a:noFill/>
            <a:prstDash val="solid"/>
            <a:round/>
            <a:headEnd type="none" w="med" len="med"/>
            <a:tailEnd type="none" w="med" len="med"/>
          </a:ln>
          <a:effectLst/>
          <a:scene3d>
            <a:camera prst="isometricOffAxis1Top"/>
            <a:lightRig rig="chilly" dir="t">
              <a:rot lat="0" lon="0" rev="10800000"/>
            </a:lightRig>
          </a:scene3d>
          <a:sp3d extrusionH="95250"/>
        </p:spPr>
        <p:txBody>
          <a:bodyPr vert="horz" wrap="square" lIns="122745" tIns="61373" rIns="122745" bIns="61373" numCol="1" rtlCol="0" anchor="t" anchorCtr="0" compatLnSpc="1">
            <a:prstTxWarp prst="textNoShape">
              <a:avLst/>
            </a:prstTxWarp>
            <a:noAutofit/>
          </a:bodyPr>
          <a:lstStyle/>
          <a:p>
            <a:pPr marL="158723" indent="-158723" algn="ctr" defTabSz="1218987" fontAlgn="base">
              <a:lnSpc>
                <a:spcPct val="90000"/>
              </a:lnSpc>
              <a:spcBef>
                <a:spcPct val="50000"/>
              </a:spcBef>
              <a:spcAft>
                <a:spcPct val="0"/>
              </a:spcAft>
              <a:buClr>
                <a:schemeClr val="accent1"/>
              </a:buClr>
            </a:pPr>
            <a:r>
              <a:rPr lang="en-US" sz="1500" b="1" dirty="0" smtClean="0">
                <a:latin typeface="Arial" charset="0"/>
              </a:rPr>
              <a:t>Internet Traffic</a:t>
            </a:r>
          </a:p>
        </p:txBody>
      </p:sp>
      <p:sp>
        <p:nvSpPr>
          <p:cNvPr id="46" name="Right Arrow 45"/>
          <p:cNvSpPr/>
          <p:nvPr/>
        </p:nvSpPr>
        <p:spPr bwMode="auto">
          <a:xfrm>
            <a:off x="1625177" y="3429000"/>
            <a:ext cx="2031471" cy="457200"/>
          </a:xfrm>
          <a:prstGeom prst="rightArrow">
            <a:avLst>
              <a:gd name="adj1" fmla="val 50000"/>
              <a:gd name="adj2" fmla="val 102381"/>
            </a:avLst>
          </a:prstGeom>
          <a:gradFill flip="none" rotWithShape="1">
            <a:gsLst>
              <a:gs pos="0">
                <a:schemeClr val="bg2">
                  <a:lumMod val="60000"/>
                  <a:lumOff val="40000"/>
                  <a:alpha val="41000"/>
                </a:schemeClr>
              </a:gs>
              <a:gs pos="50000">
                <a:schemeClr val="accent1">
                  <a:tint val="44500"/>
                  <a:satMod val="160000"/>
                  <a:alpha val="15000"/>
                </a:schemeClr>
              </a:gs>
            </a:gsLst>
            <a:lin ang="10800000" scaled="1"/>
            <a:tileRect/>
          </a:gradFill>
          <a:ln w="9525" cap="flat" cmpd="sng" algn="ctr">
            <a:noFill/>
            <a:prstDash val="solid"/>
            <a:round/>
            <a:headEnd type="none" w="med" len="med"/>
            <a:tailEnd type="none" w="med" len="med"/>
          </a:ln>
          <a:effectLst/>
          <a:scene3d>
            <a:camera prst="isometricOffAxis1Top">
              <a:rot lat="19004437" lon="18088485" rev="4336755"/>
            </a:camera>
            <a:lightRig rig="chilly" dir="t">
              <a:rot lat="0" lon="0" rev="10800000"/>
            </a:lightRig>
          </a:scene3d>
          <a:sp3d extrusionH="95250"/>
        </p:spPr>
        <p:txBody>
          <a:bodyPr vert="horz" wrap="square" lIns="122745" tIns="61373" rIns="122745" bIns="61373" numCol="1" rtlCol="0" anchor="t" anchorCtr="0" compatLnSpc="1">
            <a:prstTxWarp prst="textNoShape">
              <a:avLst/>
            </a:prstTxWarp>
            <a:noAutofit/>
          </a:bodyPr>
          <a:lstStyle/>
          <a:p>
            <a:pPr marL="158723" indent="-158723" algn="ctr" defTabSz="1218987" fontAlgn="base">
              <a:lnSpc>
                <a:spcPct val="90000"/>
              </a:lnSpc>
              <a:spcBef>
                <a:spcPct val="50000"/>
              </a:spcBef>
              <a:spcAft>
                <a:spcPct val="0"/>
              </a:spcAft>
              <a:buClr>
                <a:schemeClr val="accent1"/>
              </a:buClr>
            </a:pPr>
            <a:endParaRPr lang="en-US" sz="2700" b="1" dirty="0" smtClean="0">
              <a:latin typeface="Arial" charset="0"/>
            </a:endParaRPr>
          </a:p>
        </p:txBody>
      </p:sp>
      <p:pic>
        <p:nvPicPr>
          <p:cNvPr id="47" name="Picture 5" descr="D:\Infobase\Corporate Branding\Web_PPT_Word_Complete_Set\X\XMLfile\XMLfile.png"/>
          <p:cNvPicPr>
            <a:picLocks noChangeAspect="1" noChangeArrowheads="1"/>
          </p:cNvPicPr>
          <p:nvPr/>
        </p:nvPicPr>
        <p:blipFill>
          <a:blip r:embed="rId5" cstate="print"/>
          <a:srcRect/>
          <a:stretch>
            <a:fillRect/>
          </a:stretch>
        </p:blipFill>
        <p:spPr bwMode="auto">
          <a:xfrm>
            <a:off x="5180251" y="2590800"/>
            <a:ext cx="609441" cy="501112"/>
          </a:xfrm>
          <a:prstGeom prst="rect">
            <a:avLst/>
          </a:prstGeom>
          <a:noFill/>
          <a:effectLst>
            <a:outerShdw blurRad="63500" sx="102000" sy="102000" algn="ctr" rotWithShape="0">
              <a:prstClr val="black">
                <a:alpha val="40000"/>
              </a:prstClr>
            </a:outerShdw>
          </a:effectLst>
        </p:spPr>
      </p:pic>
      <p:sp>
        <p:nvSpPr>
          <p:cNvPr id="48" name="Rectangle 47"/>
          <p:cNvSpPr/>
          <p:nvPr/>
        </p:nvSpPr>
        <p:spPr>
          <a:xfrm>
            <a:off x="5422513" y="1284570"/>
            <a:ext cx="2437765" cy="615553"/>
          </a:xfrm>
          <a:prstGeom prst="rect">
            <a:avLst/>
          </a:prstGeom>
        </p:spPr>
        <p:txBody>
          <a:bodyPr wrap="square" lIns="121899" tIns="60949" rIns="121899" bIns="60949">
            <a:spAutoFit/>
          </a:bodyPr>
          <a:lstStyle/>
          <a:p>
            <a:pPr algn="ctr"/>
            <a:r>
              <a:rPr lang="en-US" sz="1600" b="1" dirty="0" smtClean="0"/>
              <a:t>Extracted Entities &amp; Relationships</a:t>
            </a:r>
            <a:endParaRPr lang="en-US" sz="1600" b="1" dirty="0"/>
          </a:p>
        </p:txBody>
      </p:sp>
      <p:sp>
        <p:nvSpPr>
          <p:cNvPr id="52" name="TextBox 51"/>
          <p:cNvSpPr txBox="1"/>
          <p:nvPr/>
        </p:nvSpPr>
        <p:spPr>
          <a:xfrm>
            <a:off x="5180250" y="2841173"/>
            <a:ext cx="523499" cy="323143"/>
          </a:xfrm>
          <a:prstGeom prst="rect">
            <a:avLst/>
          </a:prstGeom>
          <a:noFill/>
        </p:spPr>
        <p:txBody>
          <a:bodyPr wrap="none" lIns="121899" tIns="60949" rIns="121899" bIns="60949" rtlCol="0">
            <a:spAutoFit/>
          </a:bodyPr>
          <a:lstStyle/>
          <a:p>
            <a:r>
              <a:rPr lang="en-US" sz="1300" b="1" dirty="0" smtClean="0"/>
              <a:t>RDF</a:t>
            </a:r>
            <a:endParaRPr lang="en-US" sz="1300" b="1" dirty="0"/>
          </a:p>
        </p:txBody>
      </p:sp>
      <p:sp>
        <p:nvSpPr>
          <p:cNvPr id="53" name="Rectangle 52"/>
          <p:cNvSpPr/>
          <p:nvPr/>
        </p:nvSpPr>
        <p:spPr>
          <a:xfrm>
            <a:off x="5325356" y="2908053"/>
            <a:ext cx="2844059" cy="369332"/>
          </a:xfrm>
          <a:prstGeom prst="rect">
            <a:avLst/>
          </a:prstGeom>
        </p:spPr>
        <p:txBody>
          <a:bodyPr wrap="square" lIns="121899" tIns="60949" rIns="121899" bIns="60949">
            <a:spAutoFit/>
          </a:bodyPr>
          <a:lstStyle/>
          <a:p>
            <a:pPr algn="ctr"/>
            <a:r>
              <a:rPr lang="en-US" sz="1600" b="1" dirty="0" smtClean="0"/>
              <a:t>Intelligence Ontologies</a:t>
            </a:r>
            <a:endParaRPr lang="en-US" sz="1600" b="1" dirty="0"/>
          </a:p>
        </p:txBody>
      </p:sp>
      <p:sp>
        <p:nvSpPr>
          <p:cNvPr id="54" name="Rectangle 53"/>
          <p:cNvSpPr/>
          <p:nvPr/>
        </p:nvSpPr>
        <p:spPr>
          <a:xfrm>
            <a:off x="8083766" y="3222703"/>
            <a:ext cx="1320456" cy="304800"/>
          </a:xfrm>
          <a:prstGeom prst="rect">
            <a:avLst/>
          </a:prstGeom>
        </p:spPr>
        <p:txBody>
          <a:bodyPr wrap="square" lIns="0" tIns="0" rIns="0" bIns="0" anchor="ctr" anchorCtr="0">
            <a:noAutofit/>
          </a:bodyPr>
          <a:lstStyle/>
          <a:p>
            <a:pPr algn="ctr"/>
            <a:r>
              <a:rPr lang="en-US" sz="1200" b="1" dirty="0" smtClean="0"/>
              <a:t>SQL/SPARQL</a:t>
            </a:r>
            <a:endParaRPr lang="en-US" sz="1200" b="1" dirty="0"/>
          </a:p>
        </p:txBody>
      </p:sp>
      <p:pic>
        <p:nvPicPr>
          <p:cNvPr id="55" name="Picture 5"/>
          <p:cNvPicPr>
            <a:picLocks noChangeAspect="1" noChangeArrowheads="1"/>
          </p:cNvPicPr>
          <p:nvPr/>
        </p:nvPicPr>
        <p:blipFill>
          <a:blip r:embed="rId6" cstate="print"/>
          <a:srcRect/>
          <a:stretch>
            <a:fillRect/>
          </a:stretch>
        </p:blipFill>
        <p:spPr bwMode="auto">
          <a:xfrm>
            <a:off x="8329030" y="2667001"/>
            <a:ext cx="3148780" cy="527233"/>
          </a:xfrm>
          <a:prstGeom prst="rect">
            <a:avLst/>
          </a:prstGeom>
          <a:noFill/>
          <a:ln w="9525">
            <a:noFill/>
            <a:miter lim="800000"/>
            <a:headEnd/>
            <a:tailEnd/>
          </a:ln>
        </p:spPr>
      </p:pic>
      <p:sp>
        <p:nvSpPr>
          <p:cNvPr id="56" name="Rectangle 30"/>
          <p:cNvSpPr>
            <a:spLocks noChangeArrowheads="1"/>
          </p:cNvSpPr>
          <p:nvPr/>
        </p:nvSpPr>
        <p:spPr bwMode="auto">
          <a:xfrm>
            <a:off x="8392514" y="2108202"/>
            <a:ext cx="3047206" cy="616387"/>
          </a:xfrm>
          <a:prstGeom prst="rect">
            <a:avLst/>
          </a:prstGeom>
          <a:noFill/>
          <a:ln w="9525">
            <a:noFill/>
            <a:miter lim="800000"/>
            <a:headEnd/>
            <a:tailEnd/>
          </a:ln>
        </p:spPr>
        <p:txBody>
          <a:bodyPr wrap="square" lIns="122745" tIns="61373" rIns="122745" bIns="61373">
            <a:spAutoFit/>
          </a:bodyPr>
          <a:lstStyle/>
          <a:p>
            <a:pPr algn="ctr"/>
            <a:r>
              <a:rPr lang="en-US" sz="1600" b="1" dirty="0" smtClean="0"/>
              <a:t>Search, </a:t>
            </a:r>
            <a:r>
              <a:rPr lang="en-US" sz="1600" b="1" dirty="0"/>
              <a:t>Presentation, </a:t>
            </a:r>
            <a:r>
              <a:rPr lang="en-US" sz="1600" b="1" dirty="0" smtClean="0"/>
              <a:t>Report, </a:t>
            </a:r>
            <a:r>
              <a:rPr lang="en-US" sz="1600" b="1" dirty="0"/>
              <a:t>Visualization, Query</a:t>
            </a:r>
          </a:p>
        </p:txBody>
      </p:sp>
      <p:pic>
        <p:nvPicPr>
          <p:cNvPr id="61" name="Picture 47" descr="Terrorist Analysis Integration"/>
          <p:cNvPicPr>
            <a:picLocks noChangeAspect="1" noChangeArrowheads="1"/>
          </p:cNvPicPr>
          <p:nvPr/>
        </p:nvPicPr>
        <p:blipFill>
          <a:blip r:embed="rId7" cstate="print"/>
          <a:srcRect l="-3773" r="-5661" b="10909"/>
          <a:stretch>
            <a:fillRect/>
          </a:stretch>
        </p:blipFill>
        <p:spPr bwMode="auto">
          <a:xfrm>
            <a:off x="5806455" y="3212977"/>
            <a:ext cx="1727742" cy="678843"/>
          </a:xfrm>
          <a:prstGeom prst="rect">
            <a:avLst/>
          </a:prstGeom>
          <a:noFill/>
          <a:ln w="9525">
            <a:noFill/>
            <a:miter lim="800000"/>
            <a:headEnd/>
            <a:tailEnd/>
          </a:ln>
        </p:spPr>
      </p:pic>
      <p:grpSp>
        <p:nvGrpSpPr>
          <p:cNvPr id="2" name="Group 61"/>
          <p:cNvGrpSpPr/>
          <p:nvPr/>
        </p:nvGrpSpPr>
        <p:grpSpPr>
          <a:xfrm>
            <a:off x="5614486" y="1916832"/>
            <a:ext cx="2108708" cy="850032"/>
            <a:chOff x="685800" y="1066800"/>
            <a:chExt cx="7010400" cy="4953000"/>
          </a:xfrm>
        </p:grpSpPr>
        <p:sp>
          <p:nvSpPr>
            <p:cNvPr id="63" name="Oval 62"/>
            <p:cNvSpPr/>
            <p:nvPr/>
          </p:nvSpPr>
          <p:spPr bwMode="auto">
            <a:xfrm>
              <a:off x="3429000" y="2133600"/>
              <a:ext cx="1143000" cy="685800"/>
            </a:xfrm>
            <a:prstGeom prst="ellipse">
              <a:avLst/>
            </a:prstGeom>
            <a:solidFill>
              <a:schemeClr val="bg1"/>
            </a:solidFill>
            <a:ln w="3175" cap="sq" cmpd="sng" algn="ctr">
              <a:solidFill>
                <a:schemeClr val="tx2">
                  <a:lumMod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algn="ctr" fontAlgn="base">
                <a:lnSpc>
                  <a:spcPct val="90000"/>
                </a:lnSpc>
                <a:spcBef>
                  <a:spcPct val="50000"/>
                </a:spcBef>
                <a:spcAft>
                  <a:spcPct val="0"/>
                </a:spcAft>
                <a:buClr>
                  <a:schemeClr val="accent1"/>
                </a:buClr>
              </a:pPr>
              <a:r>
                <a:rPr lang="en-GB" sz="100" b="1" dirty="0" smtClean="0">
                  <a:latin typeface="Arial" pitchFamily="34" charset="0"/>
                </a:rPr>
                <a:t>Person: Abduwali Abdukhadir Muse</a:t>
              </a:r>
            </a:p>
          </p:txBody>
        </p:sp>
        <p:sp>
          <p:nvSpPr>
            <p:cNvPr id="64" name="Oval 63"/>
            <p:cNvSpPr/>
            <p:nvPr/>
          </p:nvSpPr>
          <p:spPr bwMode="auto">
            <a:xfrm>
              <a:off x="2133600" y="1143000"/>
              <a:ext cx="1143000" cy="685800"/>
            </a:xfrm>
            <a:prstGeom prst="ellipse">
              <a:avLst/>
            </a:prstGeom>
            <a:solidFill>
              <a:srgbClr val="FFFF00"/>
            </a:solidFill>
            <a:ln w="3175" cap="sq" cmpd="sng" algn="ctr">
              <a:solidFill>
                <a:schemeClr val="tx2">
                  <a:lumMod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algn="ctr" fontAlgn="base">
                <a:lnSpc>
                  <a:spcPct val="90000"/>
                </a:lnSpc>
                <a:spcBef>
                  <a:spcPct val="50000"/>
                </a:spcBef>
                <a:spcAft>
                  <a:spcPct val="0"/>
                </a:spcAft>
                <a:buClr>
                  <a:schemeClr val="accent1"/>
                </a:buClr>
              </a:pPr>
              <a:r>
                <a:rPr lang="en-GB" sz="100" b="1" dirty="0" smtClean="0">
                  <a:latin typeface="Arial" pitchFamily="34" charset="0"/>
                </a:rPr>
                <a:t>Nationality: Somalian</a:t>
              </a:r>
            </a:p>
          </p:txBody>
        </p:sp>
        <p:sp>
          <p:nvSpPr>
            <p:cNvPr id="65" name="Oval 64"/>
            <p:cNvSpPr/>
            <p:nvPr/>
          </p:nvSpPr>
          <p:spPr bwMode="auto">
            <a:xfrm>
              <a:off x="4114800" y="1066800"/>
              <a:ext cx="1143000" cy="685800"/>
            </a:xfrm>
            <a:prstGeom prst="ellipse">
              <a:avLst/>
            </a:prstGeom>
            <a:solidFill>
              <a:schemeClr val="bg1"/>
            </a:solidFill>
            <a:ln w="3175" cap="sq" cmpd="sng" algn="ctr">
              <a:solidFill>
                <a:schemeClr val="tx2">
                  <a:lumMod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algn="ctr" fontAlgn="base">
                <a:lnSpc>
                  <a:spcPct val="90000"/>
                </a:lnSpc>
                <a:spcBef>
                  <a:spcPct val="50000"/>
                </a:spcBef>
                <a:spcAft>
                  <a:spcPct val="0"/>
                </a:spcAft>
                <a:buClr>
                  <a:schemeClr val="accent1"/>
                </a:buClr>
              </a:pPr>
              <a:r>
                <a:rPr lang="en-GB" sz="100" b="1" dirty="0" smtClean="0">
                  <a:latin typeface="Arial" pitchFamily="34" charset="0"/>
                </a:rPr>
                <a:t>Country: UK</a:t>
              </a:r>
            </a:p>
          </p:txBody>
        </p:sp>
        <p:sp>
          <p:nvSpPr>
            <p:cNvPr id="66" name="Oval 65"/>
            <p:cNvSpPr/>
            <p:nvPr/>
          </p:nvSpPr>
          <p:spPr bwMode="auto">
            <a:xfrm>
              <a:off x="1600200" y="2209800"/>
              <a:ext cx="1143000" cy="685800"/>
            </a:xfrm>
            <a:prstGeom prst="ellipse">
              <a:avLst/>
            </a:prstGeom>
            <a:solidFill>
              <a:schemeClr val="bg1"/>
            </a:solidFill>
            <a:ln w="3175" cap="sq" cmpd="sng" algn="ctr">
              <a:solidFill>
                <a:schemeClr val="tx2">
                  <a:lumMod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algn="ctr" fontAlgn="base">
                <a:lnSpc>
                  <a:spcPct val="90000"/>
                </a:lnSpc>
                <a:spcBef>
                  <a:spcPct val="50000"/>
                </a:spcBef>
                <a:spcAft>
                  <a:spcPct val="0"/>
                </a:spcAft>
                <a:buClr>
                  <a:schemeClr val="accent1"/>
                </a:buClr>
              </a:pPr>
              <a:r>
                <a:rPr lang="en-GB" sz="100" b="1" dirty="0" smtClean="0">
                  <a:latin typeface="Arial" pitchFamily="34" charset="0"/>
                </a:rPr>
                <a:t>Group: Al Shabab</a:t>
              </a:r>
            </a:p>
          </p:txBody>
        </p:sp>
        <p:sp>
          <p:nvSpPr>
            <p:cNvPr id="67" name="Oval 66"/>
            <p:cNvSpPr/>
            <p:nvPr/>
          </p:nvSpPr>
          <p:spPr bwMode="auto">
            <a:xfrm>
              <a:off x="685800" y="3276600"/>
              <a:ext cx="1143000" cy="685800"/>
            </a:xfrm>
            <a:prstGeom prst="ellipse">
              <a:avLst/>
            </a:prstGeom>
            <a:solidFill>
              <a:srgbClr val="FFFF00"/>
            </a:solidFill>
            <a:ln w="3175" cap="sq" cmpd="sng" algn="ctr">
              <a:solidFill>
                <a:schemeClr val="tx2">
                  <a:lumMod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algn="ctr" fontAlgn="base">
                <a:lnSpc>
                  <a:spcPct val="90000"/>
                </a:lnSpc>
                <a:spcBef>
                  <a:spcPct val="50000"/>
                </a:spcBef>
                <a:spcAft>
                  <a:spcPct val="0"/>
                </a:spcAft>
                <a:buClr>
                  <a:schemeClr val="accent1"/>
                </a:buClr>
              </a:pPr>
              <a:r>
                <a:rPr lang="en-GB" sz="100" b="1" dirty="0" smtClean="0">
                  <a:latin typeface="Arial" pitchFamily="34" charset="0"/>
                </a:rPr>
                <a:t>Ideology: Islamist</a:t>
              </a:r>
            </a:p>
          </p:txBody>
        </p:sp>
        <p:cxnSp>
          <p:nvCxnSpPr>
            <p:cNvPr id="68" name="Straight Arrow Connector 67"/>
            <p:cNvCxnSpPr>
              <a:stCxn id="63" idx="1"/>
              <a:endCxn id="64" idx="5"/>
            </p:cNvCxnSpPr>
            <p:nvPr/>
          </p:nvCxnSpPr>
          <p:spPr bwMode="auto">
            <a:xfrm rot="16200000" flipV="1">
              <a:off x="3099967" y="1737611"/>
              <a:ext cx="505666" cy="487178"/>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a:stCxn id="63" idx="7"/>
              <a:endCxn id="65" idx="4"/>
            </p:cNvCxnSpPr>
            <p:nvPr/>
          </p:nvCxnSpPr>
          <p:spPr bwMode="auto">
            <a:xfrm rot="5400000" flipH="1" flipV="1">
              <a:off x="4304739" y="1852473"/>
              <a:ext cx="481433" cy="281689"/>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70" name="Straight Arrow Connector 69"/>
            <p:cNvCxnSpPr>
              <a:stCxn id="63" idx="2"/>
            </p:cNvCxnSpPr>
            <p:nvPr/>
          </p:nvCxnSpPr>
          <p:spPr bwMode="auto">
            <a:xfrm rot="10800000" flipV="1">
              <a:off x="2743200" y="2476500"/>
              <a:ext cx="685800" cy="3810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71" name="Straight Arrow Connector 70"/>
            <p:cNvCxnSpPr>
              <a:stCxn id="66" idx="3"/>
              <a:endCxn id="67" idx="0"/>
            </p:cNvCxnSpPr>
            <p:nvPr/>
          </p:nvCxnSpPr>
          <p:spPr bwMode="auto">
            <a:xfrm rot="5400000">
              <a:off x="1271729" y="2780739"/>
              <a:ext cx="481433" cy="510289"/>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72" name="Oval 71"/>
            <p:cNvSpPr/>
            <p:nvPr/>
          </p:nvSpPr>
          <p:spPr bwMode="auto">
            <a:xfrm>
              <a:off x="3429000" y="4191000"/>
              <a:ext cx="1143000" cy="685800"/>
            </a:xfrm>
            <a:prstGeom prst="ellipse">
              <a:avLst/>
            </a:prstGeom>
            <a:solidFill>
              <a:schemeClr val="bg1"/>
            </a:solidFill>
            <a:ln w="3175" cap="sq" cmpd="sng" algn="ctr">
              <a:solidFill>
                <a:schemeClr val="tx2">
                  <a:lumMod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algn="ctr" fontAlgn="base">
                <a:lnSpc>
                  <a:spcPct val="90000"/>
                </a:lnSpc>
                <a:spcBef>
                  <a:spcPct val="50000"/>
                </a:spcBef>
                <a:spcAft>
                  <a:spcPct val="0"/>
                </a:spcAft>
                <a:buClr>
                  <a:schemeClr val="accent1"/>
                </a:buClr>
              </a:pPr>
              <a:r>
                <a:rPr lang="en-GB" sz="100" b="1" dirty="0" smtClean="0">
                  <a:latin typeface="Arial" pitchFamily="34" charset="0"/>
                </a:rPr>
                <a:t>Person: ?</a:t>
              </a:r>
            </a:p>
          </p:txBody>
        </p:sp>
        <p:sp>
          <p:nvSpPr>
            <p:cNvPr id="73" name="Oval 72"/>
            <p:cNvSpPr/>
            <p:nvPr/>
          </p:nvSpPr>
          <p:spPr bwMode="auto">
            <a:xfrm>
              <a:off x="2743200" y="5334000"/>
              <a:ext cx="1143000" cy="685800"/>
            </a:xfrm>
            <a:prstGeom prst="ellipse">
              <a:avLst/>
            </a:prstGeom>
            <a:solidFill>
              <a:srgbClr val="FFFF00"/>
            </a:solidFill>
            <a:ln w="3175" cap="sq" cmpd="sng" algn="ctr">
              <a:solidFill>
                <a:schemeClr val="tx2">
                  <a:lumMod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algn="ctr" fontAlgn="base">
                <a:lnSpc>
                  <a:spcPct val="90000"/>
                </a:lnSpc>
                <a:spcBef>
                  <a:spcPct val="50000"/>
                </a:spcBef>
                <a:spcAft>
                  <a:spcPct val="0"/>
                </a:spcAft>
                <a:buClr>
                  <a:schemeClr val="accent1"/>
                </a:buClr>
              </a:pPr>
              <a:r>
                <a:rPr lang="en-GB" sz="100" b="1" dirty="0" smtClean="0">
                  <a:latin typeface="Arial" pitchFamily="34" charset="0"/>
                </a:rPr>
                <a:t>Nationality: Pakistani</a:t>
              </a:r>
            </a:p>
          </p:txBody>
        </p:sp>
        <p:sp>
          <p:nvSpPr>
            <p:cNvPr id="74" name="Oval 73"/>
            <p:cNvSpPr/>
            <p:nvPr/>
          </p:nvSpPr>
          <p:spPr bwMode="auto">
            <a:xfrm>
              <a:off x="4572000" y="5181600"/>
              <a:ext cx="1143000" cy="685800"/>
            </a:xfrm>
            <a:prstGeom prst="ellipse">
              <a:avLst/>
            </a:prstGeom>
            <a:solidFill>
              <a:schemeClr val="bg1"/>
            </a:solidFill>
            <a:ln w="3175" cap="sq" cmpd="sng" algn="ctr">
              <a:solidFill>
                <a:schemeClr val="tx2">
                  <a:lumMod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algn="ctr" fontAlgn="base">
                <a:lnSpc>
                  <a:spcPct val="90000"/>
                </a:lnSpc>
                <a:spcBef>
                  <a:spcPct val="50000"/>
                </a:spcBef>
                <a:spcAft>
                  <a:spcPct val="0"/>
                </a:spcAft>
                <a:buClr>
                  <a:schemeClr val="accent1"/>
                </a:buClr>
              </a:pPr>
              <a:r>
                <a:rPr lang="en-GB" sz="100" b="1" dirty="0" smtClean="0">
                  <a:latin typeface="Arial" pitchFamily="34" charset="0"/>
                </a:rPr>
                <a:t>Country: Pakistan</a:t>
              </a:r>
            </a:p>
          </p:txBody>
        </p:sp>
        <p:sp>
          <p:nvSpPr>
            <p:cNvPr id="75" name="Oval 74"/>
            <p:cNvSpPr/>
            <p:nvPr/>
          </p:nvSpPr>
          <p:spPr bwMode="auto">
            <a:xfrm>
              <a:off x="1600200" y="4191000"/>
              <a:ext cx="1143000" cy="685800"/>
            </a:xfrm>
            <a:prstGeom prst="ellipse">
              <a:avLst/>
            </a:prstGeom>
            <a:solidFill>
              <a:schemeClr val="bg1"/>
            </a:solidFill>
            <a:ln w="3175" cap="sq" cmpd="sng" algn="ctr">
              <a:solidFill>
                <a:schemeClr val="tx2">
                  <a:lumMod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algn="ctr" fontAlgn="base">
                <a:lnSpc>
                  <a:spcPct val="90000"/>
                </a:lnSpc>
                <a:spcBef>
                  <a:spcPct val="50000"/>
                </a:spcBef>
                <a:spcAft>
                  <a:spcPct val="0"/>
                </a:spcAft>
                <a:buClr>
                  <a:schemeClr val="accent1"/>
                </a:buClr>
              </a:pPr>
              <a:r>
                <a:rPr lang="en-GB" sz="100" b="1" dirty="0" smtClean="0">
                  <a:latin typeface="Arial" pitchFamily="34" charset="0"/>
                </a:rPr>
                <a:t>Group: ?</a:t>
              </a:r>
            </a:p>
          </p:txBody>
        </p:sp>
        <p:cxnSp>
          <p:nvCxnSpPr>
            <p:cNvPr id="76" name="Straight Arrow Connector 75"/>
            <p:cNvCxnSpPr>
              <a:stCxn id="72" idx="3"/>
              <a:endCxn id="73" idx="0"/>
            </p:cNvCxnSpPr>
            <p:nvPr/>
          </p:nvCxnSpPr>
          <p:spPr bwMode="auto">
            <a:xfrm rot="5400000">
              <a:off x="3176729" y="4914339"/>
              <a:ext cx="557633" cy="281689"/>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77" name="Straight Arrow Connector 76"/>
            <p:cNvCxnSpPr>
              <a:stCxn id="72" idx="5"/>
              <a:endCxn id="74" idx="1"/>
            </p:cNvCxnSpPr>
            <p:nvPr/>
          </p:nvCxnSpPr>
          <p:spPr bwMode="auto">
            <a:xfrm rot="16200000" flipH="1">
              <a:off x="4319167" y="4861811"/>
              <a:ext cx="505666" cy="334778"/>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a:stCxn id="72" idx="2"/>
              <a:endCxn id="75" idx="6"/>
            </p:cNvCxnSpPr>
            <p:nvPr/>
          </p:nvCxnSpPr>
          <p:spPr bwMode="auto">
            <a:xfrm rot="10800000">
              <a:off x="2743200" y="4533900"/>
              <a:ext cx="685800" cy="1588"/>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79" name="Straight Arrow Connector 78"/>
            <p:cNvCxnSpPr>
              <a:stCxn id="75" idx="1"/>
              <a:endCxn id="67" idx="4"/>
            </p:cNvCxnSpPr>
            <p:nvPr/>
          </p:nvCxnSpPr>
          <p:spPr bwMode="auto">
            <a:xfrm rot="16200000" flipV="1">
              <a:off x="1347929" y="3871772"/>
              <a:ext cx="329033" cy="510289"/>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80" name="Oval 79"/>
            <p:cNvSpPr/>
            <p:nvPr/>
          </p:nvSpPr>
          <p:spPr bwMode="auto">
            <a:xfrm>
              <a:off x="5562600" y="3048000"/>
              <a:ext cx="1143000" cy="685800"/>
            </a:xfrm>
            <a:prstGeom prst="ellipse">
              <a:avLst/>
            </a:prstGeom>
            <a:solidFill>
              <a:schemeClr val="bg1"/>
            </a:solidFill>
            <a:ln w="3175" cap="sq" cmpd="sng" algn="ctr">
              <a:solidFill>
                <a:schemeClr val="tx2">
                  <a:lumMod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algn="ctr" fontAlgn="base">
                <a:lnSpc>
                  <a:spcPct val="90000"/>
                </a:lnSpc>
                <a:spcBef>
                  <a:spcPct val="50000"/>
                </a:spcBef>
                <a:spcAft>
                  <a:spcPct val="0"/>
                </a:spcAft>
                <a:buClr>
                  <a:schemeClr val="accent1"/>
                </a:buClr>
              </a:pPr>
              <a:r>
                <a:rPr lang="en-GB" sz="100" b="1" dirty="0" smtClean="0">
                  <a:latin typeface="Arial" pitchFamily="34" charset="0"/>
                </a:rPr>
                <a:t>Person: Chehab Abdouljamid Bouyaly</a:t>
              </a:r>
            </a:p>
          </p:txBody>
        </p:sp>
        <p:sp>
          <p:nvSpPr>
            <p:cNvPr id="81" name="Oval 80"/>
            <p:cNvSpPr/>
            <p:nvPr/>
          </p:nvSpPr>
          <p:spPr bwMode="auto">
            <a:xfrm>
              <a:off x="6553200" y="2057400"/>
              <a:ext cx="1143000" cy="685800"/>
            </a:xfrm>
            <a:prstGeom prst="ellipse">
              <a:avLst/>
            </a:prstGeom>
            <a:solidFill>
              <a:schemeClr val="bg1"/>
            </a:solidFill>
            <a:ln w="3175" cap="sq" cmpd="sng" algn="ctr">
              <a:solidFill>
                <a:schemeClr val="tx2">
                  <a:lumMod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algn="ctr" fontAlgn="base">
                <a:lnSpc>
                  <a:spcPct val="90000"/>
                </a:lnSpc>
                <a:spcBef>
                  <a:spcPct val="50000"/>
                </a:spcBef>
                <a:spcAft>
                  <a:spcPct val="0"/>
                </a:spcAft>
                <a:buClr>
                  <a:schemeClr val="accent1"/>
                </a:buClr>
              </a:pPr>
              <a:r>
                <a:rPr lang="en-GB" sz="100" b="1" dirty="0" smtClean="0">
                  <a:latin typeface="Arial" pitchFamily="34" charset="0"/>
                </a:rPr>
                <a:t>Country: Morocco</a:t>
              </a:r>
            </a:p>
          </p:txBody>
        </p:sp>
        <p:sp>
          <p:nvSpPr>
            <p:cNvPr id="82" name="Oval 81"/>
            <p:cNvSpPr/>
            <p:nvPr/>
          </p:nvSpPr>
          <p:spPr bwMode="auto">
            <a:xfrm>
              <a:off x="6553200" y="4191000"/>
              <a:ext cx="1143000" cy="685800"/>
            </a:xfrm>
            <a:prstGeom prst="ellipse">
              <a:avLst/>
            </a:prstGeom>
            <a:solidFill>
              <a:schemeClr val="bg1"/>
            </a:solidFill>
            <a:ln w="3175" cap="sq" cmpd="sng" algn="ctr">
              <a:solidFill>
                <a:schemeClr val="tx2">
                  <a:lumMod val="50000"/>
                </a:schemeClr>
              </a:solidFill>
              <a:prstDash val="solid"/>
              <a:round/>
              <a:headEnd type="none" w="med" len="med"/>
              <a:tailEnd type="none" w="med" len="med"/>
            </a:ln>
            <a:effectLst/>
          </p:spPr>
          <p:txBody>
            <a:bodyPr vert="horz" wrap="square" lIns="36000" tIns="36000" rIns="36000" bIns="36000" numCol="1" rtlCol="0" anchor="ctr" anchorCtr="0" compatLnSpc="1">
              <a:prstTxWarp prst="textNoShape">
                <a:avLst/>
              </a:prstTxWarp>
              <a:noAutofit/>
            </a:bodyPr>
            <a:lstStyle/>
            <a:p>
              <a:pPr algn="ctr" fontAlgn="base">
                <a:lnSpc>
                  <a:spcPct val="90000"/>
                </a:lnSpc>
                <a:spcBef>
                  <a:spcPct val="50000"/>
                </a:spcBef>
                <a:spcAft>
                  <a:spcPct val="0"/>
                </a:spcAft>
                <a:buClr>
                  <a:schemeClr val="accent1"/>
                </a:buClr>
              </a:pPr>
              <a:r>
                <a:rPr lang="en-GB" sz="100" b="1" dirty="0" smtClean="0">
                  <a:latin typeface="Arial" pitchFamily="34" charset="0"/>
                </a:rPr>
                <a:t>Group: al Qaeda</a:t>
              </a:r>
            </a:p>
          </p:txBody>
        </p:sp>
        <p:cxnSp>
          <p:nvCxnSpPr>
            <p:cNvPr id="83" name="Straight Arrow Connector 82"/>
            <p:cNvCxnSpPr>
              <a:stCxn id="80" idx="7"/>
              <a:endCxn id="81" idx="4"/>
            </p:cNvCxnSpPr>
            <p:nvPr/>
          </p:nvCxnSpPr>
          <p:spPr bwMode="auto">
            <a:xfrm rot="5400000" flipH="1" flipV="1">
              <a:off x="6628839" y="2652573"/>
              <a:ext cx="405233" cy="586489"/>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84" name="Straight Arrow Connector 83"/>
            <p:cNvCxnSpPr>
              <a:stCxn id="80" idx="5"/>
              <a:endCxn id="82" idx="0"/>
            </p:cNvCxnSpPr>
            <p:nvPr/>
          </p:nvCxnSpPr>
          <p:spPr bwMode="auto">
            <a:xfrm rot="16200000" flipH="1">
              <a:off x="6552639" y="3618938"/>
              <a:ext cx="557633" cy="586489"/>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85" name="Straight Arrow Connector 84"/>
            <p:cNvCxnSpPr>
              <a:stCxn id="63" idx="5"/>
              <a:endCxn id="80" idx="1"/>
            </p:cNvCxnSpPr>
            <p:nvPr/>
          </p:nvCxnSpPr>
          <p:spPr bwMode="auto">
            <a:xfrm rot="16200000" flipH="1">
              <a:off x="4852567" y="2271011"/>
              <a:ext cx="429466" cy="1325378"/>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86" name="Straight Arrow Connector 85"/>
            <p:cNvCxnSpPr>
              <a:stCxn id="63" idx="4"/>
              <a:endCxn id="72" idx="0"/>
            </p:cNvCxnSpPr>
            <p:nvPr/>
          </p:nvCxnSpPr>
          <p:spPr bwMode="auto">
            <a:xfrm rot="5400000">
              <a:off x="3314700" y="3505200"/>
              <a:ext cx="1371600" cy="1588"/>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87" name="Straight Arrow Connector 86"/>
            <p:cNvCxnSpPr>
              <a:endCxn id="82" idx="2"/>
            </p:cNvCxnSpPr>
            <p:nvPr/>
          </p:nvCxnSpPr>
          <p:spPr bwMode="auto">
            <a:xfrm>
              <a:off x="4267200" y="2819400"/>
              <a:ext cx="2286000" cy="1714500"/>
            </a:xfrm>
            <a:prstGeom prst="straightConnector1">
              <a:avLst/>
            </a:prstGeom>
            <a:ln>
              <a:prstDash val="dash"/>
              <a:headEnd type="none" w="med" len="med"/>
              <a:tailEnd type="arrow"/>
            </a:ln>
          </p:spPr>
          <p:style>
            <a:lnRef idx="1">
              <a:schemeClr val="dk1"/>
            </a:lnRef>
            <a:fillRef idx="0">
              <a:schemeClr val="dk1"/>
            </a:fillRef>
            <a:effectRef idx="0">
              <a:schemeClr val="dk1"/>
            </a:effectRef>
            <a:fontRef idx="minor">
              <a:schemeClr val="tx1"/>
            </a:fontRef>
          </p:style>
        </p:cxnSp>
        <p:cxnSp>
          <p:nvCxnSpPr>
            <p:cNvPr id="88" name="Straight Arrow Connector 87"/>
            <p:cNvCxnSpPr>
              <a:stCxn id="66" idx="5"/>
              <a:endCxn id="82" idx="2"/>
            </p:cNvCxnSpPr>
            <p:nvPr/>
          </p:nvCxnSpPr>
          <p:spPr bwMode="auto">
            <a:xfrm rot="16200000" flipH="1">
              <a:off x="3695139" y="1675838"/>
              <a:ext cx="1738733" cy="3977389"/>
            </a:xfrm>
            <a:prstGeom prst="straightConnector1">
              <a:avLst/>
            </a:prstGeom>
            <a:ln>
              <a:prstDash val="dash"/>
              <a:headEnd type="none" w="med" len="med"/>
              <a:tailEnd type="arrow"/>
            </a:ln>
          </p:spPr>
          <p:style>
            <a:lnRef idx="1">
              <a:schemeClr val="dk1"/>
            </a:lnRef>
            <a:fillRef idx="0">
              <a:schemeClr val="dk1"/>
            </a:fillRef>
            <a:effectRef idx="0">
              <a:schemeClr val="dk1"/>
            </a:effectRef>
            <a:fontRef idx="minor">
              <a:schemeClr val="tx1"/>
            </a:fontRef>
          </p:style>
        </p:cxnSp>
        <p:sp>
          <p:nvSpPr>
            <p:cNvPr id="89" name="TextBox 88"/>
            <p:cNvSpPr txBox="1"/>
            <p:nvPr/>
          </p:nvSpPr>
          <p:spPr>
            <a:xfrm>
              <a:off x="4310403" y="1981200"/>
              <a:ext cx="912356" cy="627679"/>
            </a:xfrm>
            <a:prstGeom prst="rect">
              <a:avLst/>
            </a:prstGeom>
            <a:noFill/>
          </p:spPr>
          <p:txBody>
            <a:bodyPr wrap="none" rtlCol="0">
              <a:spAutoFit/>
            </a:bodyPr>
            <a:lstStyle/>
            <a:p>
              <a:r>
                <a:rPr lang="en-GB" sz="100" dirty="0" smtClean="0"/>
                <a:t>Currently resides</a:t>
              </a:r>
              <a:endParaRPr lang="en-GB" sz="100" dirty="0"/>
            </a:p>
          </p:txBody>
        </p:sp>
        <p:sp>
          <p:nvSpPr>
            <p:cNvPr id="90" name="TextBox 89"/>
            <p:cNvSpPr txBox="1"/>
            <p:nvPr/>
          </p:nvSpPr>
          <p:spPr>
            <a:xfrm>
              <a:off x="2541001" y="2299153"/>
              <a:ext cx="805772" cy="627679"/>
            </a:xfrm>
            <a:prstGeom prst="rect">
              <a:avLst/>
            </a:prstGeom>
            <a:noFill/>
          </p:spPr>
          <p:txBody>
            <a:bodyPr wrap="none" rtlCol="0">
              <a:spAutoFit/>
            </a:bodyPr>
            <a:lstStyle/>
            <a:p>
              <a:r>
                <a:rPr lang="en-GB" sz="100" dirty="0" smtClean="0"/>
                <a:t>Member of</a:t>
              </a:r>
              <a:endParaRPr lang="en-GB" sz="100" dirty="0"/>
            </a:p>
          </p:txBody>
        </p:sp>
        <p:sp>
          <p:nvSpPr>
            <p:cNvPr id="91" name="TextBox 90"/>
            <p:cNvSpPr txBox="1"/>
            <p:nvPr/>
          </p:nvSpPr>
          <p:spPr>
            <a:xfrm>
              <a:off x="4358122" y="4876801"/>
              <a:ext cx="912356" cy="627679"/>
            </a:xfrm>
            <a:prstGeom prst="rect">
              <a:avLst/>
            </a:prstGeom>
            <a:noFill/>
          </p:spPr>
          <p:txBody>
            <a:bodyPr wrap="none" rtlCol="0">
              <a:spAutoFit/>
            </a:bodyPr>
            <a:lstStyle/>
            <a:p>
              <a:r>
                <a:rPr lang="en-GB" sz="100" dirty="0" smtClean="0"/>
                <a:t>Currently resides</a:t>
              </a:r>
              <a:endParaRPr lang="en-GB" sz="100" dirty="0"/>
            </a:p>
          </p:txBody>
        </p:sp>
        <p:sp>
          <p:nvSpPr>
            <p:cNvPr id="92" name="TextBox 91"/>
            <p:cNvSpPr txBox="1"/>
            <p:nvPr/>
          </p:nvSpPr>
          <p:spPr>
            <a:xfrm>
              <a:off x="2541001" y="4267197"/>
              <a:ext cx="805772" cy="627679"/>
            </a:xfrm>
            <a:prstGeom prst="rect">
              <a:avLst/>
            </a:prstGeom>
            <a:noFill/>
          </p:spPr>
          <p:txBody>
            <a:bodyPr wrap="none" rtlCol="0">
              <a:spAutoFit/>
            </a:bodyPr>
            <a:lstStyle/>
            <a:p>
              <a:r>
                <a:rPr lang="en-GB" sz="100" dirty="0" smtClean="0"/>
                <a:t>Member of</a:t>
              </a:r>
              <a:endParaRPr lang="en-GB" sz="100" dirty="0"/>
            </a:p>
          </p:txBody>
        </p:sp>
        <p:sp>
          <p:nvSpPr>
            <p:cNvPr id="93" name="TextBox 92"/>
            <p:cNvSpPr txBox="1"/>
            <p:nvPr/>
          </p:nvSpPr>
          <p:spPr>
            <a:xfrm>
              <a:off x="785349" y="2819403"/>
              <a:ext cx="768471" cy="627679"/>
            </a:xfrm>
            <a:prstGeom prst="rect">
              <a:avLst/>
            </a:prstGeom>
            <a:noFill/>
          </p:spPr>
          <p:txBody>
            <a:bodyPr wrap="none" rtlCol="0">
              <a:spAutoFit/>
            </a:bodyPr>
            <a:lstStyle/>
            <a:p>
              <a:r>
                <a:rPr lang="en-GB" sz="100" dirty="0" smtClean="0"/>
                <a:t>Supports</a:t>
              </a:r>
              <a:endParaRPr lang="en-GB" sz="100" dirty="0"/>
            </a:p>
          </p:txBody>
        </p:sp>
        <p:sp>
          <p:nvSpPr>
            <p:cNvPr id="94" name="TextBox 93"/>
            <p:cNvSpPr txBox="1"/>
            <p:nvPr/>
          </p:nvSpPr>
          <p:spPr>
            <a:xfrm>
              <a:off x="785349" y="4114802"/>
              <a:ext cx="768471" cy="627679"/>
            </a:xfrm>
            <a:prstGeom prst="rect">
              <a:avLst/>
            </a:prstGeom>
            <a:noFill/>
          </p:spPr>
          <p:txBody>
            <a:bodyPr wrap="none" rtlCol="0">
              <a:spAutoFit/>
            </a:bodyPr>
            <a:lstStyle/>
            <a:p>
              <a:r>
                <a:rPr lang="en-GB" sz="100" dirty="0" smtClean="0"/>
                <a:t>Supports</a:t>
              </a:r>
              <a:endParaRPr lang="en-GB" sz="100" dirty="0"/>
            </a:p>
          </p:txBody>
        </p:sp>
        <p:sp>
          <p:nvSpPr>
            <p:cNvPr id="95" name="TextBox 94"/>
            <p:cNvSpPr txBox="1"/>
            <p:nvPr/>
          </p:nvSpPr>
          <p:spPr>
            <a:xfrm>
              <a:off x="4626779" y="2667007"/>
              <a:ext cx="715176" cy="627679"/>
            </a:xfrm>
            <a:prstGeom prst="rect">
              <a:avLst/>
            </a:prstGeom>
            <a:noFill/>
          </p:spPr>
          <p:txBody>
            <a:bodyPr wrap="none" rtlCol="0">
              <a:spAutoFit/>
            </a:bodyPr>
            <a:lstStyle/>
            <a:p>
              <a:r>
                <a:rPr lang="en-GB" sz="100" i="1" dirty="0" smtClean="0"/>
                <a:t>Link ?</a:t>
              </a:r>
              <a:endParaRPr lang="en-GB" sz="100" i="1" dirty="0"/>
            </a:p>
          </p:txBody>
        </p:sp>
        <p:sp>
          <p:nvSpPr>
            <p:cNvPr id="96" name="TextBox 95"/>
            <p:cNvSpPr txBox="1"/>
            <p:nvPr/>
          </p:nvSpPr>
          <p:spPr>
            <a:xfrm>
              <a:off x="3712382" y="3124205"/>
              <a:ext cx="715176" cy="627679"/>
            </a:xfrm>
            <a:prstGeom prst="rect">
              <a:avLst/>
            </a:prstGeom>
            <a:noFill/>
          </p:spPr>
          <p:txBody>
            <a:bodyPr wrap="none" rtlCol="0">
              <a:spAutoFit/>
            </a:bodyPr>
            <a:lstStyle/>
            <a:p>
              <a:r>
                <a:rPr lang="en-GB" sz="100" i="1" dirty="0" smtClean="0"/>
                <a:t>Link ?</a:t>
              </a:r>
              <a:endParaRPr lang="en-GB" sz="100" i="1" dirty="0"/>
            </a:p>
          </p:txBody>
        </p:sp>
        <p:sp>
          <p:nvSpPr>
            <p:cNvPr id="97" name="TextBox 96"/>
            <p:cNvSpPr txBox="1"/>
            <p:nvPr/>
          </p:nvSpPr>
          <p:spPr>
            <a:xfrm>
              <a:off x="6503402" y="3733809"/>
              <a:ext cx="805772" cy="627679"/>
            </a:xfrm>
            <a:prstGeom prst="rect">
              <a:avLst/>
            </a:prstGeom>
            <a:noFill/>
          </p:spPr>
          <p:txBody>
            <a:bodyPr wrap="none" rtlCol="0">
              <a:spAutoFit/>
            </a:bodyPr>
            <a:lstStyle/>
            <a:p>
              <a:r>
                <a:rPr lang="en-GB" sz="100" dirty="0" smtClean="0"/>
                <a:t>Member of</a:t>
              </a:r>
              <a:endParaRPr lang="en-GB" sz="100" dirty="0"/>
            </a:p>
          </p:txBody>
        </p:sp>
        <p:sp>
          <p:nvSpPr>
            <p:cNvPr id="98" name="TextBox 97"/>
            <p:cNvSpPr txBox="1"/>
            <p:nvPr/>
          </p:nvSpPr>
          <p:spPr>
            <a:xfrm>
              <a:off x="6644125" y="2895594"/>
              <a:ext cx="912356" cy="627679"/>
            </a:xfrm>
            <a:prstGeom prst="rect">
              <a:avLst/>
            </a:prstGeom>
            <a:noFill/>
          </p:spPr>
          <p:txBody>
            <a:bodyPr wrap="none" rtlCol="0">
              <a:spAutoFit/>
            </a:bodyPr>
            <a:lstStyle/>
            <a:p>
              <a:r>
                <a:rPr lang="en-GB" sz="100" dirty="0" smtClean="0"/>
                <a:t>Currently resides</a:t>
              </a:r>
              <a:endParaRPr lang="en-GB" sz="100" dirty="0"/>
            </a:p>
          </p:txBody>
        </p:sp>
        <p:sp>
          <p:nvSpPr>
            <p:cNvPr id="99" name="TextBox 98"/>
            <p:cNvSpPr txBox="1"/>
            <p:nvPr/>
          </p:nvSpPr>
          <p:spPr>
            <a:xfrm>
              <a:off x="2862593" y="4876801"/>
              <a:ext cx="677872" cy="627679"/>
            </a:xfrm>
            <a:prstGeom prst="rect">
              <a:avLst/>
            </a:prstGeom>
            <a:noFill/>
          </p:spPr>
          <p:txBody>
            <a:bodyPr wrap="none" rtlCol="0">
              <a:spAutoFit/>
            </a:bodyPr>
            <a:lstStyle/>
            <a:p>
              <a:r>
                <a:rPr lang="en-GB" sz="100" dirty="0" smtClean="0"/>
                <a:t>Has</a:t>
              </a:r>
              <a:endParaRPr lang="en-GB" sz="100" dirty="0"/>
            </a:p>
          </p:txBody>
        </p:sp>
        <p:sp>
          <p:nvSpPr>
            <p:cNvPr id="100" name="TextBox 99"/>
            <p:cNvSpPr txBox="1"/>
            <p:nvPr/>
          </p:nvSpPr>
          <p:spPr>
            <a:xfrm>
              <a:off x="3014995" y="1828793"/>
              <a:ext cx="677872" cy="627679"/>
            </a:xfrm>
            <a:prstGeom prst="rect">
              <a:avLst/>
            </a:prstGeom>
            <a:noFill/>
          </p:spPr>
          <p:txBody>
            <a:bodyPr wrap="none" rtlCol="0">
              <a:spAutoFit/>
            </a:bodyPr>
            <a:lstStyle/>
            <a:p>
              <a:r>
                <a:rPr lang="en-GB" sz="100" dirty="0" smtClean="0"/>
                <a:t>Has</a:t>
              </a:r>
              <a:endParaRPr lang="en-GB" sz="100" dirty="0"/>
            </a:p>
          </p:txBody>
        </p:sp>
      </p:grpSp>
      <p:pic>
        <p:nvPicPr>
          <p:cNvPr id="103" name="Picture 4" descr="http://t2.gstatic.com/images?q=tbn:ANd9GcSRmOHza8uj_a0V0ir-7wtI3vKyuWytAQBtsGc3I7iCDT-jzYQmGryC8ICoCA"/>
          <p:cNvPicPr>
            <a:picLocks noChangeAspect="1" noChangeArrowheads="1"/>
          </p:cNvPicPr>
          <p:nvPr/>
        </p:nvPicPr>
        <p:blipFill>
          <a:blip r:embed="rId8" cstate="print"/>
          <a:srcRect/>
          <a:stretch>
            <a:fillRect/>
          </a:stretch>
        </p:blipFill>
        <p:spPr bwMode="auto">
          <a:xfrm>
            <a:off x="227012" y="3581400"/>
            <a:ext cx="902448" cy="609600"/>
          </a:xfrm>
          <a:prstGeom prst="rect">
            <a:avLst/>
          </a:prstGeom>
          <a:noFill/>
        </p:spPr>
      </p:pic>
      <p:grpSp>
        <p:nvGrpSpPr>
          <p:cNvPr id="102" name="Group 101"/>
          <p:cNvGrpSpPr/>
          <p:nvPr/>
        </p:nvGrpSpPr>
        <p:grpSpPr>
          <a:xfrm>
            <a:off x="5650045" y="3922950"/>
            <a:ext cx="2437765" cy="509535"/>
            <a:chOff x="5510345" y="5523150"/>
            <a:chExt cx="2437765" cy="509535"/>
          </a:xfrm>
        </p:grpSpPr>
        <p:sp>
          <p:nvSpPr>
            <p:cNvPr id="58" name="Rectangle 57"/>
            <p:cNvSpPr/>
            <p:nvPr/>
          </p:nvSpPr>
          <p:spPr>
            <a:xfrm>
              <a:off x="5611918" y="5523150"/>
              <a:ext cx="2031471" cy="369332"/>
            </a:xfrm>
            <a:prstGeom prst="rect">
              <a:avLst/>
            </a:prstGeom>
          </p:spPr>
          <p:txBody>
            <a:bodyPr wrap="square" lIns="121899" tIns="60949" rIns="121899" bIns="60949">
              <a:spAutoFit/>
            </a:bodyPr>
            <a:lstStyle/>
            <a:p>
              <a:pPr algn="ctr"/>
              <a:r>
                <a:rPr lang="en-US" sz="1600" b="1" dirty="0" smtClean="0"/>
                <a:t>Enterprise Data</a:t>
              </a:r>
              <a:endParaRPr lang="en-US" sz="1600" b="1" dirty="0"/>
            </a:p>
          </p:txBody>
        </p:sp>
        <p:sp>
          <p:nvSpPr>
            <p:cNvPr id="59" name="Rectangle 58"/>
            <p:cNvSpPr/>
            <p:nvPr/>
          </p:nvSpPr>
          <p:spPr>
            <a:xfrm>
              <a:off x="5510345" y="5704390"/>
              <a:ext cx="914162" cy="328295"/>
            </a:xfrm>
            <a:prstGeom prst="rect">
              <a:avLst/>
            </a:prstGeom>
          </p:spPr>
          <p:txBody>
            <a:bodyPr wrap="square" lIns="121899" tIns="60949" rIns="121899" bIns="60949">
              <a:spAutoFit/>
            </a:bodyPr>
            <a:lstStyle/>
            <a:p>
              <a:pPr algn="ctr"/>
              <a:r>
                <a:rPr lang="en-US" sz="1300" b="1" dirty="0" smtClean="0"/>
                <a:t>Spatial</a:t>
              </a:r>
              <a:endParaRPr lang="en-US" sz="1300" b="1" dirty="0"/>
            </a:p>
          </p:txBody>
        </p:sp>
        <p:sp>
          <p:nvSpPr>
            <p:cNvPr id="60" name="Rectangle 59"/>
            <p:cNvSpPr/>
            <p:nvPr/>
          </p:nvSpPr>
          <p:spPr>
            <a:xfrm>
              <a:off x="6627654" y="5704390"/>
              <a:ext cx="1320456" cy="328295"/>
            </a:xfrm>
            <a:prstGeom prst="rect">
              <a:avLst/>
            </a:prstGeom>
          </p:spPr>
          <p:txBody>
            <a:bodyPr wrap="square" lIns="121899" tIns="60949" rIns="121899" bIns="60949">
              <a:spAutoFit/>
            </a:bodyPr>
            <a:lstStyle/>
            <a:p>
              <a:pPr algn="ctr"/>
              <a:r>
                <a:rPr lang="en-US" sz="1300" b="1" dirty="0" smtClean="0"/>
                <a:t>Documents</a:t>
              </a:r>
              <a:endParaRPr lang="en-US" sz="1300" b="1" dirty="0"/>
            </a:p>
          </p:txBody>
        </p:sp>
        <p:sp>
          <p:nvSpPr>
            <p:cNvPr id="105" name="Rectangle 104"/>
            <p:cNvSpPr/>
            <p:nvPr/>
          </p:nvSpPr>
          <p:spPr>
            <a:xfrm>
              <a:off x="5942012" y="5702300"/>
              <a:ext cx="1320456" cy="328295"/>
            </a:xfrm>
            <a:prstGeom prst="rect">
              <a:avLst/>
            </a:prstGeom>
          </p:spPr>
          <p:txBody>
            <a:bodyPr wrap="square" lIns="121899" tIns="60949" rIns="121899" bIns="60949">
              <a:spAutoFit/>
            </a:bodyPr>
            <a:lstStyle/>
            <a:p>
              <a:pPr algn="ctr"/>
              <a:r>
                <a:rPr lang="en-US" sz="1300" b="1" dirty="0" smtClean="0"/>
                <a:t>images</a:t>
              </a:r>
              <a:endParaRPr lang="en-US" sz="1300" b="1" dirty="0"/>
            </a:p>
          </p:txBody>
        </p:sp>
      </p:grpSp>
      <p:sp>
        <p:nvSpPr>
          <p:cNvPr id="10242" name="AutoShape 2" descr="Image result for satellite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10244" name="Picture 4" descr="http://www.iconshock.com/img_jpg/SOPHISTIQUE/networking/jpg/256/satellite_icon.jpg"/>
          <p:cNvPicPr>
            <a:picLocks noChangeAspect="1" noChangeArrowheads="1"/>
          </p:cNvPicPr>
          <p:nvPr/>
        </p:nvPicPr>
        <p:blipFill>
          <a:blip r:embed="rId9" cstate="print"/>
          <a:srcRect/>
          <a:stretch>
            <a:fillRect/>
          </a:stretch>
        </p:blipFill>
        <p:spPr bwMode="auto">
          <a:xfrm>
            <a:off x="227012" y="2743200"/>
            <a:ext cx="762000" cy="762000"/>
          </a:xfrm>
          <a:prstGeom prst="rect">
            <a:avLst/>
          </a:prstGeom>
          <a:noFill/>
        </p:spPr>
      </p:pic>
      <p:sp>
        <p:nvSpPr>
          <p:cNvPr id="10246" name="AutoShape 6" descr="Image result for remote video camera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pic>
        <p:nvPicPr>
          <p:cNvPr id="10248" name="Picture 8" descr="http://www.dreamdesign.com.mk/en/images/stories/icons/Security-Camera-icon.png"/>
          <p:cNvPicPr>
            <a:picLocks noChangeAspect="1" noChangeArrowheads="1"/>
          </p:cNvPicPr>
          <p:nvPr/>
        </p:nvPicPr>
        <p:blipFill>
          <a:blip r:embed="rId10" cstate="print"/>
          <a:srcRect/>
          <a:stretch>
            <a:fillRect/>
          </a:stretch>
        </p:blipFill>
        <p:spPr bwMode="auto">
          <a:xfrm>
            <a:off x="1217612" y="4038600"/>
            <a:ext cx="609600" cy="609600"/>
          </a:xfrm>
          <a:prstGeom prst="rect">
            <a:avLst/>
          </a:prstGeom>
          <a:noFill/>
        </p:spPr>
      </p:pic>
      <p:pic>
        <p:nvPicPr>
          <p:cNvPr id="106" name="Picture 3" descr="D:\Infobase\Corporate Branding\Web_PPT_Word_Complete_Set\O\OfficeDocument\OfficeDocument.png"/>
          <p:cNvPicPr>
            <a:picLocks noChangeAspect="1" noChangeArrowheads="1"/>
          </p:cNvPicPr>
          <p:nvPr/>
        </p:nvPicPr>
        <p:blipFill>
          <a:blip r:embed="rId11" cstate="print"/>
          <a:srcRect/>
          <a:stretch>
            <a:fillRect/>
          </a:stretch>
        </p:blipFill>
        <p:spPr bwMode="auto">
          <a:xfrm>
            <a:off x="1598772" y="1524000"/>
            <a:ext cx="609440" cy="486168"/>
          </a:xfrm>
          <a:prstGeom prst="rect">
            <a:avLst/>
          </a:prstGeom>
          <a:noFill/>
          <a:effectLst>
            <a:outerShdw blurRad="63500" sx="102000" sy="102000" algn="ctr" rotWithShape="0">
              <a:prstClr val="black">
                <a:alpha val="40000"/>
              </a:prstClr>
            </a:outerShdw>
          </a:effectLst>
        </p:spPr>
      </p:pic>
      <p:pic>
        <p:nvPicPr>
          <p:cNvPr id="107" name="Picture 3" descr="D:\Infobase\Corporate Branding\Web_PPT_Word_Complete_Set\O\OfficeDocument\OfficeDocument.png"/>
          <p:cNvPicPr>
            <a:picLocks noChangeAspect="1" noChangeArrowheads="1"/>
          </p:cNvPicPr>
          <p:nvPr/>
        </p:nvPicPr>
        <p:blipFill>
          <a:blip r:embed="rId11" cstate="print"/>
          <a:srcRect/>
          <a:stretch>
            <a:fillRect/>
          </a:stretch>
        </p:blipFill>
        <p:spPr bwMode="auto">
          <a:xfrm>
            <a:off x="1192478" y="1676400"/>
            <a:ext cx="609440" cy="486168"/>
          </a:xfrm>
          <a:prstGeom prst="rect">
            <a:avLst/>
          </a:prstGeom>
          <a:noFill/>
          <a:effectLst>
            <a:outerShdw blurRad="63500" sx="102000" sy="102000" algn="ctr" rotWithShape="0">
              <a:prstClr val="black">
                <a:alpha val="40000"/>
              </a:prstClr>
            </a:outerShdw>
          </a:effectLst>
        </p:spPr>
      </p:pic>
      <p:pic>
        <p:nvPicPr>
          <p:cNvPr id="108" name="Picture 3" descr="D:\Infobase\Corporate Branding\Web_PPT_Word_Complete_Set\O\OfficeDocument\OfficeDocument.png"/>
          <p:cNvPicPr>
            <a:picLocks noChangeAspect="1" noChangeArrowheads="1"/>
          </p:cNvPicPr>
          <p:nvPr/>
        </p:nvPicPr>
        <p:blipFill>
          <a:blip r:embed="rId11" cstate="print"/>
          <a:srcRect/>
          <a:stretch>
            <a:fillRect/>
          </a:stretch>
        </p:blipFill>
        <p:spPr bwMode="auto">
          <a:xfrm>
            <a:off x="1497198" y="1799832"/>
            <a:ext cx="609440" cy="486168"/>
          </a:xfrm>
          <a:prstGeom prst="rect">
            <a:avLst/>
          </a:prstGeom>
          <a:noFill/>
          <a:effectLst>
            <a:outerShdw blurRad="63500" sx="102000" sy="102000" algn="ctr" rotWithShape="0">
              <a:prstClr val="black">
                <a:alpha val="40000"/>
              </a:prstClr>
            </a:outerShdw>
          </a:effectLst>
        </p:spPr>
      </p:pic>
      <p:pic>
        <p:nvPicPr>
          <p:cNvPr id="109" name="Picture 4" descr="D:\Infobase\Corporate Branding\Web_PPT_Word_Complete_Set\P\Partitioning_V2\Partitioning2.png"/>
          <p:cNvPicPr>
            <a:picLocks noChangeAspect="1" noChangeArrowheads="1"/>
          </p:cNvPicPr>
          <p:nvPr/>
        </p:nvPicPr>
        <p:blipFill>
          <a:blip r:embed="rId12" cstate="print"/>
          <a:srcRect/>
          <a:stretch>
            <a:fillRect/>
          </a:stretch>
        </p:blipFill>
        <p:spPr bwMode="auto">
          <a:xfrm flipH="1">
            <a:off x="1294051" y="1447800"/>
            <a:ext cx="657937" cy="533400"/>
          </a:xfrm>
          <a:prstGeom prst="rect">
            <a:avLst/>
          </a:prstGeom>
          <a:noFill/>
          <a:effectLst>
            <a:outerShdw blurRad="63500" sx="102000" sy="102000" algn="ctr" rotWithShape="0">
              <a:prstClr val="black">
                <a:alpha val="40000"/>
              </a:prstClr>
            </a:outerShdw>
          </a:effectLst>
          <a:scene3d>
            <a:camera prst="orthographicFront">
              <a:rot lat="0" lon="0" rev="300000"/>
            </a:camera>
            <a:lightRig rig="threePt" dir="t"/>
          </a:scene3d>
        </p:spPr>
      </p:pic>
      <p:sp>
        <p:nvSpPr>
          <p:cNvPr id="10250" name="AutoShape 10" descr="Image result for uav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p>
        </p:txBody>
      </p:sp>
      <p:sp>
        <p:nvSpPr>
          <p:cNvPr id="101" name="Footer Placeholder 100"/>
          <p:cNvSpPr>
            <a:spLocks noGrp="1"/>
          </p:cNvSpPr>
          <p:nvPr>
            <p:ph type="ftr" sz="quarter" idx="10"/>
          </p:nvPr>
        </p:nvSpPr>
        <p:spPr/>
        <p:txBody>
          <a:bodyPr/>
          <a:lstStyle/>
          <a:p>
            <a:pPr>
              <a:defRPr/>
            </a:pPr>
            <a:endParaRPr lang="en-US" dirty="0"/>
          </a:p>
        </p:txBody>
      </p:sp>
      <p:sp>
        <p:nvSpPr>
          <p:cNvPr id="104" name="Rectangle 103"/>
          <p:cNvSpPr/>
          <p:nvPr/>
        </p:nvSpPr>
        <p:spPr>
          <a:xfrm>
            <a:off x="4148137" y="882668"/>
            <a:ext cx="4475163" cy="349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t"/>
          <a:lstStyle/>
          <a:p>
            <a:pPr algn="ctr"/>
            <a:r>
              <a:rPr lang="en-US" sz="2800" b="1" dirty="0" smtClean="0">
                <a:solidFill>
                  <a:schemeClr val="tx1"/>
                </a:solidFill>
              </a:rPr>
              <a:t>Unified Big Data Platform</a:t>
            </a:r>
            <a:endParaRPr lang="en-US" sz="2400" b="1" dirty="0">
              <a:solidFill>
                <a:schemeClr val="tx1"/>
              </a:solidFill>
              <a:latin typeface="Trebuchet MS" pitchFamily="34" charset="0"/>
            </a:endParaRPr>
          </a:p>
        </p:txBody>
      </p:sp>
      <p:pic>
        <p:nvPicPr>
          <p:cNvPr id="110" name="Picture 2" descr="Cross Domain Threat and Risk Information Exchange Day"/>
          <p:cNvPicPr>
            <a:picLocks noChangeAspect="1" noChangeArrowheads="1"/>
          </p:cNvPicPr>
          <p:nvPr/>
        </p:nvPicPr>
        <p:blipFill>
          <a:blip r:embed="rId13" cstate="print"/>
          <a:srcRect/>
          <a:stretch>
            <a:fillRect/>
          </a:stretch>
        </p:blipFill>
        <p:spPr bwMode="auto">
          <a:xfrm>
            <a:off x="4127500" y="4660900"/>
            <a:ext cx="5838825" cy="1600201"/>
          </a:xfrm>
          <a:prstGeom prst="rect">
            <a:avLst/>
          </a:prstGeom>
          <a:noFill/>
        </p:spPr>
      </p:pic>
    </p:spTree>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0" descr="Oracle WHITE"/>
          <p:cNvPicPr>
            <a:picLocks noChangeArrowheads="1"/>
          </p:cNvPicPr>
          <p:nvPr/>
        </p:nvPicPr>
        <p:blipFill>
          <a:blip r:embed="rId3" cstate="print"/>
          <a:srcRect/>
          <a:stretch>
            <a:fillRect/>
          </a:stretch>
        </p:blipFill>
        <p:spPr bwMode="auto">
          <a:xfrm>
            <a:off x="10684523" y="6225235"/>
            <a:ext cx="938497" cy="118296"/>
          </a:xfrm>
          <a:prstGeom prst="rect">
            <a:avLst/>
          </a:prstGeom>
          <a:noFill/>
          <a:ln w="9525">
            <a:noFill/>
            <a:miter lim="800000"/>
            <a:headEnd/>
            <a:tailEnd/>
          </a:ln>
        </p:spPr>
      </p:pic>
      <p:sp>
        <p:nvSpPr>
          <p:cNvPr id="28" name="Title 27"/>
          <p:cNvSpPr>
            <a:spLocks noGrp="1"/>
          </p:cNvSpPr>
          <p:nvPr>
            <p:ph type="title"/>
          </p:nvPr>
        </p:nvSpPr>
        <p:spPr>
          <a:xfrm>
            <a:off x="355600" y="215900"/>
            <a:ext cx="11125200" cy="889000"/>
          </a:xfrm>
        </p:spPr>
        <p:txBody>
          <a:bodyPr/>
          <a:lstStyle/>
          <a:p>
            <a:r>
              <a:rPr lang="en-US" dirty="0" smtClean="0"/>
              <a:t>Unified Big Data Platform</a:t>
            </a:r>
            <a:endParaRPr lang="en-US" dirty="0"/>
          </a:p>
        </p:txBody>
      </p:sp>
      <p:sp>
        <p:nvSpPr>
          <p:cNvPr id="29" name="Rectangle 28"/>
          <p:cNvSpPr/>
          <p:nvPr/>
        </p:nvSpPr>
        <p:spPr>
          <a:xfrm>
            <a:off x="458552" y="1627488"/>
            <a:ext cx="2664563" cy="2070100"/>
          </a:xfrm>
          <a:prstGeom prst="rect">
            <a:avLst/>
          </a:prstGeom>
          <a:solidFill>
            <a:schemeClr val="bg2">
              <a:lumMod val="60000"/>
              <a:lumOff val="40000"/>
              <a:alpha val="44000"/>
            </a:schemeClr>
          </a:solidFill>
          <a:ln>
            <a:solidFill>
              <a:schemeClr val="tx1"/>
            </a:solidFill>
          </a:ln>
          <a:effectLst>
            <a:outerShdw blurRad="50800" dist="38100" dir="270000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483340" y="1640188"/>
            <a:ext cx="1019605" cy="400110"/>
          </a:xfrm>
          <a:prstGeom prst="rect">
            <a:avLst/>
          </a:prstGeom>
          <a:noFill/>
          <a:ln>
            <a:noFill/>
          </a:ln>
          <a:effectLst>
            <a:outerShdw blurRad="50800" dist="38100" dir="2700000">
              <a:srgbClr val="000000">
                <a:alpha val="72000"/>
              </a:srgbClr>
            </a:outerShdw>
          </a:effectLst>
        </p:spPr>
        <p:txBody>
          <a:bodyPr wrap="none" rtlCol="0">
            <a:spAutoFit/>
          </a:bodyPr>
          <a:lstStyle/>
          <a:p>
            <a:r>
              <a:rPr lang="en-US" sz="2000" b="1" dirty="0" smtClean="0">
                <a:solidFill>
                  <a:schemeClr val="bg1"/>
                </a:solidFill>
                <a:effectLst>
                  <a:outerShdw blurRad="50800" dist="38100" dir="2700000">
                    <a:srgbClr val="000000">
                      <a:alpha val="43000"/>
                    </a:srgbClr>
                  </a:outerShdw>
                </a:effectLst>
              </a:rPr>
              <a:t>SPATIAL</a:t>
            </a:r>
          </a:p>
        </p:txBody>
      </p:sp>
      <p:cxnSp>
        <p:nvCxnSpPr>
          <p:cNvPr id="37" name="Straight Connector 36"/>
          <p:cNvCxnSpPr/>
          <p:nvPr/>
        </p:nvCxnSpPr>
        <p:spPr>
          <a:xfrm>
            <a:off x="458553" y="2402188"/>
            <a:ext cx="2639776" cy="1588"/>
          </a:xfrm>
          <a:prstGeom prst="line">
            <a:avLst/>
          </a:prstGeom>
          <a:ln w="9525"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83340" y="2402189"/>
            <a:ext cx="2582758" cy="1200329"/>
          </a:xfrm>
          <a:prstGeom prst="rect">
            <a:avLst/>
          </a:prstGeom>
          <a:noFill/>
        </p:spPr>
        <p:txBody>
          <a:bodyPr wrap="none" rtlCol="0">
            <a:spAutoFit/>
          </a:bodyPr>
          <a:lstStyle/>
          <a:p>
            <a:pPr>
              <a:buFont typeface="Arial"/>
              <a:buChar char="•"/>
            </a:pPr>
            <a:r>
              <a:rPr lang="en-US" sz="1200" dirty="0" smtClean="0">
                <a:solidFill>
                  <a:schemeClr val="tx2"/>
                </a:solidFill>
              </a:rPr>
              <a:t>Native Whole Earth 3D Model</a:t>
            </a:r>
          </a:p>
          <a:p>
            <a:pPr>
              <a:buFont typeface="Arial"/>
              <a:buChar char="•"/>
            </a:pPr>
            <a:r>
              <a:rPr lang="en-US" sz="1200" dirty="0" smtClean="0">
                <a:solidFill>
                  <a:schemeClr val="tx2"/>
                </a:solidFill>
              </a:rPr>
              <a:t>Full OGC and ISO Compliance</a:t>
            </a:r>
          </a:p>
          <a:p>
            <a:pPr>
              <a:buFont typeface="Arial"/>
              <a:buChar char="•"/>
            </a:pPr>
            <a:r>
              <a:rPr lang="en-US" sz="1200" dirty="0" smtClean="0">
                <a:solidFill>
                  <a:schemeClr val="tx2"/>
                </a:solidFill>
              </a:rPr>
              <a:t>Extreme Scale</a:t>
            </a:r>
          </a:p>
          <a:p>
            <a:pPr>
              <a:buFont typeface="Arial"/>
              <a:buChar char="•"/>
            </a:pPr>
            <a:r>
              <a:rPr lang="en-US" sz="1200" dirty="0" smtClean="0">
                <a:solidFill>
                  <a:schemeClr val="tx2"/>
                </a:solidFill>
              </a:rPr>
              <a:t>Compatible with all major GIS Tools</a:t>
            </a:r>
          </a:p>
          <a:p>
            <a:pPr>
              <a:buFont typeface="Arial"/>
              <a:buChar char="•"/>
            </a:pPr>
            <a:r>
              <a:rPr lang="en-US" sz="1200" dirty="0" smtClean="0">
                <a:solidFill>
                  <a:schemeClr val="tx2"/>
                </a:solidFill>
              </a:rPr>
              <a:t>Geodetics/Topology/Planar Networks</a:t>
            </a:r>
          </a:p>
          <a:p>
            <a:pPr>
              <a:buFont typeface="Arial"/>
              <a:buChar char="•"/>
            </a:pPr>
            <a:r>
              <a:rPr lang="en-US" sz="1200" dirty="0" smtClean="0">
                <a:solidFill>
                  <a:schemeClr val="tx2"/>
                </a:solidFill>
              </a:rPr>
              <a:t>GeoRaster/Point Clouds/LIDAR</a:t>
            </a:r>
          </a:p>
        </p:txBody>
      </p:sp>
      <p:pic>
        <p:nvPicPr>
          <p:cNvPr id="39" name="Picture 2"/>
          <p:cNvPicPr>
            <a:picLocks noChangeAspect="1" noChangeArrowheads="1"/>
          </p:cNvPicPr>
          <p:nvPr/>
        </p:nvPicPr>
        <p:blipFill>
          <a:blip r:embed="rId4" cstate="print"/>
          <a:srcRect/>
          <a:stretch>
            <a:fillRect/>
          </a:stretch>
        </p:blipFill>
        <p:spPr bwMode="auto">
          <a:xfrm>
            <a:off x="2094470" y="1658535"/>
            <a:ext cx="966640" cy="692853"/>
          </a:xfrm>
          <a:prstGeom prst="rect">
            <a:avLst/>
          </a:prstGeom>
          <a:noFill/>
          <a:ln w="19050" cap="flat" cmpd="sng">
            <a:solidFill>
              <a:schemeClr val="bg1">
                <a:lumMod val="50000"/>
              </a:schemeClr>
            </a:solidFill>
            <a:prstDash val="solid"/>
            <a:miter lim="800000"/>
            <a:headEnd/>
            <a:tailEnd/>
          </a:ln>
        </p:spPr>
      </p:pic>
      <p:sp>
        <p:nvSpPr>
          <p:cNvPr id="40" name="Rectangle 39"/>
          <p:cNvSpPr/>
          <p:nvPr/>
        </p:nvSpPr>
        <p:spPr>
          <a:xfrm>
            <a:off x="458552" y="3862688"/>
            <a:ext cx="2664563" cy="2070100"/>
          </a:xfrm>
          <a:prstGeom prst="rect">
            <a:avLst/>
          </a:prstGeom>
          <a:solidFill>
            <a:schemeClr val="bg2">
              <a:lumMod val="60000"/>
              <a:lumOff val="40000"/>
              <a:alpha val="44000"/>
            </a:schemeClr>
          </a:solidFill>
          <a:ln>
            <a:solidFill>
              <a:schemeClr val="tx1"/>
            </a:solidFill>
          </a:ln>
          <a:effectLst>
            <a:outerShdw blurRad="50800" dist="38100" dir="270000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a:off x="483340" y="3875388"/>
            <a:ext cx="946218" cy="400110"/>
          </a:xfrm>
          <a:prstGeom prst="rect">
            <a:avLst/>
          </a:prstGeom>
          <a:noFill/>
          <a:effectLst>
            <a:outerShdw blurRad="50800" dist="38100" dir="2700000">
              <a:srgbClr val="000000">
                <a:alpha val="76000"/>
              </a:srgbClr>
            </a:outerShdw>
          </a:effectLst>
        </p:spPr>
        <p:txBody>
          <a:bodyPr wrap="none" rtlCol="0">
            <a:spAutoFit/>
          </a:bodyPr>
          <a:lstStyle/>
          <a:p>
            <a:r>
              <a:rPr lang="en-US" sz="2000" b="1" dirty="0" smtClean="0">
                <a:solidFill>
                  <a:schemeClr val="bg1"/>
                </a:solidFill>
                <a:effectLst>
                  <a:outerShdw blurRad="50800" dist="38100" dir="2700000">
                    <a:srgbClr val="000000">
                      <a:alpha val="43000"/>
                    </a:srgbClr>
                  </a:outerShdw>
                </a:effectLst>
              </a:rPr>
              <a:t>GRAPH</a:t>
            </a:r>
          </a:p>
        </p:txBody>
      </p:sp>
      <p:cxnSp>
        <p:nvCxnSpPr>
          <p:cNvPr id="42" name="Straight Connector 41"/>
          <p:cNvCxnSpPr/>
          <p:nvPr/>
        </p:nvCxnSpPr>
        <p:spPr>
          <a:xfrm>
            <a:off x="458553" y="4637388"/>
            <a:ext cx="2639776" cy="1588"/>
          </a:xfrm>
          <a:prstGeom prst="line">
            <a:avLst/>
          </a:prstGeom>
          <a:ln w="9525"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51" name="Picture 50" descr="owl_ontology_1.jpg"/>
          <p:cNvPicPr>
            <a:picLocks noChangeAspect="1"/>
          </p:cNvPicPr>
          <p:nvPr/>
        </p:nvPicPr>
        <p:blipFill>
          <a:blip r:embed="rId5" cstate="print"/>
          <a:stretch>
            <a:fillRect/>
          </a:stretch>
        </p:blipFill>
        <p:spPr>
          <a:xfrm>
            <a:off x="1891677" y="3913488"/>
            <a:ext cx="1126095" cy="635001"/>
          </a:xfrm>
          <a:prstGeom prst="rect">
            <a:avLst/>
          </a:prstGeom>
          <a:effectLst>
            <a:outerShdw blurRad="50800" dist="38100" dir="2700000">
              <a:srgbClr val="000000">
                <a:alpha val="43000"/>
              </a:srgbClr>
            </a:outerShdw>
          </a:effectLst>
        </p:spPr>
      </p:pic>
      <p:sp>
        <p:nvSpPr>
          <p:cNvPr id="52" name="TextBox 51"/>
          <p:cNvSpPr txBox="1"/>
          <p:nvPr/>
        </p:nvSpPr>
        <p:spPr>
          <a:xfrm>
            <a:off x="495733" y="4611989"/>
            <a:ext cx="2172390" cy="1384995"/>
          </a:xfrm>
          <a:prstGeom prst="rect">
            <a:avLst/>
          </a:prstGeom>
          <a:noFill/>
        </p:spPr>
        <p:txBody>
          <a:bodyPr wrap="none" rtlCol="0">
            <a:spAutoFit/>
          </a:bodyPr>
          <a:lstStyle/>
          <a:p>
            <a:pPr>
              <a:buFont typeface="Arial"/>
              <a:buChar char="•"/>
            </a:pPr>
            <a:r>
              <a:rPr lang="en-US" sz="1200" dirty="0" smtClean="0">
                <a:solidFill>
                  <a:schemeClr val="tx2"/>
                </a:solidFill>
              </a:rPr>
              <a:t>Native Extreme Scale Graph DB</a:t>
            </a:r>
          </a:p>
          <a:p>
            <a:pPr>
              <a:buFont typeface="Arial"/>
              <a:buChar char="•"/>
            </a:pPr>
            <a:r>
              <a:rPr lang="en-US" sz="1200" dirty="0" smtClean="0">
                <a:solidFill>
                  <a:schemeClr val="tx2"/>
                </a:solidFill>
              </a:rPr>
              <a:t>10-30x Faster than Neo4J</a:t>
            </a:r>
          </a:p>
          <a:p>
            <a:pPr>
              <a:buFont typeface="Arial"/>
              <a:buChar char="•"/>
            </a:pPr>
            <a:r>
              <a:rPr lang="en-US" sz="1200" dirty="0" smtClean="0">
                <a:solidFill>
                  <a:schemeClr val="tx2"/>
                </a:solidFill>
              </a:rPr>
              <a:t>SPARQL1.1, SPARQ/SQL</a:t>
            </a:r>
          </a:p>
          <a:p>
            <a:pPr>
              <a:buFont typeface="Arial"/>
              <a:buChar char="•"/>
            </a:pPr>
            <a:r>
              <a:rPr lang="en-US" sz="1200" dirty="0" smtClean="0">
                <a:solidFill>
                  <a:schemeClr val="tx2"/>
                </a:solidFill>
              </a:rPr>
              <a:t>GeoSPARQL</a:t>
            </a:r>
          </a:p>
          <a:p>
            <a:pPr>
              <a:buFont typeface="Arial"/>
              <a:buChar char="•"/>
            </a:pPr>
            <a:r>
              <a:rPr lang="en-US" sz="1200" dirty="0" smtClean="0">
                <a:solidFill>
                  <a:schemeClr val="tx2"/>
                </a:solidFill>
              </a:rPr>
              <a:t>Jena, Sesame, Joseki WS</a:t>
            </a:r>
          </a:p>
          <a:p>
            <a:pPr>
              <a:buFont typeface="Arial"/>
              <a:buChar char="•"/>
            </a:pPr>
            <a:r>
              <a:rPr lang="en-US" sz="1200" dirty="0" smtClean="0">
                <a:solidFill>
                  <a:schemeClr val="tx2"/>
                </a:solidFill>
              </a:rPr>
              <a:t>W3C: RDFS, OWL2 RL-EL, SKOS</a:t>
            </a:r>
          </a:p>
          <a:p>
            <a:pPr>
              <a:buFont typeface="Arial"/>
              <a:buChar char="•"/>
            </a:pPr>
            <a:r>
              <a:rPr lang="en-US" sz="1200" dirty="0" smtClean="0">
                <a:solidFill>
                  <a:schemeClr val="tx2"/>
                </a:solidFill>
              </a:rPr>
              <a:t>RDF, RDB2RDF, RDFa</a:t>
            </a:r>
          </a:p>
        </p:txBody>
      </p:sp>
      <p:sp>
        <p:nvSpPr>
          <p:cNvPr id="54" name="Rectangle 53"/>
          <p:cNvSpPr/>
          <p:nvPr/>
        </p:nvSpPr>
        <p:spPr>
          <a:xfrm>
            <a:off x="3333801" y="1614788"/>
            <a:ext cx="2664563" cy="2070100"/>
          </a:xfrm>
          <a:prstGeom prst="rect">
            <a:avLst/>
          </a:prstGeom>
          <a:solidFill>
            <a:schemeClr val="bg2">
              <a:lumMod val="60000"/>
              <a:lumOff val="40000"/>
              <a:alpha val="44000"/>
            </a:schemeClr>
          </a:solidFill>
          <a:ln>
            <a:solidFill>
              <a:schemeClr val="tx1"/>
            </a:solidFill>
          </a:ln>
          <a:effectLst>
            <a:outerShdw blurRad="50800" dist="38100" dir="270000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p:cNvSpPr txBox="1"/>
          <p:nvPr/>
        </p:nvSpPr>
        <p:spPr>
          <a:xfrm>
            <a:off x="3358589" y="1582128"/>
            <a:ext cx="1698377" cy="707886"/>
          </a:xfrm>
          <a:prstGeom prst="rect">
            <a:avLst/>
          </a:prstGeom>
          <a:noFill/>
          <a:effectLst>
            <a:outerShdw blurRad="50800" dist="38100" dir="2700000">
              <a:srgbClr val="000000">
                <a:alpha val="70000"/>
              </a:srgbClr>
            </a:outerShdw>
          </a:effectLst>
        </p:spPr>
        <p:txBody>
          <a:bodyPr wrap="none" rtlCol="0">
            <a:spAutoFit/>
          </a:bodyPr>
          <a:lstStyle/>
          <a:p>
            <a:r>
              <a:rPr lang="en-US" sz="2000" b="1" dirty="0" smtClean="0">
                <a:solidFill>
                  <a:schemeClr val="bg1"/>
                </a:solidFill>
                <a:effectLst>
                  <a:outerShdw blurRad="50800" dist="38100" dir="2700000">
                    <a:srgbClr val="000000">
                      <a:alpha val="43000"/>
                    </a:srgbClr>
                  </a:outerShdw>
                </a:effectLst>
              </a:rPr>
              <a:t>DOCUMENTS/</a:t>
            </a:r>
          </a:p>
          <a:p>
            <a:r>
              <a:rPr lang="en-US" sz="2000" b="1" dirty="0" smtClean="0">
                <a:solidFill>
                  <a:schemeClr val="bg1"/>
                </a:solidFill>
                <a:effectLst>
                  <a:outerShdw blurRad="50800" dist="38100" dir="2700000">
                    <a:srgbClr val="000000">
                      <a:alpha val="43000"/>
                    </a:srgbClr>
                  </a:outerShdw>
                </a:effectLst>
              </a:rPr>
              <a:t>XML</a:t>
            </a:r>
          </a:p>
        </p:txBody>
      </p:sp>
      <p:cxnSp>
        <p:nvCxnSpPr>
          <p:cNvPr id="56" name="Straight Connector 55"/>
          <p:cNvCxnSpPr/>
          <p:nvPr/>
        </p:nvCxnSpPr>
        <p:spPr>
          <a:xfrm>
            <a:off x="3333802" y="2389488"/>
            <a:ext cx="2639776" cy="1588"/>
          </a:xfrm>
          <a:prstGeom prst="line">
            <a:avLst/>
          </a:prstGeom>
          <a:ln w="9525"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3358589" y="2389489"/>
            <a:ext cx="1928733" cy="1200329"/>
          </a:xfrm>
          <a:prstGeom prst="rect">
            <a:avLst/>
          </a:prstGeom>
          <a:noFill/>
        </p:spPr>
        <p:txBody>
          <a:bodyPr wrap="none" rtlCol="0">
            <a:spAutoFit/>
          </a:bodyPr>
          <a:lstStyle/>
          <a:p>
            <a:pPr>
              <a:buFont typeface="Arial"/>
              <a:buChar char="•"/>
            </a:pPr>
            <a:r>
              <a:rPr lang="en-US" sz="1200" dirty="0" smtClean="0">
                <a:solidFill>
                  <a:schemeClr val="tx2"/>
                </a:solidFill>
              </a:rPr>
              <a:t>Full Native XML Support</a:t>
            </a:r>
          </a:p>
          <a:p>
            <a:pPr>
              <a:buFont typeface="Arial"/>
              <a:buChar char="•"/>
            </a:pPr>
            <a:r>
              <a:rPr lang="en-US" sz="1200" dirty="0" smtClean="0">
                <a:solidFill>
                  <a:schemeClr val="tx2"/>
                </a:solidFill>
              </a:rPr>
              <a:t>Full Support for XML Ingest</a:t>
            </a:r>
          </a:p>
          <a:p>
            <a:pPr>
              <a:buFont typeface="Arial"/>
              <a:buChar char="•"/>
            </a:pPr>
            <a:r>
              <a:rPr lang="en-US" sz="1200" dirty="0" smtClean="0">
                <a:solidFill>
                  <a:schemeClr val="tx2"/>
                </a:solidFill>
              </a:rPr>
              <a:t>XQuery, DOM </a:t>
            </a:r>
          </a:p>
          <a:p>
            <a:pPr>
              <a:buFont typeface="Arial"/>
              <a:buChar char="•"/>
            </a:pPr>
            <a:r>
              <a:rPr lang="en-US" sz="1200" dirty="0" smtClean="0">
                <a:solidFill>
                  <a:schemeClr val="tx2"/>
                </a:solidFill>
              </a:rPr>
              <a:t>SQL XML, XQJ</a:t>
            </a:r>
          </a:p>
          <a:p>
            <a:pPr>
              <a:buFont typeface="Arial"/>
              <a:buChar char="•"/>
            </a:pPr>
            <a:r>
              <a:rPr lang="en-US" sz="1200" dirty="0" smtClean="0">
                <a:solidFill>
                  <a:schemeClr val="tx2"/>
                </a:solidFill>
              </a:rPr>
              <a:t>XSLT</a:t>
            </a:r>
          </a:p>
          <a:p>
            <a:pPr>
              <a:buFont typeface="Arial"/>
              <a:buChar char="•"/>
            </a:pPr>
            <a:r>
              <a:rPr lang="en-US" sz="1200" dirty="0" smtClean="0">
                <a:solidFill>
                  <a:schemeClr val="tx2"/>
                </a:solidFill>
              </a:rPr>
              <a:t>NameSpaces Support</a:t>
            </a:r>
          </a:p>
        </p:txBody>
      </p:sp>
      <p:pic>
        <p:nvPicPr>
          <p:cNvPr id="59" name="Picture 58"/>
          <p:cNvPicPr>
            <a:picLocks noChangeAspect="1"/>
          </p:cNvPicPr>
          <p:nvPr/>
        </p:nvPicPr>
        <p:blipFill>
          <a:blip r:embed="rId6" cstate="print"/>
          <a:stretch>
            <a:fillRect/>
          </a:stretch>
        </p:blipFill>
        <p:spPr>
          <a:xfrm>
            <a:off x="5093653" y="1640033"/>
            <a:ext cx="842745" cy="713257"/>
          </a:xfrm>
          <a:prstGeom prst="rect">
            <a:avLst/>
          </a:prstGeom>
          <a:effectLst>
            <a:outerShdw blurRad="50800" dist="38100" dir="2700000">
              <a:srgbClr val="000000">
                <a:alpha val="43000"/>
              </a:srgbClr>
            </a:outerShdw>
          </a:effectLst>
        </p:spPr>
      </p:pic>
      <p:sp>
        <p:nvSpPr>
          <p:cNvPr id="60" name="Rectangle 59"/>
          <p:cNvSpPr/>
          <p:nvPr/>
        </p:nvSpPr>
        <p:spPr>
          <a:xfrm>
            <a:off x="3321408" y="3888088"/>
            <a:ext cx="2664563" cy="2070100"/>
          </a:xfrm>
          <a:prstGeom prst="rect">
            <a:avLst/>
          </a:prstGeom>
          <a:solidFill>
            <a:schemeClr val="bg2">
              <a:lumMod val="60000"/>
              <a:lumOff val="40000"/>
              <a:alpha val="44000"/>
            </a:schemeClr>
          </a:solidFill>
          <a:ln>
            <a:solidFill>
              <a:schemeClr val="tx1"/>
            </a:solidFill>
          </a:ln>
          <a:effectLst>
            <a:outerShdw blurRad="50800" dist="38100" dir="270000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p:cNvSpPr txBox="1"/>
          <p:nvPr/>
        </p:nvSpPr>
        <p:spPr>
          <a:xfrm>
            <a:off x="3309015" y="3891270"/>
            <a:ext cx="733193" cy="707886"/>
          </a:xfrm>
          <a:prstGeom prst="rect">
            <a:avLst/>
          </a:prstGeom>
          <a:noFill/>
          <a:effectLst>
            <a:outerShdw blurRad="50800" dist="38100" dir="2700000">
              <a:srgbClr val="000000">
                <a:alpha val="76000"/>
              </a:srgbClr>
            </a:outerShdw>
          </a:effectLst>
        </p:spPr>
        <p:txBody>
          <a:bodyPr wrap="none" rtlCol="0">
            <a:spAutoFit/>
          </a:bodyPr>
          <a:lstStyle/>
          <a:p>
            <a:r>
              <a:rPr lang="en-US" sz="2000" b="1" dirty="0" smtClean="0">
                <a:solidFill>
                  <a:schemeClr val="bg1"/>
                </a:solidFill>
                <a:effectLst>
                  <a:outerShdw blurRad="50800" dist="38100" dir="2700000">
                    <a:srgbClr val="000000">
                      <a:alpha val="43000"/>
                    </a:srgbClr>
                  </a:outerShdw>
                </a:effectLst>
              </a:rPr>
              <a:t>JSON</a:t>
            </a:r>
          </a:p>
          <a:p>
            <a:endParaRPr lang="en-US" sz="2000" b="1" dirty="0" smtClean="0">
              <a:solidFill>
                <a:schemeClr val="bg1"/>
              </a:solidFill>
              <a:effectLst>
                <a:outerShdw blurRad="50800" dist="38100" dir="2700000">
                  <a:srgbClr val="000000">
                    <a:alpha val="43000"/>
                  </a:srgbClr>
                </a:outerShdw>
              </a:effectLst>
            </a:endParaRPr>
          </a:p>
        </p:txBody>
      </p:sp>
      <p:cxnSp>
        <p:nvCxnSpPr>
          <p:cNvPr id="62" name="Straight Connector 61"/>
          <p:cNvCxnSpPr/>
          <p:nvPr/>
        </p:nvCxnSpPr>
        <p:spPr>
          <a:xfrm>
            <a:off x="3321408" y="4662788"/>
            <a:ext cx="2639776" cy="1588"/>
          </a:xfrm>
          <a:prstGeom prst="line">
            <a:avLst/>
          </a:prstGeom>
          <a:ln w="9525"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3346195" y="4628769"/>
            <a:ext cx="2185214" cy="1384995"/>
          </a:xfrm>
          <a:prstGeom prst="rect">
            <a:avLst/>
          </a:prstGeom>
          <a:noFill/>
        </p:spPr>
        <p:txBody>
          <a:bodyPr wrap="none" rtlCol="0">
            <a:spAutoFit/>
          </a:bodyPr>
          <a:lstStyle/>
          <a:p>
            <a:pPr>
              <a:buFont typeface="Arial"/>
              <a:buChar char="•"/>
            </a:pPr>
            <a:r>
              <a:rPr lang="en-US" sz="1200" dirty="0" smtClean="0">
                <a:solidFill>
                  <a:schemeClr val="tx2"/>
                </a:solidFill>
              </a:rPr>
              <a:t>Full Native JSON Support</a:t>
            </a:r>
          </a:p>
          <a:p>
            <a:pPr>
              <a:buFont typeface="Arial"/>
              <a:buChar char="•"/>
            </a:pPr>
            <a:r>
              <a:rPr lang="en-US" sz="1200" dirty="0" smtClean="0">
                <a:solidFill>
                  <a:schemeClr val="tx2"/>
                </a:solidFill>
              </a:rPr>
              <a:t>NoSQL Key Value</a:t>
            </a:r>
          </a:p>
          <a:p>
            <a:pPr>
              <a:buFont typeface="Arial"/>
              <a:buChar char="•"/>
            </a:pPr>
            <a:r>
              <a:rPr lang="en-US" sz="1200" dirty="0" smtClean="0">
                <a:solidFill>
                  <a:schemeClr val="tx2"/>
                </a:solidFill>
              </a:rPr>
              <a:t>Direct Java Get/Put Commands</a:t>
            </a:r>
          </a:p>
          <a:p>
            <a:pPr>
              <a:buFont typeface="Arial"/>
              <a:buChar char="•"/>
            </a:pPr>
            <a:r>
              <a:rPr lang="en-US" sz="1200" dirty="0" smtClean="0">
                <a:solidFill>
                  <a:schemeClr val="tx2"/>
                </a:solidFill>
              </a:rPr>
              <a:t>SQL overtop JSON</a:t>
            </a:r>
          </a:p>
          <a:p>
            <a:pPr>
              <a:buFont typeface="Arial"/>
              <a:buChar char="•"/>
            </a:pPr>
            <a:r>
              <a:rPr lang="en-US" sz="1200" dirty="0" smtClean="0">
                <a:solidFill>
                  <a:schemeClr val="tx2"/>
                </a:solidFill>
              </a:rPr>
              <a:t>Rest WS</a:t>
            </a:r>
          </a:p>
          <a:p>
            <a:pPr>
              <a:buFont typeface="Arial"/>
              <a:buChar char="•"/>
            </a:pPr>
            <a:r>
              <a:rPr lang="en-US" sz="1200" dirty="0" smtClean="0">
                <a:solidFill>
                  <a:schemeClr val="tx2"/>
                </a:solidFill>
              </a:rPr>
              <a:t>New SQL JSON Commands</a:t>
            </a:r>
          </a:p>
          <a:p>
            <a:pPr>
              <a:buFont typeface="Arial"/>
              <a:buChar char="•"/>
            </a:pPr>
            <a:r>
              <a:rPr lang="en-US" sz="1200" dirty="0" smtClean="0">
                <a:solidFill>
                  <a:schemeClr val="tx2"/>
                </a:solidFill>
              </a:rPr>
              <a:t>No Schema</a:t>
            </a:r>
          </a:p>
        </p:txBody>
      </p:sp>
      <p:sp>
        <p:nvSpPr>
          <p:cNvPr id="68" name="Rectangle 67"/>
          <p:cNvSpPr/>
          <p:nvPr/>
        </p:nvSpPr>
        <p:spPr>
          <a:xfrm>
            <a:off x="6147084" y="1614788"/>
            <a:ext cx="2664563" cy="2070100"/>
          </a:xfrm>
          <a:prstGeom prst="rect">
            <a:avLst/>
          </a:prstGeom>
          <a:solidFill>
            <a:schemeClr val="bg2">
              <a:lumMod val="60000"/>
              <a:lumOff val="40000"/>
              <a:alpha val="44000"/>
            </a:schemeClr>
          </a:solidFill>
          <a:ln>
            <a:solidFill>
              <a:schemeClr val="tx1"/>
            </a:solidFill>
          </a:ln>
          <a:effectLst>
            <a:outerShdw blurRad="50800" dist="38100" dir="270000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p:cNvSpPr txBox="1"/>
          <p:nvPr/>
        </p:nvSpPr>
        <p:spPr>
          <a:xfrm>
            <a:off x="6147085" y="1563988"/>
            <a:ext cx="1813317" cy="707886"/>
          </a:xfrm>
          <a:prstGeom prst="rect">
            <a:avLst/>
          </a:prstGeom>
          <a:noFill/>
          <a:effectLst>
            <a:outerShdw blurRad="50800" dist="38100" dir="2700000">
              <a:srgbClr val="000000">
                <a:alpha val="66000"/>
              </a:srgbClr>
            </a:outerShdw>
          </a:effectLst>
        </p:spPr>
        <p:txBody>
          <a:bodyPr wrap="none" rtlCol="0">
            <a:spAutoFit/>
          </a:bodyPr>
          <a:lstStyle/>
          <a:p>
            <a:r>
              <a:rPr lang="en-US" sz="2000" b="1" dirty="0" smtClean="0">
                <a:solidFill>
                  <a:schemeClr val="bg1"/>
                </a:solidFill>
                <a:effectLst>
                  <a:outerShdw blurRad="50800" dist="38100" dir="2700000">
                    <a:srgbClr val="000000">
                      <a:alpha val="43000"/>
                    </a:srgbClr>
                  </a:outerShdw>
                </a:effectLst>
              </a:rPr>
              <a:t>SEMANTIC</a:t>
            </a:r>
          </a:p>
          <a:p>
            <a:r>
              <a:rPr lang="en-US" sz="2000" b="1" dirty="0" smtClean="0">
                <a:solidFill>
                  <a:schemeClr val="bg1"/>
                </a:solidFill>
                <a:effectLst>
                  <a:outerShdw blurRad="50800" dist="38100" dir="2700000">
                    <a:srgbClr val="000000">
                      <a:alpha val="43000"/>
                    </a:srgbClr>
                  </a:outerShdw>
                </a:effectLst>
              </a:rPr>
              <a:t>DRIVEN QUERY</a:t>
            </a:r>
          </a:p>
        </p:txBody>
      </p:sp>
      <p:cxnSp>
        <p:nvCxnSpPr>
          <p:cNvPr id="70" name="Straight Connector 69"/>
          <p:cNvCxnSpPr/>
          <p:nvPr/>
        </p:nvCxnSpPr>
        <p:spPr>
          <a:xfrm>
            <a:off x="6147084" y="2389488"/>
            <a:ext cx="2639776" cy="1588"/>
          </a:xfrm>
          <a:prstGeom prst="line">
            <a:avLst/>
          </a:prstGeom>
          <a:ln w="9525"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6171871" y="2452989"/>
            <a:ext cx="2044149" cy="1200329"/>
          </a:xfrm>
          <a:prstGeom prst="rect">
            <a:avLst/>
          </a:prstGeom>
          <a:noFill/>
        </p:spPr>
        <p:txBody>
          <a:bodyPr wrap="none" rtlCol="0">
            <a:spAutoFit/>
          </a:bodyPr>
          <a:lstStyle/>
          <a:p>
            <a:pPr>
              <a:buFont typeface="Arial"/>
              <a:buChar char="•"/>
            </a:pPr>
            <a:r>
              <a:rPr lang="en-US" sz="1200" dirty="0" smtClean="0">
                <a:solidFill>
                  <a:schemeClr val="tx2"/>
                </a:solidFill>
              </a:rPr>
              <a:t>Ontological Knowledge Layer</a:t>
            </a:r>
          </a:p>
          <a:p>
            <a:pPr>
              <a:buFont typeface="Arial"/>
              <a:buChar char="•"/>
            </a:pPr>
            <a:r>
              <a:rPr lang="en-US" sz="1200" dirty="0" smtClean="0">
                <a:solidFill>
                  <a:schemeClr val="tx2"/>
                </a:solidFill>
              </a:rPr>
              <a:t> Self-Service Answers</a:t>
            </a:r>
          </a:p>
          <a:p>
            <a:pPr>
              <a:buFont typeface="Arial"/>
              <a:buChar char="•"/>
            </a:pPr>
            <a:r>
              <a:rPr lang="en-US" sz="1200" dirty="0" smtClean="0">
                <a:solidFill>
                  <a:schemeClr val="tx2"/>
                </a:solidFill>
              </a:rPr>
              <a:t> Rapid Creation</a:t>
            </a:r>
          </a:p>
          <a:p>
            <a:pPr>
              <a:buFont typeface="Arial"/>
              <a:buChar char="•"/>
            </a:pPr>
            <a:r>
              <a:rPr lang="en-US" sz="1200" dirty="0" smtClean="0">
                <a:solidFill>
                  <a:schemeClr val="tx2"/>
                </a:solidFill>
              </a:rPr>
              <a:t> Mobile Push</a:t>
            </a:r>
          </a:p>
          <a:p>
            <a:pPr>
              <a:buFont typeface="Arial"/>
              <a:buChar char="•"/>
            </a:pPr>
            <a:r>
              <a:rPr lang="en-US" sz="1200" dirty="0" smtClean="0">
                <a:solidFill>
                  <a:schemeClr val="tx2"/>
                </a:solidFill>
              </a:rPr>
              <a:t> Free Form Discovery</a:t>
            </a:r>
          </a:p>
          <a:p>
            <a:pPr>
              <a:buFont typeface="Arial"/>
              <a:buChar char="•"/>
            </a:pPr>
            <a:r>
              <a:rPr lang="en-US" sz="1200" dirty="0" smtClean="0">
                <a:solidFill>
                  <a:schemeClr val="tx2"/>
                </a:solidFill>
              </a:rPr>
              <a:t> Flexible Visualization</a:t>
            </a:r>
          </a:p>
        </p:txBody>
      </p:sp>
      <p:pic>
        <p:nvPicPr>
          <p:cNvPr id="74" name="Picture 73"/>
          <p:cNvPicPr>
            <a:picLocks noChangeAspect="1"/>
          </p:cNvPicPr>
          <p:nvPr/>
        </p:nvPicPr>
        <p:blipFill>
          <a:blip r:embed="rId7" cstate="print"/>
          <a:stretch>
            <a:fillRect/>
          </a:stretch>
        </p:blipFill>
        <p:spPr>
          <a:xfrm>
            <a:off x="7981295" y="1652888"/>
            <a:ext cx="706419" cy="723900"/>
          </a:xfrm>
          <a:prstGeom prst="rect">
            <a:avLst/>
          </a:prstGeom>
          <a:effectLst>
            <a:outerShdw blurRad="50800" dist="38100" dir="2700000">
              <a:srgbClr val="000000">
                <a:alpha val="43000"/>
              </a:srgbClr>
            </a:outerShdw>
          </a:effectLst>
        </p:spPr>
      </p:pic>
      <p:sp>
        <p:nvSpPr>
          <p:cNvPr id="75" name="Rectangle 74"/>
          <p:cNvSpPr/>
          <p:nvPr/>
        </p:nvSpPr>
        <p:spPr>
          <a:xfrm>
            <a:off x="6134691" y="3900788"/>
            <a:ext cx="2664563" cy="2070100"/>
          </a:xfrm>
          <a:prstGeom prst="rect">
            <a:avLst/>
          </a:prstGeom>
          <a:solidFill>
            <a:schemeClr val="bg2">
              <a:lumMod val="60000"/>
              <a:lumOff val="40000"/>
              <a:alpha val="44000"/>
            </a:schemeClr>
          </a:solidFill>
          <a:ln>
            <a:solidFill>
              <a:schemeClr val="tx1"/>
            </a:solidFill>
          </a:ln>
          <a:effectLst>
            <a:outerShdw blurRad="50800" dist="38100" dir="270000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p:cNvSpPr txBox="1"/>
          <p:nvPr/>
        </p:nvSpPr>
        <p:spPr>
          <a:xfrm>
            <a:off x="6063491" y="3888088"/>
            <a:ext cx="1786467" cy="707886"/>
          </a:xfrm>
          <a:prstGeom prst="rect">
            <a:avLst/>
          </a:prstGeom>
          <a:noFill/>
          <a:effectLst>
            <a:outerShdw blurRad="50800" dist="38100" dir="2700000">
              <a:srgbClr val="000000">
                <a:alpha val="76000"/>
              </a:srgbClr>
            </a:outerShdw>
          </a:effectLst>
        </p:spPr>
        <p:txBody>
          <a:bodyPr wrap="none" rtlCol="0">
            <a:spAutoFit/>
          </a:bodyPr>
          <a:lstStyle/>
          <a:p>
            <a:r>
              <a:rPr lang="en-US" sz="2000" b="1" dirty="0" smtClean="0">
                <a:solidFill>
                  <a:schemeClr val="bg1"/>
                </a:solidFill>
                <a:effectLst>
                  <a:outerShdw blurRad="50800" dist="38100" dir="2700000">
                    <a:srgbClr val="000000">
                      <a:alpha val="43000"/>
                    </a:srgbClr>
                  </a:outerShdw>
                </a:effectLst>
              </a:rPr>
              <a:t>Data Discovery</a:t>
            </a:r>
          </a:p>
          <a:p>
            <a:r>
              <a:rPr lang="en-US" sz="2000" b="1" dirty="0" smtClean="0">
                <a:solidFill>
                  <a:schemeClr val="bg1"/>
                </a:solidFill>
                <a:effectLst>
                  <a:outerShdw blurRad="50800" dist="38100" dir="2700000">
                    <a:srgbClr val="000000">
                      <a:alpha val="43000"/>
                    </a:srgbClr>
                  </a:outerShdw>
                </a:effectLst>
              </a:rPr>
              <a:t>&amp; Visualization</a:t>
            </a:r>
          </a:p>
        </p:txBody>
      </p:sp>
      <p:cxnSp>
        <p:nvCxnSpPr>
          <p:cNvPr id="77" name="Straight Connector 76"/>
          <p:cNvCxnSpPr/>
          <p:nvPr/>
        </p:nvCxnSpPr>
        <p:spPr>
          <a:xfrm>
            <a:off x="6134691" y="4675488"/>
            <a:ext cx="2639776" cy="1588"/>
          </a:xfrm>
          <a:prstGeom prst="line">
            <a:avLst/>
          </a:prstGeom>
          <a:ln w="9525"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6159477" y="4675489"/>
            <a:ext cx="2364750" cy="1200329"/>
          </a:xfrm>
          <a:prstGeom prst="rect">
            <a:avLst/>
          </a:prstGeom>
          <a:noFill/>
        </p:spPr>
        <p:txBody>
          <a:bodyPr wrap="none" rtlCol="0">
            <a:spAutoFit/>
          </a:bodyPr>
          <a:lstStyle/>
          <a:p>
            <a:pPr>
              <a:buFont typeface="Arial"/>
              <a:buChar char="•"/>
            </a:pPr>
            <a:r>
              <a:rPr lang="en-US" sz="1200" dirty="0" smtClean="0">
                <a:solidFill>
                  <a:schemeClr val="tx2"/>
                </a:solidFill>
              </a:rPr>
              <a:t> Auto discovery and categorization</a:t>
            </a:r>
          </a:p>
          <a:p>
            <a:pPr>
              <a:buFont typeface="Arial"/>
              <a:buChar char="•"/>
            </a:pPr>
            <a:r>
              <a:rPr lang="en-US" sz="1200" dirty="0" smtClean="0">
                <a:solidFill>
                  <a:schemeClr val="tx2"/>
                </a:solidFill>
              </a:rPr>
              <a:t> Runs on HDFS</a:t>
            </a:r>
          </a:p>
          <a:p>
            <a:pPr>
              <a:buFont typeface="Arial"/>
              <a:buChar char="•"/>
            </a:pPr>
            <a:r>
              <a:rPr lang="en-US" sz="1200" dirty="0" smtClean="0">
                <a:solidFill>
                  <a:schemeClr val="tx2"/>
                </a:solidFill>
              </a:rPr>
              <a:t> Flexible Visualization</a:t>
            </a:r>
          </a:p>
          <a:p>
            <a:pPr>
              <a:buFont typeface="Arial"/>
              <a:buChar char="•"/>
            </a:pPr>
            <a:r>
              <a:rPr lang="en-US" sz="1200" dirty="0" smtClean="0">
                <a:solidFill>
                  <a:schemeClr val="tx2"/>
                </a:solidFill>
              </a:rPr>
              <a:t> Easy Triage of New Data Sets</a:t>
            </a:r>
          </a:p>
          <a:p>
            <a:pPr>
              <a:buFont typeface="Arial"/>
              <a:buChar char="•"/>
            </a:pPr>
            <a:r>
              <a:rPr lang="en-US" sz="1200" dirty="0" smtClean="0">
                <a:solidFill>
                  <a:schemeClr val="tx2"/>
                </a:solidFill>
              </a:rPr>
              <a:t> Mash up data sets</a:t>
            </a:r>
          </a:p>
          <a:p>
            <a:pPr>
              <a:buFont typeface="Arial"/>
              <a:buChar char="•"/>
            </a:pPr>
            <a:r>
              <a:rPr lang="en-US" sz="1200" dirty="0" smtClean="0">
                <a:solidFill>
                  <a:schemeClr val="tx2"/>
                </a:solidFill>
              </a:rPr>
              <a:t> Extensible Visualization Options</a:t>
            </a:r>
          </a:p>
        </p:txBody>
      </p:sp>
      <p:pic>
        <p:nvPicPr>
          <p:cNvPr id="82" name="Picture 81"/>
          <p:cNvPicPr>
            <a:picLocks noChangeAspect="1"/>
          </p:cNvPicPr>
          <p:nvPr/>
        </p:nvPicPr>
        <p:blipFill>
          <a:blip r:embed="rId8" cstate="print"/>
          <a:stretch>
            <a:fillRect/>
          </a:stretch>
        </p:blipFill>
        <p:spPr>
          <a:xfrm>
            <a:off x="4659887" y="3981221"/>
            <a:ext cx="1239331" cy="529167"/>
          </a:xfrm>
          <a:prstGeom prst="rect">
            <a:avLst/>
          </a:prstGeom>
        </p:spPr>
      </p:pic>
      <p:sp>
        <p:nvSpPr>
          <p:cNvPr id="84" name="Rectangle 83"/>
          <p:cNvSpPr/>
          <p:nvPr/>
        </p:nvSpPr>
        <p:spPr>
          <a:xfrm>
            <a:off x="8997546" y="1627488"/>
            <a:ext cx="2664563" cy="2070100"/>
          </a:xfrm>
          <a:prstGeom prst="rect">
            <a:avLst/>
          </a:prstGeom>
          <a:solidFill>
            <a:schemeClr val="bg2">
              <a:lumMod val="60000"/>
              <a:lumOff val="40000"/>
              <a:alpha val="44000"/>
            </a:schemeClr>
          </a:solidFill>
          <a:ln>
            <a:solidFill>
              <a:schemeClr val="tx1"/>
            </a:solidFill>
          </a:ln>
          <a:effectLst>
            <a:outerShdw blurRad="50800" dist="38100" dir="270000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p:cNvSpPr txBox="1"/>
          <p:nvPr/>
        </p:nvSpPr>
        <p:spPr>
          <a:xfrm>
            <a:off x="8972760" y="1576688"/>
            <a:ext cx="1024114" cy="400110"/>
          </a:xfrm>
          <a:prstGeom prst="rect">
            <a:avLst/>
          </a:prstGeom>
          <a:noFill/>
          <a:effectLst>
            <a:outerShdw blurRad="50800" dist="38100" dir="2700000">
              <a:srgbClr val="000000">
                <a:alpha val="75000"/>
              </a:srgbClr>
            </a:outerShdw>
          </a:effectLst>
        </p:spPr>
        <p:txBody>
          <a:bodyPr wrap="none" rtlCol="0">
            <a:spAutoFit/>
          </a:bodyPr>
          <a:lstStyle/>
          <a:p>
            <a:r>
              <a:rPr lang="en-US" sz="2000" b="1" dirty="0" smtClean="0">
                <a:solidFill>
                  <a:schemeClr val="bg1"/>
                </a:solidFill>
                <a:effectLst>
                  <a:outerShdw blurRad="50800" dist="38100" dir="2700000">
                    <a:srgbClr val="000000">
                      <a:alpha val="43000"/>
                    </a:srgbClr>
                  </a:outerShdw>
                </a:effectLst>
              </a:rPr>
              <a:t>Hadoop</a:t>
            </a:r>
          </a:p>
        </p:txBody>
      </p:sp>
      <p:cxnSp>
        <p:nvCxnSpPr>
          <p:cNvPr id="86" name="Straight Connector 85"/>
          <p:cNvCxnSpPr/>
          <p:nvPr/>
        </p:nvCxnSpPr>
        <p:spPr>
          <a:xfrm>
            <a:off x="8997546" y="2402188"/>
            <a:ext cx="2639776" cy="1588"/>
          </a:xfrm>
          <a:prstGeom prst="line">
            <a:avLst/>
          </a:prstGeom>
          <a:ln w="9525"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7" name="TextBox 86"/>
          <p:cNvSpPr txBox="1"/>
          <p:nvPr/>
        </p:nvSpPr>
        <p:spPr>
          <a:xfrm>
            <a:off x="8985154" y="2351389"/>
            <a:ext cx="2351926" cy="1384995"/>
          </a:xfrm>
          <a:prstGeom prst="rect">
            <a:avLst/>
          </a:prstGeom>
          <a:noFill/>
        </p:spPr>
        <p:txBody>
          <a:bodyPr wrap="none" rtlCol="0">
            <a:spAutoFit/>
          </a:bodyPr>
          <a:lstStyle/>
          <a:p>
            <a:pPr>
              <a:buFont typeface="Arial"/>
              <a:buChar char="•"/>
            </a:pPr>
            <a:r>
              <a:rPr lang="en-US" sz="1200" dirty="0" smtClean="0">
                <a:solidFill>
                  <a:schemeClr val="tx2"/>
                </a:solidFill>
              </a:rPr>
              <a:t>Parallel Distributed Processing</a:t>
            </a:r>
          </a:p>
          <a:p>
            <a:pPr>
              <a:buFont typeface="Arial"/>
              <a:buChar char="•"/>
            </a:pPr>
            <a:r>
              <a:rPr lang="en-US" sz="1200" dirty="0" smtClean="0">
                <a:solidFill>
                  <a:schemeClr val="tx2"/>
                </a:solidFill>
              </a:rPr>
              <a:t>Compute and Storage Co-resident</a:t>
            </a:r>
          </a:p>
          <a:p>
            <a:pPr>
              <a:buFont typeface="Arial"/>
              <a:buChar char="•"/>
            </a:pPr>
            <a:r>
              <a:rPr lang="en-US" sz="1200" dirty="0" smtClean="0">
                <a:solidFill>
                  <a:schemeClr val="tx2"/>
                </a:solidFill>
              </a:rPr>
              <a:t>Map Reduce Processing</a:t>
            </a:r>
          </a:p>
          <a:p>
            <a:pPr>
              <a:buFont typeface="Arial"/>
              <a:buChar char="•"/>
            </a:pPr>
            <a:r>
              <a:rPr lang="en-US" sz="1200" dirty="0" smtClean="0">
                <a:solidFill>
                  <a:schemeClr val="tx2"/>
                </a:solidFill>
              </a:rPr>
              <a:t> NoSQL </a:t>
            </a:r>
          </a:p>
          <a:p>
            <a:pPr>
              <a:buFont typeface="Arial"/>
              <a:buChar char="•"/>
            </a:pPr>
            <a:r>
              <a:rPr lang="en-US" sz="1200" dirty="0" smtClean="0">
                <a:solidFill>
                  <a:schemeClr val="tx2"/>
                </a:solidFill>
              </a:rPr>
              <a:t>Bi-Directional HDFS Connectors</a:t>
            </a:r>
          </a:p>
          <a:p>
            <a:pPr>
              <a:buFont typeface="Arial"/>
              <a:buChar char="•"/>
            </a:pPr>
            <a:r>
              <a:rPr lang="en-US" sz="1200" dirty="0" smtClean="0">
                <a:solidFill>
                  <a:schemeClr val="tx2"/>
                </a:solidFill>
              </a:rPr>
              <a:t> Big Data SQL</a:t>
            </a:r>
          </a:p>
          <a:p>
            <a:endParaRPr lang="en-US" sz="1200" dirty="0" smtClean="0">
              <a:solidFill>
                <a:schemeClr val="tx2"/>
              </a:solidFill>
            </a:endParaRPr>
          </a:p>
        </p:txBody>
      </p:sp>
      <p:pic>
        <p:nvPicPr>
          <p:cNvPr id="90" name="Picture 89"/>
          <p:cNvPicPr>
            <a:picLocks noChangeAspect="1"/>
          </p:cNvPicPr>
          <p:nvPr/>
        </p:nvPicPr>
        <p:blipFill>
          <a:blip r:embed="rId9" cstate="print"/>
          <a:stretch>
            <a:fillRect/>
          </a:stretch>
        </p:blipFill>
        <p:spPr>
          <a:xfrm>
            <a:off x="10868937" y="1690988"/>
            <a:ext cx="725009" cy="632884"/>
          </a:xfrm>
          <a:prstGeom prst="rect">
            <a:avLst/>
          </a:prstGeom>
        </p:spPr>
      </p:pic>
      <p:sp>
        <p:nvSpPr>
          <p:cNvPr id="91" name="Rectangle 90"/>
          <p:cNvSpPr/>
          <p:nvPr/>
        </p:nvSpPr>
        <p:spPr>
          <a:xfrm>
            <a:off x="8997546" y="3913488"/>
            <a:ext cx="2664563" cy="2070100"/>
          </a:xfrm>
          <a:prstGeom prst="rect">
            <a:avLst/>
          </a:prstGeom>
          <a:solidFill>
            <a:schemeClr val="bg2">
              <a:lumMod val="60000"/>
              <a:lumOff val="40000"/>
              <a:alpha val="44000"/>
            </a:schemeClr>
          </a:solidFill>
          <a:ln>
            <a:solidFill>
              <a:schemeClr val="tx1"/>
            </a:solidFill>
          </a:ln>
          <a:effectLst>
            <a:outerShdw blurRad="50800" dist="38100" dir="270000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TextBox 91"/>
          <p:cNvSpPr txBox="1"/>
          <p:nvPr/>
        </p:nvSpPr>
        <p:spPr>
          <a:xfrm>
            <a:off x="8972760" y="3862688"/>
            <a:ext cx="1395735" cy="707886"/>
          </a:xfrm>
          <a:prstGeom prst="rect">
            <a:avLst/>
          </a:prstGeom>
          <a:noFill/>
          <a:effectLst>
            <a:outerShdw blurRad="50800" dist="38100" dir="2700000">
              <a:srgbClr val="000000">
                <a:alpha val="76000"/>
              </a:srgbClr>
            </a:outerShdw>
          </a:effectLst>
        </p:spPr>
        <p:txBody>
          <a:bodyPr wrap="none" rtlCol="0">
            <a:spAutoFit/>
          </a:bodyPr>
          <a:lstStyle/>
          <a:p>
            <a:r>
              <a:rPr lang="en-US" sz="2000" b="1" dirty="0" smtClean="0">
                <a:solidFill>
                  <a:schemeClr val="bg1"/>
                </a:solidFill>
                <a:effectLst>
                  <a:outerShdw blurRad="50800" dist="38100" dir="2700000">
                    <a:srgbClr val="000000">
                      <a:alpha val="43000"/>
                    </a:srgbClr>
                  </a:outerShdw>
                </a:effectLst>
              </a:rPr>
              <a:t>ADVANCED</a:t>
            </a:r>
          </a:p>
          <a:p>
            <a:r>
              <a:rPr lang="en-US" sz="2000" b="1" dirty="0" smtClean="0">
                <a:solidFill>
                  <a:schemeClr val="bg1"/>
                </a:solidFill>
                <a:effectLst>
                  <a:outerShdw blurRad="50800" dist="38100" dir="2700000">
                    <a:srgbClr val="000000">
                      <a:alpha val="43000"/>
                    </a:srgbClr>
                  </a:outerShdw>
                </a:effectLst>
              </a:rPr>
              <a:t>SQL</a:t>
            </a:r>
          </a:p>
        </p:txBody>
      </p:sp>
      <p:cxnSp>
        <p:nvCxnSpPr>
          <p:cNvPr id="93" name="Straight Connector 92"/>
          <p:cNvCxnSpPr/>
          <p:nvPr/>
        </p:nvCxnSpPr>
        <p:spPr>
          <a:xfrm>
            <a:off x="8997546" y="4688188"/>
            <a:ext cx="2639776" cy="1588"/>
          </a:xfrm>
          <a:prstGeom prst="line">
            <a:avLst/>
          </a:prstGeom>
          <a:ln w="9525" cap="flat" cmpd="sng" algn="ctr">
            <a:solidFill>
              <a:schemeClr val="accent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8985153" y="4637389"/>
            <a:ext cx="2287806" cy="1384995"/>
          </a:xfrm>
          <a:prstGeom prst="rect">
            <a:avLst/>
          </a:prstGeom>
          <a:noFill/>
        </p:spPr>
        <p:txBody>
          <a:bodyPr wrap="none" rtlCol="0">
            <a:spAutoFit/>
          </a:bodyPr>
          <a:lstStyle/>
          <a:p>
            <a:pPr>
              <a:buFont typeface="Arial"/>
              <a:buChar char="•"/>
            </a:pPr>
            <a:r>
              <a:rPr lang="en-US" sz="1200" dirty="0" smtClean="0">
                <a:solidFill>
                  <a:schemeClr val="tx2"/>
                </a:solidFill>
              </a:rPr>
              <a:t>In Database Data Mining</a:t>
            </a:r>
          </a:p>
          <a:p>
            <a:pPr>
              <a:buFont typeface="Arial"/>
              <a:buChar char="•"/>
            </a:pPr>
            <a:r>
              <a:rPr lang="en-US" sz="1200" dirty="0" smtClean="0">
                <a:solidFill>
                  <a:schemeClr val="tx2"/>
                </a:solidFill>
              </a:rPr>
              <a:t>Advanced Algorithm Support</a:t>
            </a:r>
          </a:p>
          <a:p>
            <a:pPr>
              <a:buFont typeface="Arial"/>
              <a:buChar char="•"/>
            </a:pPr>
            <a:r>
              <a:rPr lang="en-US" sz="1200" dirty="0" smtClean="0">
                <a:solidFill>
                  <a:schemeClr val="tx2"/>
                </a:solidFill>
              </a:rPr>
              <a:t>Predictive Analysis and Modeling</a:t>
            </a:r>
          </a:p>
          <a:p>
            <a:pPr>
              <a:buFont typeface="Arial"/>
              <a:buChar char="•"/>
            </a:pPr>
            <a:r>
              <a:rPr lang="en-US" sz="1200" dirty="0" smtClean="0">
                <a:solidFill>
                  <a:schemeClr val="tx2"/>
                </a:solidFill>
              </a:rPr>
              <a:t>Enterprise R Statistics</a:t>
            </a:r>
          </a:p>
          <a:p>
            <a:pPr>
              <a:buFont typeface="Arial"/>
              <a:buChar char="•"/>
            </a:pPr>
            <a:r>
              <a:rPr lang="en-US" sz="1200" dirty="0" smtClean="0">
                <a:solidFill>
                  <a:schemeClr val="tx2"/>
                </a:solidFill>
              </a:rPr>
              <a:t>Security</a:t>
            </a:r>
          </a:p>
          <a:p>
            <a:pPr>
              <a:buFont typeface="Arial"/>
              <a:buChar char="•"/>
            </a:pPr>
            <a:r>
              <a:rPr lang="en-US" sz="1200" dirty="0" smtClean="0">
                <a:solidFill>
                  <a:schemeClr val="tx2"/>
                </a:solidFill>
              </a:rPr>
              <a:t>Data Pattern Matching</a:t>
            </a:r>
          </a:p>
          <a:p>
            <a:pPr>
              <a:buFont typeface="Arial"/>
              <a:buChar char="•"/>
            </a:pPr>
            <a:r>
              <a:rPr lang="en-US" sz="1200" dirty="0" smtClean="0">
                <a:solidFill>
                  <a:schemeClr val="tx2"/>
                </a:solidFill>
              </a:rPr>
              <a:t> Text Mining and Processing</a:t>
            </a:r>
          </a:p>
        </p:txBody>
      </p:sp>
      <p:pic>
        <p:nvPicPr>
          <p:cNvPr id="97" name="Picture 96"/>
          <p:cNvPicPr>
            <a:picLocks noChangeAspect="1"/>
          </p:cNvPicPr>
          <p:nvPr/>
        </p:nvPicPr>
        <p:blipFill>
          <a:blip r:embed="rId10" cstate="print"/>
          <a:srcRect b="9904"/>
          <a:stretch>
            <a:fillRect/>
          </a:stretch>
        </p:blipFill>
        <p:spPr>
          <a:xfrm>
            <a:off x="10683037" y="3929383"/>
            <a:ext cx="946892" cy="708005"/>
          </a:xfrm>
          <a:prstGeom prst="rect">
            <a:avLst/>
          </a:prstGeom>
        </p:spPr>
      </p:pic>
      <p:pic>
        <p:nvPicPr>
          <p:cNvPr id="50" name="Picture 49"/>
          <p:cNvPicPr>
            <a:picLocks noChangeAspect="1"/>
          </p:cNvPicPr>
          <p:nvPr/>
        </p:nvPicPr>
        <p:blipFill rotWithShape="1">
          <a:blip r:embed="rId11" cstate="screen"/>
          <a:srcRect l="7324" t="27600" r="43130" b="6153"/>
          <a:stretch/>
        </p:blipFill>
        <p:spPr>
          <a:xfrm>
            <a:off x="7853119" y="4026743"/>
            <a:ext cx="842117" cy="508418"/>
          </a:xfrm>
          <a:prstGeom prst="rect">
            <a:avLst/>
          </a:prstGeom>
          <a:ln>
            <a:solidFill>
              <a:schemeClr val="tx1">
                <a:lumMod val="65000"/>
                <a:lumOff val="35000"/>
              </a:schemeClr>
            </a:solidFill>
          </a:ln>
          <a:effectLst/>
        </p:spPr>
      </p:pic>
      <p:sp>
        <p:nvSpPr>
          <p:cNvPr id="4" name="Text Placeholder 3"/>
          <p:cNvSpPr>
            <a:spLocks noGrp="1"/>
          </p:cNvSpPr>
          <p:nvPr>
            <p:ph type="body" sz="quarter" idx="13"/>
          </p:nvPr>
        </p:nvSpPr>
        <p:spPr>
          <a:xfrm>
            <a:off x="531814" y="1234041"/>
            <a:ext cx="11125198" cy="343299"/>
          </a:xfrm>
        </p:spPr>
        <p:txBody>
          <a:bodyPr/>
          <a:lstStyle/>
          <a:p>
            <a:r>
              <a:rPr lang="en-US" dirty="0" smtClean="0"/>
              <a:t>All data types, interoperable, secure, consistent, accessible at scale</a:t>
            </a:r>
            <a:endParaRPr lang="en-US" dirty="0"/>
          </a:p>
        </p:txBody>
      </p:sp>
    </p:spTree>
    <p:extLst>
      <p:ext uri="{BB962C8B-B14F-4D97-AF65-F5344CB8AC3E}">
        <p14:creationId xmlns:p14="http://schemas.microsoft.com/office/powerpoint/2010/main" xmlns="" val="3849739142"/>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655723" y="6391148"/>
            <a:ext cx="2743200" cy="182880"/>
          </a:xfrm>
        </p:spPr>
        <p:txBody>
          <a:bodyPr/>
          <a:lstStyle/>
          <a:p>
            <a:endParaRPr lang="en-US" dirty="0"/>
          </a:p>
        </p:txBody>
      </p:sp>
      <p:sp>
        <p:nvSpPr>
          <p:cNvPr id="6" name="Slide Number Placeholder 3"/>
          <p:cNvSpPr txBox="1">
            <a:spLocks/>
          </p:cNvSpPr>
          <p:nvPr/>
        </p:nvSpPr>
        <p:spPr>
          <a:xfrm>
            <a:off x="6310311" y="6391148"/>
            <a:ext cx="381661" cy="182880"/>
          </a:xfrm>
          <a:prstGeom prst="rect">
            <a:avLst/>
          </a:prstGeom>
        </p:spPr>
        <p:txBody>
          <a:bodyPr vert="horz" wrap="none" lIns="0" tIns="0" r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chemeClr val="tx1">
                    <a:lumMod val="60000"/>
                    <a:lumOff val="40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0" normalizeH="0" baseline="0" noProof="0" dirty="0">
              <a:ln>
                <a:noFill/>
              </a:ln>
              <a:solidFill>
                <a:schemeClr val="tx1">
                  <a:lumMod val="60000"/>
                  <a:lumOff val="40000"/>
                </a:schemeClr>
              </a:solidFill>
              <a:effectLst/>
              <a:uLnTx/>
              <a:uFillTx/>
              <a:latin typeface="+mn-lt"/>
              <a:ea typeface="+mn-ea"/>
              <a:cs typeface="+mn-cs"/>
            </a:endParaRPr>
          </a:p>
        </p:txBody>
      </p:sp>
      <p:sp>
        <p:nvSpPr>
          <p:cNvPr id="8" name="Title 12"/>
          <p:cNvSpPr>
            <a:spLocks noGrp="1"/>
          </p:cNvSpPr>
          <p:nvPr>
            <p:ph type="title"/>
          </p:nvPr>
        </p:nvSpPr>
        <p:spPr>
          <a:xfrm>
            <a:off x="1129581" y="215900"/>
            <a:ext cx="10369395" cy="940861"/>
          </a:xfrm>
        </p:spPr>
        <p:txBody>
          <a:bodyPr/>
          <a:lstStyle/>
          <a:p>
            <a:pPr algn="ctr"/>
            <a:r>
              <a:rPr lang="en-US" sz="3200" dirty="0" smtClean="0">
                <a:solidFill>
                  <a:srgbClr val="000000"/>
                </a:solidFill>
              </a:rPr>
              <a:t>RDF Semantic Graph: Graph Visualization &amp; Modeling Support</a:t>
            </a:r>
            <a:br>
              <a:rPr lang="en-US" sz="3200" dirty="0" smtClean="0">
                <a:solidFill>
                  <a:srgbClr val="000000"/>
                </a:solidFill>
              </a:rPr>
            </a:br>
            <a:r>
              <a:rPr lang="en-US" sz="3200" dirty="0" smtClean="0">
                <a:solidFill>
                  <a:srgbClr val="000000"/>
                </a:solidFill>
              </a:rPr>
              <a:t>Open and Standards Based</a:t>
            </a:r>
            <a:endParaRPr lang="en-US" sz="3200" dirty="0">
              <a:solidFill>
                <a:srgbClr val="000000"/>
              </a:solidFill>
            </a:endParaRPr>
          </a:p>
        </p:txBody>
      </p:sp>
      <p:sp>
        <p:nvSpPr>
          <p:cNvPr id="9" name="Text Placeholder 4"/>
          <p:cNvSpPr txBox="1">
            <a:spLocks/>
          </p:cNvSpPr>
          <p:nvPr/>
        </p:nvSpPr>
        <p:spPr bwMode="auto">
          <a:xfrm>
            <a:off x="6912663" y="5100099"/>
            <a:ext cx="4243055" cy="474133"/>
          </a:xfrm>
          <a:prstGeom prst="rect">
            <a:avLst/>
          </a:prstGeom>
          <a:noFill/>
          <a:ln w="9525">
            <a:noFill/>
            <a:miter lim="800000"/>
            <a:headEnd/>
            <a:tailEnd/>
          </a:ln>
        </p:spPr>
        <p:txBody>
          <a:bodyPr lIns="0" tIns="0" rIns="0" bIns="0"/>
          <a:lstStyle/>
          <a:p>
            <a:pPr marL="283572" indent="-283572" algn="ctr" eaLnBrk="0" hangingPunct="0">
              <a:spcBef>
                <a:spcPts val="667"/>
              </a:spcBef>
              <a:spcAft>
                <a:spcPts val="267"/>
              </a:spcAft>
              <a:buClr>
                <a:schemeClr val="tx2"/>
              </a:buClr>
            </a:pPr>
            <a:r>
              <a:rPr lang="en-US" sz="3200" dirty="0" smtClean="0"/>
              <a:t>Cytoscape</a:t>
            </a:r>
            <a:endParaRPr lang="en-US" sz="3200" dirty="0"/>
          </a:p>
        </p:txBody>
      </p:sp>
      <p:sp>
        <p:nvSpPr>
          <p:cNvPr id="10" name="Content Placeholder 2"/>
          <p:cNvSpPr txBox="1">
            <a:spLocks/>
          </p:cNvSpPr>
          <p:nvPr/>
        </p:nvSpPr>
        <p:spPr bwMode="auto">
          <a:xfrm>
            <a:off x="6626505" y="1197079"/>
            <a:ext cx="4726390" cy="54530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83572" indent="-283572" algn="ctr" defTabSz="1218936" eaLnBrk="0" hangingPunct="0">
              <a:spcBef>
                <a:spcPts val="667"/>
              </a:spcBef>
              <a:spcAft>
                <a:spcPts val="267"/>
              </a:spcAft>
              <a:buClr>
                <a:schemeClr val="tx2"/>
              </a:buClr>
              <a:defRPr/>
            </a:pPr>
            <a:r>
              <a:rPr lang="en-US" sz="3200" b="1" dirty="0" smtClean="0">
                <a:solidFill>
                  <a:srgbClr val="FF0000"/>
                </a:solidFill>
                <a:cs typeface="ＭＳ Ｐゴシック" pitchFamily="127" charset="-128"/>
              </a:rPr>
              <a:t>Graph Visualization</a:t>
            </a:r>
          </a:p>
        </p:txBody>
      </p:sp>
      <p:pic>
        <p:nvPicPr>
          <p:cNvPr id="12" name="Picture 2" descr="http://assets.devx.com/articlefigs/19619.jpg">
            <a:hlinkClick r:id="rId2"/>
          </p:cNvPr>
          <p:cNvPicPr>
            <a:picLocks noChangeAspect="1" noChangeArrowheads="1"/>
          </p:cNvPicPr>
          <p:nvPr/>
        </p:nvPicPr>
        <p:blipFill>
          <a:blip r:embed="rId3" cstate="print"/>
          <a:srcRect/>
          <a:stretch>
            <a:fillRect/>
          </a:stretch>
        </p:blipFill>
        <p:spPr bwMode="auto">
          <a:xfrm>
            <a:off x="1039453" y="1788996"/>
            <a:ext cx="4679418" cy="3118237"/>
          </a:xfrm>
          <a:prstGeom prst="rect">
            <a:avLst/>
          </a:prstGeom>
          <a:noFill/>
        </p:spPr>
      </p:pic>
      <p:sp>
        <p:nvSpPr>
          <p:cNvPr id="13" name="Content Placeholder 2"/>
          <p:cNvSpPr txBox="1">
            <a:spLocks/>
          </p:cNvSpPr>
          <p:nvPr/>
        </p:nvSpPr>
        <p:spPr bwMode="auto">
          <a:xfrm>
            <a:off x="789234" y="1176951"/>
            <a:ext cx="4726390" cy="54530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83572" indent="-283572" algn="ctr" defTabSz="1218936" eaLnBrk="0" hangingPunct="0">
              <a:spcBef>
                <a:spcPts val="667"/>
              </a:spcBef>
              <a:spcAft>
                <a:spcPts val="267"/>
              </a:spcAft>
              <a:buClr>
                <a:schemeClr val="tx2"/>
              </a:buClr>
              <a:defRPr/>
            </a:pPr>
            <a:r>
              <a:rPr lang="en-US" sz="3200" b="1" dirty="0" smtClean="0">
                <a:solidFill>
                  <a:srgbClr val="FF0000"/>
                </a:solidFill>
                <a:cs typeface="ＭＳ Ｐゴシック" pitchFamily="127" charset="-128"/>
              </a:rPr>
              <a:t>Semantic Modeling</a:t>
            </a:r>
          </a:p>
        </p:txBody>
      </p:sp>
      <p:sp>
        <p:nvSpPr>
          <p:cNvPr id="14" name="Text Placeholder 4"/>
          <p:cNvSpPr txBox="1">
            <a:spLocks/>
          </p:cNvSpPr>
          <p:nvPr/>
        </p:nvSpPr>
        <p:spPr bwMode="auto">
          <a:xfrm>
            <a:off x="1435550" y="5099974"/>
            <a:ext cx="3934870" cy="474133"/>
          </a:xfrm>
          <a:prstGeom prst="rect">
            <a:avLst/>
          </a:prstGeom>
          <a:noFill/>
          <a:ln w="9525">
            <a:noFill/>
            <a:miter lim="800000"/>
            <a:headEnd/>
            <a:tailEnd/>
          </a:ln>
        </p:spPr>
        <p:txBody>
          <a:bodyPr lIns="0" tIns="0" rIns="0" bIns="0"/>
          <a:lstStyle/>
          <a:p>
            <a:pPr marL="283572" indent="-283572" algn="ctr" eaLnBrk="0" hangingPunct="0">
              <a:spcBef>
                <a:spcPts val="667"/>
              </a:spcBef>
              <a:spcAft>
                <a:spcPts val="267"/>
              </a:spcAft>
              <a:buClr>
                <a:schemeClr val="tx2"/>
              </a:buClr>
            </a:pPr>
            <a:r>
              <a:rPr lang="en-US" sz="3200" dirty="0" smtClean="0">
                <a:cs typeface="ＭＳ Ｐゴシック" pitchFamily="127" charset="-128"/>
              </a:rPr>
              <a:t>Protégé</a:t>
            </a:r>
            <a:endParaRPr lang="en-US" sz="3200" dirty="0"/>
          </a:p>
        </p:txBody>
      </p:sp>
      <p:sp>
        <p:nvSpPr>
          <p:cNvPr id="15" name="Footer Placeholder 9"/>
          <p:cNvSpPr txBox="1">
            <a:spLocks/>
          </p:cNvSpPr>
          <p:nvPr/>
        </p:nvSpPr>
        <p:spPr>
          <a:xfrm>
            <a:off x="4563214" y="6556248"/>
            <a:ext cx="1226398" cy="182880"/>
          </a:xfrm>
          <a:prstGeom prst="rect">
            <a:avLst/>
          </a:prstGeom>
        </p:spPr>
        <p:txBody>
          <a:bodyPr vert="horz" wrap="none" lIns="0" tIns="0" rIns="0" bIns="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chemeClr val="tx1">
                    <a:lumMod val="60000"/>
                    <a:lumOff val="40000"/>
                  </a:schemeClr>
                </a:solidFill>
                <a:effectLst/>
                <a:uLnTx/>
                <a:uFillTx/>
                <a:latin typeface="+mn-lt"/>
                <a:ea typeface="+mn-ea"/>
                <a:cs typeface="+mn-cs"/>
              </a:rPr>
              <a:t>Oracle Confidential – Internal/Restricted/Highly Restricted</a:t>
            </a:r>
            <a:endParaRPr kumimoji="0" lang="en-US" sz="800" b="0" i="0" u="none" strike="noStrike" kern="1200" cap="none" spc="0" normalizeH="0" baseline="0" noProof="0" dirty="0">
              <a:ln>
                <a:noFill/>
              </a:ln>
              <a:solidFill>
                <a:schemeClr val="tx1">
                  <a:lumMod val="60000"/>
                  <a:lumOff val="40000"/>
                </a:schemeClr>
              </a:solidFill>
              <a:effectLst/>
              <a:uLnTx/>
              <a:uFillTx/>
              <a:latin typeface="+mn-lt"/>
              <a:ea typeface="+mn-ea"/>
              <a:cs typeface="+mn-cs"/>
            </a:endParaRPr>
          </a:p>
        </p:txBody>
      </p:sp>
      <p:pic>
        <p:nvPicPr>
          <p:cNvPr id="43009" name="Picture 1"/>
          <p:cNvPicPr>
            <a:picLocks noChangeAspect="1" noChangeArrowheads="1"/>
          </p:cNvPicPr>
          <p:nvPr/>
        </p:nvPicPr>
        <p:blipFill>
          <a:blip r:embed="rId4" cstate="print"/>
          <a:srcRect/>
          <a:stretch>
            <a:fillRect/>
          </a:stretch>
        </p:blipFill>
        <p:spPr bwMode="auto">
          <a:xfrm>
            <a:off x="6580187" y="1816101"/>
            <a:ext cx="4939372" cy="3154972"/>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Full slide 4-color photo can be inserted here"/>
          <p:cNvSpPr>
            <a:spLocks noGrp="1"/>
          </p:cNvSpPr>
          <p:nvPr>
            <p:ph type="ctrTitle"/>
          </p:nvPr>
        </p:nvSpPr>
        <p:spPr>
          <a:xfrm>
            <a:off x="1056813" y="1905000"/>
            <a:ext cx="9788987" cy="2835765"/>
          </a:xfrm>
        </p:spPr>
        <p:txBody>
          <a:bodyPr/>
          <a:lstStyle/>
          <a:p>
            <a:r>
              <a:rPr lang="en-US" dirty="0" smtClean="0">
                <a:effectLst>
                  <a:glow rad="101600">
                    <a:schemeClr val="bg1">
                      <a:alpha val="39000"/>
                    </a:schemeClr>
                  </a:glow>
                </a:effectLst>
              </a:rPr>
              <a:t>Innovations in Risk &amp; Threat Analytics </a:t>
            </a:r>
            <a:br>
              <a:rPr lang="en-US" dirty="0" smtClean="0">
                <a:effectLst>
                  <a:glow rad="101600">
                    <a:schemeClr val="bg1">
                      <a:alpha val="39000"/>
                    </a:schemeClr>
                  </a:glow>
                </a:effectLst>
              </a:rPr>
            </a:br>
            <a:r>
              <a:rPr lang="en-US" dirty="0" smtClean="0">
                <a:effectLst>
                  <a:glow rad="101600">
                    <a:schemeClr val="bg1">
                      <a:alpha val="39000"/>
                    </a:schemeClr>
                  </a:glow>
                </a:effectLst>
              </a:rPr>
              <a:t/>
            </a:r>
            <a:br>
              <a:rPr lang="en-US" dirty="0" smtClean="0">
                <a:effectLst>
                  <a:glow rad="101600">
                    <a:schemeClr val="bg1">
                      <a:alpha val="39000"/>
                    </a:schemeClr>
                  </a:glow>
                </a:effectLst>
              </a:rPr>
            </a:br>
            <a:r>
              <a:rPr lang="en-US" dirty="0" smtClean="0">
                <a:effectLst>
                  <a:glow rad="101600">
                    <a:schemeClr val="bg1">
                      <a:alpha val="39000"/>
                    </a:schemeClr>
                  </a:glow>
                </a:effectLst>
              </a:rPr>
              <a:t>Operating at the Speed of Wire</a:t>
            </a:r>
            <a:br>
              <a:rPr lang="en-US" dirty="0" smtClean="0">
                <a:effectLst>
                  <a:glow rad="101600">
                    <a:schemeClr val="bg1">
                      <a:alpha val="39000"/>
                    </a:schemeClr>
                  </a:glow>
                </a:effectLst>
              </a:rPr>
            </a:br>
            <a:endParaRPr lang="en-US" dirty="0">
              <a:effectLst>
                <a:glow rad="101600">
                  <a:schemeClr val="bg1">
                    <a:alpha val="39000"/>
                  </a:schemeClr>
                </a:glow>
              </a:effectLst>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pPr/>
              <a:t>23</a:t>
            </a:fld>
            <a:endParaRPr lang="en-US" dirty="0"/>
          </a:p>
        </p:txBody>
      </p:sp>
      <p:sp>
        <p:nvSpPr>
          <p:cNvPr id="5" name="TextBox 4"/>
          <p:cNvSpPr txBox="1"/>
          <p:nvPr/>
        </p:nvSpPr>
        <p:spPr>
          <a:xfrm>
            <a:off x="6237292" y="381000"/>
            <a:ext cx="914400" cy="914400"/>
          </a:xfrm>
          <a:prstGeom prst="rect">
            <a:avLst/>
          </a:prstGeom>
          <a:noFill/>
        </p:spPr>
        <p:txBody>
          <a:bodyPr wrap="none" lIns="0" tIns="0" rIns="0" bIns="0" rtlCol="0">
            <a:noAutofit/>
          </a:bodyPr>
          <a:lstStyle/>
          <a:p>
            <a:pPr>
              <a:lnSpc>
                <a:spcPct val="90000"/>
              </a:lnSpc>
            </a:pPr>
            <a:endParaRPr lang="en-US" dirty="0"/>
          </a:p>
        </p:txBody>
      </p:sp>
    </p:spTree>
    <p:extLst>
      <p:ext uri="{BB962C8B-B14F-4D97-AF65-F5344CB8AC3E}">
        <p14:creationId xmlns="" xmlns:p14="http://schemas.microsoft.com/office/powerpoint/2010/main" val="1495257600"/>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1812" y="16437"/>
            <a:ext cx="11125200" cy="889000"/>
          </a:xfrm>
        </p:spPr>
        <p:txBody>
          <a:bodyPr/>
          <a:lstStyle/>
          <a:p>
            <a:r>
              <a:rPr lang="en-US" dirty="0" smtClean="0"/>
              <a:t>Graph Analysis – Model Data as a Graph</a:t>
            </a:r>
            <a:endParaRPr lang="en-US" dirty="0"/>
          </a:p>
        </p:txBody>
      </p:sp>
      <p:sp>
        <p:nvSpPr>
          <p:cNvPr id="5" name="Content Placeholder 4"/>
          <p:cNvSpPr>
            <a:spLocks noGrp="1"/>
          </p:cNvSpPr>
          <p:nvPr>
            <p:ph idx="1"/>
          </p:nvPr>
        </p:nvSpPr>
        <p:spPr>
          <a:xfrm>
            <a:off x="531151" y="1160931"/>
            <a:ext cx="11126522" cy="4419600"/>
          </a:xfrm>
        </p:spPr>
        <p:txBody>
          <a:bodyPr/>
          <a:lstStyle/>
          <a:p>
            <a:r>
              <a:rPr lang="en-US" dirty="0" smtClean="0"/>
              <a:t>Graph analysis considers relationships and properties between entities</a:t>
            </a:r>
          </a:p>
          <a:p>
            <a:r>
              <a:rPr lang="en-US" dirty="0" smtClean="0"/>
              <a:t>Straight forward concept, but difficult to implement</a:t>
            </a:r>
          </a:p>
        </p:txBody>
      </p:sp>
      <p:sp>
        <p:nvSpPr>
          <p:cNvPr id="7" name="Rounded Rectangle 6"/>
          <p:cNvSpPr/>
          <p:nvPr/>
        </p:nvSpPr>
        <p:spPr>
          <a:xfrm>
            <a:off x="9064175" y="2624484"/>
            <a:ext cx="2652887" cy="3017519"/>
          </a:xfrm>
          <a:prstGeom prst="roundRect">
            <a:avLst>
              <a:gd name="adj" fmla="val 7826"/>
            </a:avLst>
          </a:prstGeom>
          <a:solidFill>
            <a:schemeClr val="tx1">
              <a:lumMod val="20000"/>
              <a:lumOff val="80000"/>
            </a:schemeClr>
          </a:solidFill>
          <a:ln w="3175">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8" name="Rounded Rectangle 7"/>
          <p:cNvSpPr/>
          <p:nvPr/>
        </p:nvSpPr>
        <p:spPr bwMode="auto">
          <a:xfrm>
            <a:off x="9188912" y="3584170"/>
            <a:ext cx="2427111" cy="1857022"/>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400" dirty="0" smtClean="0">
              <a:solidFill>
                <a:srgbClr val="FFFFFF"/>
              </a:solidFill>
            </a:endParaRPr>
          </a:p>
        </p:txBody>
      </p:sp>
      <p:sp>
        <p:nvSpPr>
          <p:cNvPr id="9" name="Rounded Rectangle 8"/>
          <p:cNvSpPr/>
          <p:nvPr/>
        </p:nvSpPr>
        <p:spPr>
          <a:xfrm>
            <a:off x="3244182" y="2676735"/>
            <a:ext cx="2734735" cy="3004457"/>
          </a:xfrm>
          <a:prstGeom prst="roundRect">
            <a:avLst>
              <a:gd name="adj" fmla="val 7826"/>
            </a:avLst>
          </a:prstGeom>
          <a:solidFill>
            <a:schemeClr val="tx1">
              <a:lumMod val="20000"/>
              <a:lumOff val="80000"/>
            </a:schemeClr>
          </a:solidFill>
          <a:ln w="3175">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 name="Rounded Rectangle 9"/>
          <p:cNvSpPr/>
          <p:nvPr/>
        </p:nvSpPr>
        <p:spPr bwMode="auto">
          <a:xfrm>
            <a:off x="3392523" y="3717185"/>
            <a:ext cx="2552899" cy="1840089"/>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400" dirty="0" smtClean="0">
              <a:solidFill>
                <a:srgbClr val="FFFFFF"/>
              </a:solidFill>
            </a:endParaRPr>
          </a:p>
        </p:txBody>
      </p:sp>
      <p:sp>
        <p:nvSpPr>
          <p:cNvPr id="11" name="Rounded Rectangle 10"/>
          <p:cNvSpPr/>
          <p:nvPr/>
        </p:nvSpPr>
        <p:spPr>
          <a:xfrm>
            <a:off x="315678" y="2715924"/>
            <a:ext cx="2757310" cy="2952205"/>
          </a:xfrm>
          <a:prstGeom prst="roundRect">
            <a:avLst>
              <a:gd name="adj" fmla="val 7826"/>
            </a:avLst>
          </a:prstGeom>
          <a:solidFill>
            <a:schemeClr val="tx1">
              <a:lumMod val="20000"/>
              <a:lumOff val="80000"/>
            </a:schemeClr>
          </a:solidFill>
          <a:ln w="3175">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nvGrpSpPr>
          <p:cNvPr id="2" name="Group 94"/>
          <p:cNvGrpSpPr>
            <a:grpSpLocks/>
          </p:cNvGrpSpPr>
          <p:nvPr/>
        </p:nvGrpSpPr>
        <p:grpSpPr bwMode="auto">
          <a:xfrm>
            <a:off x="386230" y="3743969"/>
            <a:ext cx="2585157" cy="1783050"/>
            <a:chOff x="152400" y="2057522"/>
            <a:chExt cx="2927389" cy="1981787"/>
          </a:xfrm>
        </p:grpSpPr>
        <p:sp>
          <p:nvSpPr>
            <p:cNvPr id="13" name="Rounded Rectangle 12"/>
            <p:cNvSpPr/>
            <p:nvPr/>
          </p:nvSpPr>
          <p:spPr>
            <a:xfrm>
              <a:off x="152400" y="2057522"/>
              <a:ext cx="2927389" cy="1981787"/>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400" dirty="0" smtClean="0">
                <a:solidFill>
                  <a:srgbClr val="FFFFFF"/>
                </a:solidFill>
              </a:endParaRPr>
            </a:p>
          </p:txBody>
        </p:sp>
        <p:grpSp>
          <p:nvGrpSpPr>
            <p:cNvPr id="3" name="Group 38"/>
            <p:cNvGrpSpPr>
              <a:grpSpLocks/>
            </p:cNvGrpSpPr>
            <p:nvPr/>
          </p:nvGrpSpPr>
          <p:grpSpPr bwMode="auto">
            <a:xfrm>
              <a:off x="295277" y="2179844"/>
              <a:ext cx="2622585" cy="1742503"/>
              <a:chOff x="228067" y="2727932"/>
              <a:chExt cx="4952787" cy="2987145"/>
            </a:xfrm>
          </p:grpSpPr>
          <p:pic>
            <p:nvPicPr>
              <p:cNvPr id="18" name="Picture 6" descr="http://i19.photobucket.com/albums/b200/Asteraceae/PurchaseHistory.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8600" y="3078163"/>
                <a:ext cx="2209800" cy="2324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ounded Rectangle 18"/>
              <p:cNvSpPr/>
              <p:nvPr/>
            </p:nvSpPr>
            <p:spPr bwMode="auto">
              <a:xfrm>
                <a:off x="228067" y="5084877"/>
                <a:ext cx="2281519" cy="630200"/>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fontAlgn="auto">
                  <a:spcBef>
                    <a:spcPts val="0"/>
                  </a:spcBef>
                  <a:spcAft>
                    <a:spcPts val="0"/>
                  </a:spcAft>
                  <a:defRPr/>
                </a:pPr>
                <a:r>
                  <a:rPr lang="en-US" sz="1000" dirty="0">
                    <a:solidFill>
                      <a:schemeClr val="tx1"/>
                    </a:solidFill>
                  </a:rPr>
                  <a:t>Purchase Record</a:t>
                </a:r>
              </a:p>
            </p:txBody>
          </p:sp>
          <p:sp>
            <p:nvSpPr>
              <p:cNvPr id="20" name="Right Arrow 19"/>
              <p:cNvSpPr/>
              <p:nvPr/>
            </p:nvSpPr>
            <p:spPr bwMode="auto">
              <a:xfrm>
                <a:off x="2284733" y="4649466"/>
                <a:ext cx="608604" cy="684627"/>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400" dirty="0" smtClean="0">
                  <a:solidFill>
                    <a:srgbClr val="FFFFFF"/>
                  </a:solidFill>
                  <a:ea typeface="ＭＳ Ｐゴシック" pitchFamily="34" charset="-128"/>
                </a:endParaRPr>
              </a:p>
            </p:txBody>
          </p:sp>
          <p:grpSp>
            <p:nvGrpSpPr>
              <p:cNvPr id="6" name="Group 20484"/>
              <p:cNvGrpSpPr>
                <a:grpSpLocks/>
              </p:cNvGrpSpPr>
              <p:nvPr/>
            </p:nvGrpSpPr>
            <p:grpSpPr bwMode="auto">
              <a:xfrm>
                <a:off x="2772032" y="2727932"/>
                <a:ext cx="2408822" cy="2789493"/>
                <a:chOff x="5515223" y="2804057"/>
                <a:chExt cx="2409015" cy="2790362"/>
              </a:xfrm>
            </p:grpSpPr>
            <p:sp>
              <p:nvSpPr>
                <p:cNvPr id="22" name="Rounded Rectangle 21"/>
                <p:cNvSpPr/>
                <p:nvPr/>
              </p:nvSpPr>
              <p:spPr bwMode="auto">
                <a:xfrm>
                  <a:off x="5609554" y="2918098"/>
                  <a:ext cx="2314684" cy="2676321"/>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400" dirty="0" smtClean="0">
                    <a:solidFill>
                      <a:srgbClr val="FFFFFF"/>
                    </a:solidFill>
                    <a:ea typeface="ＭＳ Ｐゴシック" pitchFamily="34" charset="-128"/>
                  </a:endParaRPr>
                </a:p>
              </p:txBody>
            </p:sp>
            <p:sp>
              <p:nvSpPr>
                <p:cNvPr id="23" name="Oval 22"/>
                <p:cNvSpPr/>
                <p:nvPr/>
              </p:nvSpPr>
              <p:spPr bwMode="auto">
                <a:xfrm>
                  <a:off x="7081716" y="3792056"/>
                  <a:ext cx="368791" cy="197716"/>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400" dirty="0" smtClean="0">
                    <a:solidFill>
                      <a:srgbClr val="FFFFFF"/>
                    </a:solidFill>
                    <a:ea typeface="ＭＳ Ｐゴシック" pitchFamily="34" charset="-128"/>
                  </a:endParaRPr>
                </a:p>
              </p:txBody>
            </p:sp>
            <p:sp>
              <p:nvSpPr>
                <p:cNvPr id="24" name="Oval 10"/>
                <p:cNvSpPr/>
                <p:nvPr/>
              </p:nvSpPr>
              <p:spPr bwMode="auto">
                <a:xfrm>
                  <a:off x="7072722" y="3551359"/>
                  <a:ext cx="371789" cy="203447"/>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400" dirty="0" smtClean="0">
                    <a:solidFill>
                      <a:srgbClr val="FFFFFF"/>
                    </a:solidFill>
                    <a:ea typeface="ＭＳ Ｐゴシック" pitchFamily="34" charset="-128"/>
                  </a:endParaRPr>
                </a:p>
              </p:txBody>
            </p:sp>
            <p:sp>
              <p:nvSpPr>
                <p:cNvPr id="25" name="Oval 24"/>
                <p:cNvSpPr/>
                <p:nvPr/>
              </p:nvSpPr>
              <p:spPr bwMode="auto">
                <a:xfrm>
                  <a:off x="7072722" y="3299201"/>
                  <a:ext cx="371789" cy="197716"/>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400" dirty="0" smtClean="0">
                    <a:solidFill>
                      <a:srgbClr val="FFFFFF"/>
                    </a:solidFill>
                    <a:ea typeface="ＭＳ Ｐゴシック" pitchFamily="34" charset="-128"/>
                  </a:endParaRPr>
                </a:p>
              </p:txBody>
            </p:sp>
            <p:sp>
              <p:nvSpPr>
                <p:cNvPr id="26" name="Oval 25"/>
                <p:cNvSpPr/>
                <p:nvPr/>
              </p:nvSpPr>
              <p:spPr bwMode="auto">
                <a:xfrm>
                  <a:off x="7081716" y="4055677"/>
                  <a:ext cx="368791" cy="197716"/>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400" dirty="0" smtClean="0">
                    <a:solidFill>
                      <a:srgbClr val="FFFFFF"/>
                    </a:solidFill>
                    <a:ea typeface="ＭＳ Ｐゴシック" pitchFamily="34" charset="-128"/>
                  </a:endParaRPr>
                </a:p>
              </p:txBody>
            </p:sp>
            <p:sp>
              <p:nvSpPr>
                <p:cNvPr id="27" name="Oval 26"/>
                <p:cNvSpPr/>
                <p:nvPr/>
              </p:nvSpPr>
              <p:spPr bwMode="auto">
                <a:xfrm>
                  <a:off x="7081716" y="4316433"/>
                  <a:ext cx="368791" cy="200581"/>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400" dirty="0" smtClean="0">
                    <a:solidFill>
                      <a:srgbClr val="FFFFFF"/>
                    </a:solidFill>
                    <a:ea typeface="ＭＳ Ｐゴシック" pitchFamily="34" charset="-128"/>
                  </a:endParaRPr>
                </a:p>
              </p:txBody>
            </p:sp>
            <p:sp>
              <p:nvSpPr>
                <p:cNvPr id="28" name="Oval 27"/>
                <p:cNvSpPr/>
                <p:nvPr/>
              </p:nvSpPr>
              <p:spPr bwMode="auto">
                <a:xfrm>
                  <a:off x="7081716" y="4577187"/>
                  <a:ext cx="368791" cy="200581"/>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400" dirty="0" smtClean="0">
                    <a:solidFill>
                      <a:srgbClr val="FFFFFF"/>
                    </a:solidFill>
                    <a:ea typeface="ＭＳ Ｐゴシック" pitchFamily="34" charset="-128"/>
                  </a:endParaRPr>
                </a:p>
              </p:txBody>
            </p:sp>
            <p:sp>
              <p:nvSpPr>
                <p:cNvPr id="29" name="Oval 28"/>
                <p:cNvSpPr/>
                <p:nvPr/>
              </p:nvSpPr>
              <p:spPr bwMode="auto">
                <a:xfrm>
                  <a:off x="7090712" y="4837943"/>
                  <a:ext cx="368789" cy="197714"/>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400" dirty="0" smtClean="0">
                    <a:solidFill>
                      <a:srgbClr val="FFFFFF"/>
                    </a:solidFill>
                    <a:ea typeface="ＭＳ Ｐゴシック" pitchFamily="34" charset="-128"/>
                  </a:endParaRPr>
                </a:p>
              </p:txBody>
            </p:sp>
            <p:sp>
              <p:nvSpPr>
                <p:cNvPr id="30" name="Rounded Rectangle 29"/>
                <p:cNvSpPr/>
                <p:nvPr/>
              </p:nvSpPr>
              <p:spPr bwMode="auto">
                <a:xfrm>
                  <a:off x="5882398" y="3519841"/>
                  <a:ext cx="641635" cy="246428"/>
                </a:xfrm>
                <a:prstGeom prst="roundRect">
                  <a:avLst/>
                </a:prstGeom>
                <a:solidFill>
                  <a:schemeClr val="accent1">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400" dirty="0" smtClean="0">
                    <a:solidFill>
                      <a:srgbClr val="FFFFFF"/>
                    </a:solidFill>
                    <a:ea typeface="ＭＳ Ｐゴシック" pitchFamily="34" charset="-128"/>
                  </a:endParaRPr>
                </a:p>
              </p:txBody>
            </p:sp>
            <p:sp>
              <p:nvSpPr>
                <p:cNvPr id="31" name="Rounded Rectangle 30"/>
                <p:cNvSpPr/>
                <p:nvPr/>
              </p:nvSpPr>
              <p:spPr bwMode="auto">
                <a:xfrm>
                  <a:off x="5891393" y="3880886"/>
                  <a:ext cx="644633" cy="24929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400" dirty="0" smtClean="0">
                    <a:solidFill>
                      <a:srgbClr val="FFFFFF"/>
                    </a:solidFill>
                    <a:ea typeface="ＭＳ Ｐゴシック" pitchFamily="34" charset="-128"/>
                  </a:endParaRPr>
                </a:p>
              </p:txBody>
            </p:sp>
            <p:sp>
              <p:nvSpPr>
                <p:cNvPr id="32" name="Rounded Rectangle 31"/>
                <p:cNvSpPr/>
                <p:nvPr/>
              </p:nvSpPr>
              <p:spPr bwMode="auto">
                <a:xfrm>
                  <a:off x="5900387" y="4236200"/>
                  <a:ext cx="641635" cy="246428"/>
                </a:xfrm>
                <a:prstGeom prst="roundRect">
                  <a:avLst/>
                </a:prstGeom>
                <a:solidFill>
                  <a:schemeClr val="accent1">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400" dirty="0" smtClean="0">
                    <a:solidFill>
                      <a:srgbClr val="FFFFFF"/>
                    </a:solidFill>
                    <a:ea typeface="ＭＳ Ｐゴシック" pitchFamily="34" charset="-128"/>
                  </a:endParaRPr>
                </a:p>
              </p:txBody>
            </p:sp>
            <p:cxnSp>
              <p:nvCxnSpPr>
                <p:cNvPr id="33" name="Straight Connector 32"/>
                <p:cNvCxnSpPr>
                  <a:stCxn id="30" idx="3"/>
                  <a:endCxn id="25" idx="2"/>
                </p:cNvCxnSpPr>
                <p:nvPr/>
              </p:nvCxnSpPr>
              <p:spPr bwMode="auto">
                <a:xfrm flipV="1">
                  <a:off x="6524033" y="3396626"/>
                  <a:ext cx="548689" cy="249294"/>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30" idx="3"/>
                </p:cNvCxnSpPr>
                <p:nvPr/>
              </p:nvCxnSpPr>
              <p:spPr bwMode="auto">
                <a:xfrm>
                  <a:off x="6524033" y="3645920"/>
                  <a:ext cx="548689" cy="573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3"/>
                  <a:endCxn id="27" idx="2"/>
                </p:cNvCxnSpPr>
                <p:nvPr/>
              </p:nvCxnSpPr>
              <p:spPr bwMode="auto">
                <a:xfrm>
                  <a:off x="6524033" y="3645920"/>
                  <a:ext cx="557683" cy="767938"/>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3"/>
                  <a:endCxn id="23" idx="2"/>
                </p:cNvCxnSpPr>
                <p:nvPr/>
              </p:nvCxnSpPr>
              <p:spPr bwMode="auto">
                <a:xfrm flipV="1">
                  <a:off x="6536026" y="3892348"/>
                  <a:ext cx="545690" cy="11175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2" idx="3"/>
                  <a:endCxn id="26" idx="2"/>
                </p:cNvCxnSpPr>
                <p:nvPr/>
              </p:nvCxnSpPr>
              <p:spPr bwMode="auto">
                <a:xfrm flipV="1">
                  <a:off x="6542023" y="4155968"/>
                  <a:ext cx="539693" cy="20344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2" idx="3"/>
                  <a:endCxn id="28" idx="2"/>
                </p:cNvCxnSpPr>
                <p:nvPr/>
              </p:nvCxnSpPr>
              <p:spPr bwMode="auto">
                <a:xfrm>
                  <a:off x="6542023" y="4359413"/>
                  <a:ext cx="539693" cy="31806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3"/>
                  <a:endCxn id="29" idx="2"/>
                </p:cNvCxnSpPr>
                <p:nvPr/>
              </p:nvCxnSpPr>
              <p:spPr bwMode="auto">
                <a:xfrm>
                  <a:off x="6542023" y="4359413"/>
                  <a:ext cx="548689" cy="578819"/>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27" idx="2"/>
                </p:cNvCxnSpPr>
                <p:nvPr/>
              </p:nvCxnSpPr>
              <p:spPr bwMode="auto">
                <a:xfrm flipV="1">
                  <a:off x="6551019" y="4413858"/>
                  <a:ext cx="530697" cy="277947"/>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auto">
                <a:xfrm>
                  <a:off x="5915380" y="4559994"/>
                  <a:ext cx="644633" cy="249294"/>
                </a:xfrm>
                <a:prstGeom prst="roundRect">
                  <a:avLst/>
                </a:prstGeom>
                <a:solidFill>
                  <a:schemeClr val="accent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400" dirty="0" smtClean="0">
                    <a:solidFill>
                      <a:srgbClr val="FFFFFF"/>
                    </a:solidFill>
                    <a:ea typeface="ＭＳ Ｐゴシック" pitchFamily="34" charset="-128"/>
                  </a:endParaRPr>
                </a:p>
              </p:txBody>
            </p:sp>
            <p:sp>
              <p:nvSpPr>
                <p:cNvPr id="42" name="TextBox 49"/>
                <p:cNvSpPr txBox="1">
                  <a:spLocks noChangeArrowheads="1"/>
                </p:cNvSpPr>
                <p:nvPr/>
              </p:nvSpPr>
              <p:spPr bwMode="auto">
                <a:xfrm>
                  <a:off x="5515223" y="2804057"/>
                  <a:ext cx="1673213" cy="488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eaLnBrk="1" hangingPunct="1">
                    <a:spcAft>
                      <a:spcPct val="0"/>
                    </a:spcAft>
                    <a:buClrTx/>
                    <a:buSzTx/>
                    <a:buFontTx/>
                    <a:buNone/>
                  </a:pPr>
                  <a:r>
                    <a:rPr lang="en-US" altLang="en-US" sz="1000" dirty="0"/>
                    <a:t>customer</a:t>
                  </a:r>
                </a:p>
              </p:txBody>
            </p:sp>
            <p:sp>
              <p:nvSpPr>
                <p:cNvPr id="43" name="TextBox 51"/>
                <p:cNvSpPr txBox="1">
                  <a:spLocks noChangeArrowheads="1"/>
                </p:cNvSpPr>
                <p:nvPr/>
              </p:nvSpPr>
              <p:spPr bwMode="auto">
                <a:xfrm>
                  <a:off x="6853981" y="2804057"/>
                  <a:ext cx="1057330" cy="488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eaLnBrk="1" hangingPunct="1">
                    <a:spcAft>
                      <a:spcPct val="0"/>
                    </a:spcAft>
                    <a:buClrTx/>
                    <a:buSzTx/>
                    <a:buFontTx/>
                    <a:buNone/>
                  </a:pPr>
                  <a:r>
                    <a:rPr lang="en-US" altLang="en-US" sz="1000" dirty="0"/>
                    <a:t>items</a:t>
                  </a:r>
                </a:p>
              </p:txBody>
            </p:sp>
            <p:sp>
              <p:nvSpPr>
                <p:cNvPr id="44" name="Rounded Rectangle 43"/>
                <p:cNvSpPr/>
                <p:nvPr/>
              </p:nvSpPr>
              <p:spPr bwMode="auto">
                <a:xfrm>
                  <a:off x="5948360" y="4895252"/>
                  <a:ext cx="644635" cy="24929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400" dirty="0" smtClean="0">
                    <a:solidFill>
                      <a:srgbClr val="FFFFFF"/>
                    </a:solidFill>
                    <a:ea typeface="ＭＳ Ｐゴシック" pitchFamily="34" charset="-128"/>
                  </a:endParaRPr>
                </a:p>
              </p:txBody>
            </p:sp>
            <p:sp>
              <p:nvSpPr>
                <p:cNvPr id="45" name="Rounded Rectangle 44"/>
                <p:cNvSpPr/>
                <p:nvPr/>
              </p:nvSpPr>
              <p:spPr bwMode="auto">
                <a:xfrm>
                  <a:off x="5942364" y="5267759"/>
                  <a:ext cx="644635" cy="249292"/>
                </a:xfrm>
                <a:prstGeom prst="roundRect">
                  <a:avLst/>
                </a:prstGeom>
                <a:solidFill>
                  <a:schemeClr val="accent1">
                    <a:lumMod val="20000"/>
                    <a:lumOff val="8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400" dirty="0" smtClean="0">
                    <a:solidFill>
                      <a:srgbClr val="FFFFFF"/>
                    </a:solidFill>
                    <a:ea typeface="ＭＳ Ｐゴシック" pitchFamily="34" charset="-128"/>
                  </a:endParaRPr>
                </a:p>
              </p:txBody>
            </p:sp>
            <p:sp>
              <p:nvSpPr>
                <p:cNvPr id="46" name="Oval 45"/>
                <p:cNvSpPr/>
                <p:nvPr/>
              </p:nvSpPr>
              <p:spPr bwMode="auto">
                <a:xfrm>
                  <a:off x="7102705" y="5072909"/>
                  <a:ext cx="368789" cy="200581"/>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400" dirty="0" smtClean="0">
                    <a:solidFill>
                      <a:srgbClr val="FFFFFF"/>
                    </a:solidFill>
                    <a:ea typeface="ＭＳ Ｐゴシック" pitchFamily="34" charset="-128"/>
                  </a:endParaRPr>
                </a:p>
              </p:txBody>
            </p:sp>
            <p:sp>
              <p:nvSpPr>
                <p:cNvPr id="47" name="Oval 46"/>
                <p:cNvSpPr/>
                <p:nvPr/>
              </p:nvSpPr>
              <p:spPr bwMode="auto">
                <a:xfrm>
                  <a:off x="7099706" y="5365184"/>
                  <a:ext cx="371789" cy="197714"/>
                </a:xfrm>
                <a:prstGeom prst="ellipse">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400" dirty="0" smtClean="0">
                    <a:solidFill>
                      <a:srgbClr val="FFFFFF"/>
                    </a:solidFill>
                    <a:ea typeface="ＭＳ Ｐゴシック" pitchFamily="34" charset="-128"/>
                  </a:endParaRPr>
                </a:p>
              </p:txBody>
            </p:sp>
            <p:cxnSp>
              <p:nvCxnSpPr>
                <p:cNvPr id="48" name="Straight Connector 47"/>
                <p:cNvCxnSpPr>
                  <a:stCxn id="44" idx="3"/>
                </p:cNvCxnSpPr>
                <p:nvPr/>
              </p:nvCxnSpPr>
              <p:spPr bwMode="auto">
                <a:xfrm flipV="1">
                  <a:off x="6592995" y="3651651"/>
                  <a:ext cx="479727" cy="1366814"/>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5" idx="3"/>
                  <a:endCxn id="27" idx="2"/>
                </p:cNvCxnSpPr>
                <p:nvPr/>
              </p:nvCxnSpPr>
              <p:spPr bwMode="auto">
                <a:xfrm flipV="1">
                  <a:off x="6586998" y="4413858"/>
                  <a:ext cx="494718" cy="982845"/>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4" idx="3"/>
                  <a:endCxn id="46" idx="2"/>
                </p:cNvCxnSpPr>
                <p:nvPr/>
              </p:nvCxnSpPr>
              <p:spPr bwMode="auto">
                <a:xfrm>
                  <a:off x="6592995" y="5018465"/>
                  <a:ext cx="509710" cy="154734"/>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5" idx="3"/>
                  <a:endCxn id="47" idx="2"/>
                </p:cNvCxnSpPr>
                <p:nvPr/>
              </p:nvCxnSpPr>
              <p:spPr bwMode="auto">
                <a:xfrm>
                  <a:off x="6586998" y="5396703"/>
                  <a:ext cx="512708" cy="68771"/>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5" name="Straight Arrow Connector 14"/>
            <p:cNvCxnSpPr>
              <a:stCxn id="41" idx="3"/>
              <a:endCxn id="26" idx="1"/>
            </p:cNvCxnSpPr>
            <p:nvPr/>
          </p:nvCxnSpPr>
          <p:spPr>
            <a:xfrm flipV="1">
              <a:off x="2195539" y="2926434"/>
              <a:ext cx="304804" cy="35090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1" idx="3"/>
            </p:cNvCxnSpPr>
            <p:nvPr/>
          </p:nvCxnSpPr>
          <p:spPr>
            <a:xfrm flipV="1">
              <a:off x="2195539" y="2674116"/>
              <a:ext cx="271467" cy="6032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41" idx="3"/>
              <a:endCxn id="47" idx="2"/>
            </p:cNvCxnSpPr>
            <p:nvPr/>
          </p:nvCxnSpPr>
          <p:spPr>
            <a:xfrm>
              <a:off x="2195539" y="3277341"/>
              <a:ext cx="285754" cy="45283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391876" y="3098295"/>
            <a:ext cx="2540000" cy="533400"/>
          </a:xfrm>
          <a:prstGeom prst="rect">
            <a:avLst/>
          </a:prstGeom>
          <a:noFill/>
        </p:spPr>
        <p:txBody>
          <a:bodyPr wrap="square" lIns="0" tIns="0" rIns="0" bIns="0" rtlCol="0">
            <a:noAutofit/>
          </a:bodyPr>
          <a:lstStyle/>
          <a:p>
            <a:pPr>
              <a:lnSpc>
                <a:spcPct val="90000"/>
              </a:lnSpc>
            </a:pPr>
            <a:r>
              <a:rPr lang="en-US" dirty="0" smtClean="0"/>
              <a:t>Object Recommendation</a:t>
            </a:r>
            <a:endParaRPr lang="en-US" dirty="0"/>
          </a:p>
        </p:txBody>
      </p:sp>
      <p:sp>
        <p:nvSpPr>
          <p:cNvPr id="53" name="TextBox 52"/>
          <p:cNvSpPr txBox="1"/>
          <p:nvPr/>
        </p:nvSpPr>
        <p:spPr>
          <a:xfrm>
            <a:off x="3505924" y="3060399"/>
            <a:ext cx="2540000" cy="533400"/>
          </a:xfrm>
          <a:prstGeom prst="rect">
            <a:avLst/>
          </a:prstGeom>
          <a:noFill/>
        </p:spPr>
        <p:txBody>
          <a:bodyPr wrap="square" lIns="0" tIns="0" rIns="0" bIns="0" rtlCol="0">
            <a:noAutofit/>
          </a:bodyPr>
          <a:lstStyle/>
          <a:p>
            <a:pPr>
              <a:lnSpc>
                <a:spcPct val="90000"/>
              </a:lnSpc>
            </a:pPr>
            <a:r>
              <a:rPr lang="en-US" dirty="0" smtClean="0"/>
              <a:t>Influencer Identification</a:t>
            </a:r>
            <a:endParaRPr lang="en-US" dirty="0"/>
          </a:p>
        </p:txBody>
      </p:sp>
      <p:pic>
        <p:nvPicPr>
          <p:cNvPr id="54" name="Picture 10" descr="https://encrypted-tbn2.gstatic.com/images?q=tbn:ANd9GcRJDlXk_-k91-F5LGPK_uZOfZyV4icVMLs69fmKUWaA7UkC5ABy"/>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574156" y="3899565"/>
            <a:ext cx="759557" cy="825665"/>
          </a:xfrm>
          <a:prstGeom prst="rect">
            <a:avLst/>
          </a:prstGeom>
          <a:noFill/>
          <a:ln>
            <a:solidFill>
              <a:schemeClr val="tx1">
                <a:lumMod val="50000"/>
                <a:lumOff val="50000"/>
              </a:schemeClr>
            </a:solidFill>
          </a:ln>
          <a:extLst/>
        </p:spPr>
      </p:pic>
      <p:pic>
        <p:nvPicPr>
          <p:cNvPr id="55" name="Picture 8" descr="https://encrypted-tbn0.gstatic.com/images?q=tbn:ANd9GcSTeIo5i5WtCFmu1TkN0aV-Ih5N2iwQvgVXMCYtNY0UOZ4xdDQKGw"/>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717114" y="4142141"/>
            <a:ext cx="954501" cy="1164670"/>
          </a:xfrm>
          <a:prstGeom prst="rect">
            <a:avLst/>
          </a:prstGeom>
          <a:noFill/>
          <a:ln>
            <a:solidFill>
              <a:schemeClr val="tx1">
                <a:lumMod val="50000"/>
                <a:lumOff val="50000"/>
              </a:schemeClr>
            </a:solidFill>
          </a:ln>
          <a:extLst/>
        </p:spPr>
      </p:pic>
      <p:sp>
        <p:nvSpPr>
          <p:cNvPr id="56" name="Rounded Rectangle 55"/>
          <p:cNvSpPr/>
          <p:nvPr/>
        </p:nvSpPr>
        <p:spPr bwMode="auto">
          <a:xfrm>
            <a:off x="3549998" y="5127513"/>
            <a:ext cx="1236086" cy="37503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fontAlgn="auto">
              <a:spcBef>
                <a:spcPts val="0"/>
              </a:spcBef>
              <a:spcAft>
                <a:spcPts val="0"/>
              </a:spcAft>
              <a:defRPr/>
            </a:pPr>
            <a:r>
              <a:rPr lang="en-US" sz="1000" dirty="0">
                <a:solidFill>
                  <a:schemeClr val="tx1"/>
                </a:solidFill>
              </a:rPr>
              <a:t>Communication Stream (e.g. tweets)</a:t>
            </a:r>
          </a:p>
        </p:txBody>
      </p:sp>
      <p:grpSp>
        <p:nvGrpSpPr>
          <p:cNvPr id="12" name="Group 296"/>
          <p:cNvGrpSpPr>
            <a:grpSpLocks/>
          </p:cNvGrpSpPr>
          <p:nvPr/>
        </p:nvGrpSpPr>
        <p:grpSpPr bwMode="auto">
          <a:xfrm>
            <a:off x="4941697" y="3987151"/>
            <a:ext cx="935621" cy="1109343"/>
            <a:chOff x="4914900" y="3646488"/>
            <a:chExt cx="2209800" cy="1828800"/>
          </a:xfrm>
        </p:grpSpPr>
        <p:grpSp>
          <p:nvGrpSpPr>
            <p:cNvPr id="14" name="Group 225"/>
            <p:cNvGrpSpPr>
              <a:grpSpLocks/>
            </p:cNvGrpSpPr>
            <p:nvPr/>
          </p:nvGrpSpPr>
          <p:grpSpPr bwMode="auto">
            <a:xfrm>
              <a:off x="4914900" y="3646488"/>
              <a:ext cx="2209800" cy="1828800"/>
              <a:chOff x="4343400" y="3733800"/>
              <a:chExt cx="2209800" cy="1828800"/>
            </a:xfrm>
          </p:grpSpPr>
          <p:sp>
            <p:nvSpPr>
              <p:cNvPr id="67" name="Oval 66"/>
              <p:cNvSpPr/>
              <p:nvPr/>
            </p:nvSpPr>
            <p:spPr>
              <a:xfrm>
                <a:off x="4343282" y="4438883"/>
                <a:ext cx="115960" cy="131643"/>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68" name="Oval 67"/>
              <p:cNvSpPr/>
              <p:nvPr/>
            </p:nvSpPr>
            <p:spPr>
              <a:xfrm>
                <a:off x="4653643" y="4103564"/>
                <a:ext cx="11596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69" name="Oval 68"/>
              <p:cNvSpPr/>
              <p:nvPr/>
            </p:nvSpPr>
            <p:spPr>
              <a:xfrm>
                <a:off x="4646822" y="4381754"/>
                <a:ext cx="11255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70" name="Oval 69"/>
              <p:cNvSpPr/>
              <p:nvPr/>
            </p:nvSpPr>
            <p:spPr>
              <a:xfrm>
                <a:off x="4653643" y="4637590"/>
                <a:ext cx="115960" cy="13661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71" name="Oval 70"/>
              <p:cNvSpPr/>
              <p:nvPr/>
            </p:nvSpPr>
            <p:spPr>
              <a:xfrm>
                <a:off x="4953774" y="3942115"/>
                <a:ext cx="11255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72" name="Oval 71"/>
              <p:cNvSpPr/>
              <p:nvPr/>
            </p:nvSpPr>
            <p:spPr>
              <a:xfrm>
                <a:off x="5015164" y="4265014"/>
                <a:ext cx="112550" cy="131643"/>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73" name="Oval 72"/>
              <p:cNvSpPr/>
              <p:nvPr/>
            </p:nvSpPr>
            <p:spPr>
              <a:xfrm>
                <a:off x="5011755" y="4570526"/>
                <a:ext cx="112548"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74" name="Oval 73"/>
              <p:cNvSpPr/>
              <p:nvPr/>
            </p:nvSpPr>
            <p:spPr>
              <a:xfrm>
                <a:off x="4994701" y="4881006"/>
                <a:ext cx="115960" cy="13661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75" name="Oval 74"/>
              <p:cNvSpPr/>
              <p:nvPr/>
            </p:nvSpPr>
            <p:spPr>
              <a:xfrm>
                <a:off x="5240262" y="3882503"/>
                <a:ext cx="11255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76" name="Oval 75"/>
              <p:cNvSpPr/>
              <p:nvPr/>
            </p:nvSpPr>
            <p:spPr>
              <a:xfrm>
                <a:off x="5250495" y="4282401"/>
                <a:ext cx="112548" cy="136612"/>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77" name="Oval 76"/>
              <p:cNvSpPr/>
              <p:nvPr/>
            </p:nvSpPr>
            <p:spPr>
              <a:xfrm>
                <a:off x="5294832" y="4657461"/>
                <a:ext cx="11596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78" name="Oval 77"/>
              <p:cNvSpPr/>
              <p:nvPr/>
            </p:nvSpPr>
            <p:spPr>
              <a:xfrm>
                <a:off x="5281189" y="4967940"/>
                <a:ext cx="11255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79" name="Oval 78"/>
              <p:cNvSpPr/>
              <p:nvPr/>
            </p:nvSpPr>
            <p:spPr>
              <a:xfrm>
                <a:off x="5410791" y="4083693"/>
                <a:ext cx="11255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80" name="Oval 79"/>
              <p:cNvSpPr/>
              <p:nvPr/>
            </p:nvSpPr>
            <p:spPr>
              <a:xfrm>
                <a:off x="5567678" y="4453786"/>
                <a:ext cx="115960" cy="131643"/>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81" name="Oval 80"/>
              <p:cNvSpPr/>
              <p:nvPr/>
            </p:nvSpPr>
            <p:spPr>
              <a:xfrm>
                <a:off x="5683637" y="4836297"/>
                <a:ext cx="112550" cy="131643"/>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82" name="Oval 81"/>
              <p:cNvSpPr/>
              <p:nvPr/>
            </p:nvSpPr>
            <p:spPr>
              <a:xfrm>
                <a:off x="5554035" y="5189002"/>
                <a:ext cx="11255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83" name="Oval 82"/>
              <p:cNvSpPr/>
              <p:nvPr/>
            </p:nvSpPr>
            <p:spPr>
              <a:xfrm>
                <a:off x="5878041" y="3904857"/>
                <a:ext cx="112548" cy="139095"/>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84" name="Oval 83"/>
              <p:cNvSpPr/>
              <p:nvPr/>
            </p:nvSpPr>
            <p:spPr>
              <a:xfrm>
                <a:off x="5762082" y="4200435"/>
                <a:ext cx="115960" cy="131643"/>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85" name="Oval 84"/>
              <p:cNvSpPr/>
              <p:nvPr/>
            </p:nvSpPr>
            <p:spPr>
              <a:xfrm>
                <a:off x="5905326" y="4612752"/>
                <a:ext cx="112548" cy="13661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86" name="Oval 85"/>
              <p:cNvSpPr/>
              <p:nvPr/>
            </p:nvSpPr>
            <p:spPr>
              <a:xfrm>
                <a:off x="5946253" y="5069778"/>
                <a:ext cx="115960" cy="131643"/>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87" name="Oval 86"/>
              <p:cNvSpPr/>
              <p:nvPr/>
            </p:nvSpPr>
            <p:spPr>
              <a:xfrm>
                <a:off x="5554035" y="3755827"/>
                <a:ext cx="112550" cy="13164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88" name="Oval 87"/>
              <p:cNvSpPr/>
              <p:nvPr/>
            </p:nvSpPr>
            <p:spPr>
              <a:xfrm>
                <a:off x="6287310" y="4135855"/>
                <a:ext cx="112548" cy="131643"/>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89" name="Oval 88"/>
              <p:cNvSpPr/>
              <p:nvPr/>
            </p:nvSpPr>
            <p:spPr>
              <a:xfrm>
                <a:off x="6437376" y="4513398"/>
                <a:ext cx="115960" cy="13661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90" name="Oval 89"/>
              <p:cNvSpPr/>
              <p:nvPr/>
            </p:nvSpPr>
            <p:spPr>
              <a:xfrm>
                <a:off x="6171351" y="4744395"/>
                <a:ext cx="115960" cy="13164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91" name="Oval 90"/>
              <p:cNvSpPr/>
              <p:nvPr/>
            </p:nvSpPr>
            <p:spPr>
              <a:xfrm>
                <a:off x="6249793" y="5047423"/>
                <a:ext cx="11255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92" name="Oval 91"/>
              <p:cNvSpPr/>
              <p:nvPr/>
            </p:nvSpPr>
            <p:spPr>
              <a:xfrm>
                <a:off x="5792776" y="5352936"/>
                <a:ext cx="11255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93" name="Oval 92"/>
              <p:cNvSpPr/>
              <p:nvPr/>
            </p:nvSpPr>
            <p:spPr>
              <a:xfrm>
                <a:off x="6021285" y="4284885"/>
                <a:ext cx="112548" cy="136610"/>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94" name="Oval 93"/>
              <p:cNvSpPr/>
              <p:nvPr/>
            </p:nvSpPr>
            <p:spPr>
              <a:xfrm>
                <a:off x="6096318" y="3733473"/>
                <a:ext cx="112548"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cxnSp>
            <p:nvCxnSpPr>
              <p:cNvPr id="95" name="Straight Connector 94"/>
              <p:cNvCxnSpPr>
                <a:stCxn id="94" idx="2"/>
                <a:endCxn id="87" idx="6"/>
              </p:cNvCxnSpPr>
              <p:nvPr/>
            </p:nvCxnSpPr>
            <p:spPr>
              <a:xfrm flipH="1">
                <a:off x="5666585" y="3800536"/>
                <a:ext cx="429733" cy="1987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94" idx="3"/>
                <a:endCxn id="83" idx="6"/>
              </p:cNvCxnSpPr>
              <p:nvPr/>
            </p:nvCxnSpPr>
            <p:spPr>
              <a:xfrm flipH="1">
                <a:off x="5990589" y="3847730"/>
                <a:ext cx="122781" cy="12667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83" idx="5"/>
                <a:endCxn id="88" idx="1"/>
              </p:cNvCxnSpPr>
              <p:nvPr/>
            </p:nvCxnSpPr>
            <p:spPr>
              <a:xfrm>
                <a:off x="5973537" y="4021598"/>
                <a:ext cx="330825" cy="13164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4" idx="4"/>
                <a:endCxn id="88" idx="7"/>
              </p:cNvCxnSpPr>
              <p:nvPr/>
            </p:nvCxnSpPr>
            <p:spPr>
              <a:xfrm>
                <a:off x="6154297" y="3867600"/>
                <a:ext cx="228510" cy="28564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83" idx="4"/>
                <a:endCxn id="84" idx="7"/>
              </p:cNvCxnSpPr>
              <p:nvPr/>
            </p:nvCxnSpPr>
            <p:spPr>
              <a:xfrm flipH="1">
                <a:off x="5860987" y="4043952"/>
                <a:ext cx="71623" cy="17635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83" idx="5"/>
                <a:endCxn id="93" idx="1"/>
              </p:cNvCxnSpPr>
              <p:nvPr/>
            </p:nvCxnSpPr>
            <p:spPr>
              <a:xfrm>
                <a:off x="5973537" y="4021598"/>
                <a:ext cx="64800" cy="28315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4496757" y="4893425"/>
                <a:ext cx="112550" cy="136612"/>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102" name="Oval 101"/>
              <p:cNvSpPr/>
              <p:nvPr/>
            </p:nvSpPr>
            <p:spPr>
              <a:xfrm>
                <a:off x="4837814" y="5201421"/>
                <a:ext cx="115960" cy="13164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103" name="Oval 102"/>
              <p:cNvSpPr/>
              <p:nvPr/>
            </p:nvSpPr>
            <p:spPr>
              <a:xfrm>
                <a:off x="5144766" y="5427451"/>
                <a:ext cx="11255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104" name="Oval 103"/>
              <p:cNvSpPr/>
              <p:nvPr/>
            </p:nvSpPr>
            <p:spPr>
              <a:xfrm>
                <a:off x="4343282" y="4056372"/>
                <a:ext cx="115960" cy="134127"/>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cxnSp>
            <p:nvCxnSpPr>
              <p:cNvPr id="105" name="Straight Connector 104"/>
              <p:cNvCxnSpPr>
                <a:stCxn id="87" idx="1"/>
                <a:endCxn id="75" idx="6"/>
              </p:cNvCxnSpPr>
              <p:nvPr/>
            </p:nvCxnSpPr>
            <p:spPr>
              <a:xfrm flipH="1">
                <a:off x="5352812" y="3773214"/>
                <a:ext cx="214865" cy="17635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75" idx="3"/>
                <a:endCxn id="71" idx="6"/>
              </p:cNvCxnSpPr>
              <p:nvPr/>
            </p:nvCxnSpPr>
            <p:spPr>
              <a:xfrm flipH="1">
                <a:off x="5066324" y="3996760"/>
                <a:ext cx="190992" cy="12418"/>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75" idx="4"/>
                <a:endCxn id="76" idx="0"/>
              </p:cNvCxnSpPr>
              <p:nvPr/>
            </p:nvCxnSpPr>
            <p:spPr>
              <a:xfrm>
                <a:off x="5294832" y="4016631"/>
                <a:ext cx="13642" cy="265770"/>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68" idx="7"/>
                <a:endCxn id="71" idx="2"/>
              </p:cNvCxnSpPr>
              <p:nvPr/>
            </p:nvCxnSpPr>
            <p:spPr>
              <a:xfrm flipV="1">
                <a:off x="4752551" y="4009178"/>
                <a:ext cx="201223" cy="114257"/>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69" idx="7"/>
                <a:endCxn id="71" idx="3"/>
              </p:cNvCxnSpPr>
              <p:nvPr/>
            </p:nvCxnSpPr>
            <p:spPr>
              <a:xfrm flipV="1">
                <a:off x="4742318" y="4056372"/>
                <a:ext cx="228510" cy="347737"/>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endCxn id="68" idx="1"/>
              </p:cNvCxnSpPr>
              <p:nvPr/>
            </p:nvCxnSpPr>
            <p:spPr>
              <a:xfrm>
                <a:off x="4472884" y="4098597"/>
                <a:ext cx="197813" cy="24838"/>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04" idx="5"/>
                <a:endCxn id="69" idx="0"/>
              </p:cNvCxnSpPr>
              <p:nvPr/>
            </p:nvCxnSpPr>
            <p:spPr>
              <a:xfrm>
                <a:off x="4438778" y="4173112"/>
                <a:ext cx="266025" cy="208642"/>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72" idx="0"/>
                <a:endCxn id="71" idx="6"/>
              </p:cNvCxnSpPr>
              <p:nvPr/>
            </p:nvCxnSpPr>
            <p:spPr>
              <a:xfrm flipH="1" flipV="1">
                <a:off x="5066324" y="4009178"/>
                <a:ext cx="6821" cy="255836"/>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70" idx="7"/>
                <a:endCxn id="72" idx="3"/>
              </p:cNvCxnSpPr>
              <p:nvPr/>
            </p:nvCxnSpPr>
            <p:spPr>
              <a:xfrm flipV="1">
                <a:off x="4752551" y="4376786"/>
                <a:ext cx="279667" cy="280675"/>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73" idx="1"/>
                <a:endCxn id="72" idx="4"/>
              </p:cNvCxnSpPr>
              <p:nvPr/>
            </p:nvCxnSpPr>
            <p:spPr>
              <a:xfrm flipV="1">
                <a:off x="5028807" y="4396657"/>
                <a:ext cx="44339" cy="193739"/>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01" idx="7"/>
                <a:endCxn id="70" idx="3"/>
              </p:cNvCxnSpPr>
              <p:nvPr/>
            </p:nvCxnSpPr>
            <p:spPr>
              <a:xfrm flipV="1">
                <a:off x="4592253" y="4751847"/>
                <a:ext cx="78444" cy="163933"/>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74" idx="7"/>
                <a:endCxn id="73" idx="5"/>
              </p:cNvCxnSpPr>
              <p:nvPr/>
            </p:nvCxnSpPr>
            <p:spPr>
              <a:xfrm flipV="1">
                <a:off x="5093609" y="4687267"/>
                <a:ext cx="13642" cy="213610"/>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77" idx="2"/>
                <a:endCxn id="73" idx="5"/>
              </p:cNvCxnSpPr>
              <p:nvPr/>
            </p:nvCxnSpPr>
            <p:spPr>
              <a:xfrm flipH="1" flipV="1">
                <a:off x="5107251" y="4687267"/>
                <a:ext cx="187581" cy="37257"/>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80" idx="1"/>
                <a:endCxn id="73" idx="6"/>
              </p:cNvCxnSpPr>
              <p:nvPr/>
            </p:nvCxnSpPr>
            <p:spPr>
              <a:xfrm flipH="1">
                <a:off x="5124303" y="4471172"/>
                <a:ext cx="463838" cy="166418"/>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75" idx="5"/>
                <a:endCxn id="79" idx="7"/>
              </p:cNvCxnSpPr>
              <p:nvPr/>
            </p:nvCxnSpPr>
            <p:spPr>
              <a:xfrm>
                <a:off x="5335758" y="3996760"/>
                <a:ext cx="170529" cy="104321"/>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02" idx="7"/>
                <a:endCxn id="74" idx="4"/>
              </p:cNvCxnSpPr>
              <p:nvPr/>
            </p:nvCxnSpPr>
            <p:spPr>
              <a:xfrm flipV="1">
                <a:off x="4936722" y="5017617"/>
                <a:ext cx="115960" cy="201192"/>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03" idx="1"/>
                <a:endCxn id="74" idx="4"/>
              </p:cNvCxnSpPr>
              <p:nvPr/>
            </p:nvCxnSpPr>
            <p:spPr>
              <a:xfrm flipH="1" flipV="1">
                <a:off x="5052682" y="5017617"/>
                <a:ext cx="109138" cy="432188"/>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78" idx="2"/>
                <a:endCxn id="74" idx="6"/>
              </p:cNvCxnSpPr>
              <p:nvPr/>
            </p:nvCxnSpPr>
            <p:spPr>
              <a:xfrm flipH="1" flipV="1">
                <a:off x="5110660" y="4948069"/>
                <a:ext cx="170529" cy="86935"/>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82" idx="1"/>
                <a:endCxn id="78" idx="5"/>
              </p:cNvCxnSpPr>
              <p:nvPr/>
            </p:nvCxnSpPr>
            <p:spPr>
              <a:xfrm flipH="1" flipV="1">
                <a:off x="5376685" y="5082197"/>
                <a:ext cx="190992" cy="129160"/>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81" idx="2"/>
                <a:endCxn id="77" idx="5"/>
              </p:cNvCxnSpPr>
              <p:nvPr/>
            </p:nvCxnSpPr>
            <p:spPr>
              <a:xfrm flipH="1" flipV="1">
                <a:off x="5393739" y="4771718"/>
                <a:ext cx="289898" cy="129160"/>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70" idx="6"/>
                <a:endCxn id="73" idx="2"/>
              </p:cNvCxnSpPr>
              <p:nvPr/>
            </p:nvCxnSpPr>
            <p:spPr>
              <a:xfrm flipV="1">
                <a:off x="4769603" y="4637590"/>
                <a:ext cx="242152" cy="67063"/>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67" idx="6"/>
                <a:endCxn id="69" idx="2"/>
              </p:cNvCxnSpPr>
              <p:nvPr/>
            </p:nvCxnSpPr>
            <p:spPr>
              <a:xfrm flipV="1">
                <a:off x="4459241" y="4448819"/>
                <a:ext cx="187581" cy="57128"/>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85" idx="2"/>
                <a:endCxn id="80" idx="6"/>
              </p:cNvCxnSpPr>
              <p:nvPr/>
            </p:nvCxnSpPr>
            <p:spPr>
              <a:xfrm flipH="1" flipV="1">
                <a:off x="5683637" y="4518366"/>
                <a:ext cx="221689" cy="163933"/>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86" idx="1"/>
                <a:endCxn id="81" idx="6"/>
              </p:cNvCxnSpPr>
              <p:nvPr/>
            </p:nvCxnSpPr>
            <p:spPr>
              <a:xfrm flipH="1" flipV="1">
                <a:off x="5796187" y="4900877"/>
                <a:ext cx="167117" cy="186287"/>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90" idx="3"/>
                <a:endCxn id="81" idx="6"/>
              </p:cNvCxnSpPr>
              <p:nvPr/>
            </p:nvCxnSpPr>
            <p:spPr>
              <a:xfrm flipH="1">
                <a:off x="5796187" y="4856168"/>
                <a:ext cx="392215" cy="44709"/>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85" idx="3"/>
                <a:endCxn id="81" idx="7"/>
              </p:cNvCxnSpPr>
              <p:nvPr/>
            </p:nvCxnSpPr>
            <p:spPr>
              <a:xfrm flipH="1">
                <a:off x="5782545" y="4729492"/>
                <a:ext cx="139833" cy="124192"/>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92" idx="1"/>
                <a:endCxn id="82" idx="6"/>
              </p:cNvCxnSpPr>
              <p:nvPr/>
            </p:nvCxnSpPr>
            <p:spPr>
              <a:xfrm flipH="1" flipV="1">
                <a:off x="5666585" y="5256065"/>
                <a:ext cx="143244" cy="114257"/>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1" idx="0"/>
                <a:endCxn id="90" idx="3"/>
              </p:cNvCxnSpPr>
              <p:nvPr/>
            </p:nvCxnSpPr>
            <p:spPr>
              <a:xfrm flipH="1" flipV="1">
                <a:off x="6188403" y="4856168"/>
                <a:ext cx="115960" cy="191255"/>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1" idx="0"/>
                <a:endCxn id="89" idx="4"/>
              </p:cNvCxnSpPr>
              <p:nvPr/>
            </p:nvCxnSpPr>
            <p:spPr>
              <a:xfrm flipV="1">
                <a:off x="6304362" y="4650009"/>
                <a:ext cx="190992" cy="397414"/>
              </a:xfrm>
              <a:prstGeom prst="line">
                <a:avLst/>
              </a:prstGeom>
              <a:ln>
                <a:solidFill>
                  <a:schemeClr val="tx1">
                    <a:lumMod val="50000"/>
                    <a:lumOff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9" name="Oval 58"/>
            <p:cNvSpPr/>
            <p:nvPr/>
          </p:nvSpPr>
          <p:spPr>
            <a:xfrm>
              <a:off x="5525274" y="3862254"/>
              <a:ext cx="112550" cy="131644"/>
            </a:xfrm>
            <a:prstGeom prst="ellipse">
              <a:avLst/>
            </a:prstGeom>
            <a:solidFill>
              <a:srgbClr val="FF141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60" name="Oval 59"/>
            <p:cNvSpPr/>
            <p:nvPr/>
          </p:nvSpPr>
          <p:spPr>
            <a:xfrm>
              <a:off x="5583255" y="4495634"/>
              <a:ext cx="115960" cy="131643"/>
            </a:xfrm>
            <a:prstGeom prst="ellipse">
              <a:avLst/>
            </a:prstGeom>
            <a:solidFill>
              <a:schemeClr val="accent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61" name="Oval 60"/>
            <p:cNvSpPr/>
            <p:nvPr/>
          </p:nvSpPr>
          <p:spPr>
            <a:xfrm>
              <a:off x="6255137" y="4761404"/>
              <a:ext cx="115960" cy="134127"/>
            </a:xfrm>
            <a:prstGeom prst="ellipse">
              <a:avLst/>
            </a:prstGeom>
            <a:solidFill>
              <a:schemeClr val="accent1">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62" name="Oval 61"/>
            <p:cNvSpPr/>
            <p:nvPr/>
          </p:nvSpPr>
          <p:spPr>
            <a:xfrm>
              <a:off x="6456362" y="3822513"/>
              <a:ext cx="112548" cy="134127"/>
            </a:xfrm>
            <a:prstGeom prst="ellipse">
              <a:avLst/>
            </a:prstGeom>
            <a:solidFill>
              <a:schemeClr val="accent1">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63" name="Oval 62"/>
            <p:cNvSpPr/>
            <p:nvPr/>
          </p:nvSpPr>
          <p:spPr>
            <a:xfrm>
              <a:off x="6667818" y="3646161"/>
              <a:ext cx="112548" cy="134127"/>
            </a:xfrm>
            <a:prstGeom prst="ellipse">
              <a:avLst/>
            </a:prstGeom>
            <a:solidFill>
              <a:schemeClr val="accent1">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64" name="Oval 63"/>
            <p:cNvSpPr/>
            <p:nvPr/>
          </p:nvSpPr>
          <p:spPr>
            <a:xfrm>
              <a:off x="5821995" y="3790224"/>
              <a:ext cx="112548" cy="134127"/>
            </a:xfrm>
            <a:prstGeom prst="ellipse">
              <a:avLst/>
            </a:prstGeom>
            <a:solidFill>
              <a:schemeClr val="accent1">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65" name="Oval 64"/>
            <p:cNvSpPr/>
            <p:nvPr/>
          </p:nvSpPr>
          <p:spPr>
            <a:xfrm>
              <a:off x="5569613" y="4806113"/>
              <a:ext cx="115960" cy="136612"/>
            </a:xfrm>
            <a:prstGeom prst="ellipse">
              <a:avLst/>
            </a:prstGeom>
            <a:solidFill>
              <a:schemeClr val="accent1">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66" name="Oval 65"/>
            <p:cNvSpPr/>
            <p:nvPr/>
          </p:nvSpPr>
          <p:spPr>
            <a:xfrm>
              <a:off x="5583255" y="4182670"/>
              <a:ext cx="115960" cy="136610"/>
            </a:xfrm>
            <a:prstGeom prst="ellipse">
              <a:avLst/>
            </a:prstGeom>
            <a:solidFill>
              <a:srgbClr val="FF141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grpSp>
      <p:sp>
        <p:nvSpPr>
          <p:cNvPr id="134" name="Right Arrow 133"/>
          <p:cNvSpPr/>
          <p:nvPr/>
        </p:nvSpPr>
        <p:spPr bwMode="auto">
          <a:xfrm>
            <a:off x="4712047" y="4764403"/>
            <a:ext cx="293138" cy="361605"/>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800" dirty="0" smtClean="0">
              <a:solidFill>
                <a:srgbClr val="FFFFFF"/>
              </a:solidFill>
              <a:ea typeface="ＭＳ Ｐゴシック" pitchFamily="34" charset="-128"/>
            </a:endParaRPr>
          </a:p>
        </p:txBody>
      </p:sp>
      <p:sp>
        <p:nvSpPr>
          <p:cNvPr id="135" name="TextBox 134"/>
          <p:cNvSpPr txBox="1"/>
          <p:nvPr/>
        </p:nvSpPr>
        <p:spPr>
          <a:xfrm>
            <a:off x="9227460" y="3003229"/>
            <a:ext cx="2540000" cy="533400"/>
          </a:xfrm>
          <a:prstGeom prst="rect">
            <a:avLst/>
          </a:prstGeom>
          <a:noFill/>
        </p:spPr>
        <p:txBody>
          <a:bodyPr wrap="square" lIns="0" tIns="0" rIns="0" bIns="0" rtlCol="0">
            <a:noAutofit/>
          </a:bodyPr>
          <a:lstStyle/>
          <a:p>
            <a:pPr>
              <a:lnSpc>
                <a:spcPct val="90000"/>
              </a:lnSpc>
            </a:pPr>
            <a:r>
              <a:rPr lang="en-US" dirty="0" smtClean="0"/>
              <a:t> Graph Pattern Matching</a:t>
            </a:r>
            <a:endParaRPr lang="en-US" dirty="0"/>
          </a:p>
        </p:txBody>
      </p:sp>
      <p:grpSp>
        <p:nvGrpSpPr>
          <p:cNvPr id="21" name="Group 164"/>
          <p:cNvGrpSpPr/>
          <p:nvPr/>
        </p:nvGrpSpPr>
        <p:grpSpPr>
          <a:xfrm>
            <a:off x="9353500" y="3829302"/>
            <a:ext cx="2408722" cy="1631274"/>
            <a:chOff x="6148256" y="4227568"/>
            <a:chExt cx="2789956" cy="1631274"/>
          </a:xfrm>
        </p:grpSpPr>
        <p:pic>
          <p:nvPicPr>
            <p:cNvPr id="137" name="Picture 2" descr="https://encrypted-tbn3.gstatic.com/images?q=tbn:ANd9GcTWqVm5xYqbq9BAf0raKEqfpuU9g4WIOHRVYUwFbX6dmVwTRB0riA"/>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6148256" y="4227568"/>
              <a:ext cx="2789956" cy="16312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7" name="Group 34"/>
            <p:cNvGrpSpPr>
              <a:grpSpLocks/>
            </p:cNvGrpSpPr>
            <p:nvPr/>
          </p:nvGrpSpPr>
          <p:grpSpPr bwMode="auto">
            <a:xfrm>
              <a:off x="6221663" y="4373472"/>
              <a:ext cx="1101173" cy="1066661"/>
              <a:chOff x="2177255" y="4329398"/>
              <a:chExt cx="2066689" cy="2103878"/>
            </a:xfrm>
          </p:grpSpPr>
          <p:grpSp>
            <p:nvGrpSpPr>
              <p:cNvPr id="58" name="Group 71"/>
              <p:cNvGrpSpPr>
                <a:grpSpLocks/>
              </p:cNvGrpSpPr>
              <p:nvPr/>
            </p:nvGrpSpPr>
            <p:grpSpPr bwMode="auto">
              <a:xfrm>
                <a:off x="2177255" y="4329398"/>
                <a:ext cx="2066689" cy="2103878"/>
                <a:chOff x="533374" y="2818207"/>
                <a:chExt cx="2285740" cy="2286126"/>
              </a:xfrm>
            </p:grpSpPr>
            <p:sp>
              <p:nvSpPr>
                <p:cNvPr id="158" name="Freeform 157"/>
                <p:cNvSpPr/>
                <p:nvPr/>
              </p:nvSpPr>
              <p:spPr>
                <a:xfrm>
                  <a:off x="695282" y="2818207"/>
                  <a:ext cx="2034943" cy="1545715"/>
                </a:xfrm>
                <a:custGeom>
                  <a:avLst/>
                  <a:gdLst>
                    <a:gd name="connsiteX0" fmla="*/ 21771 w 2035628"/>
                    <a:gd name="connsiteY0" fmla="*/ 272143 h 1545771"/>
                    <a:gd name="connsiteX1" fmla="*/ 21771 w 2035628"/>
                    <a:gd name="connsiteY1" fmla="*/ 272143 h 1545771"/>
                    <a:gd name="connsiteX2" fmla="*/ 97971 w 2035628"/>
                    <a:gd name="connsiteY2" fmla="*/ 206829 h 1545771"/>
                    <a:gd name="connsiteX3" fmla="*/ 185057 w 2035628"/>
                    <a:gd name="connsiteY3" fmla="*/ 185057 h 1545771"/>
                    <a:gd name="connsiteX4" fmla="*/ 544285 w 2035628"/>
                    <a:gd name="connsiteY4" fmla="*/ 195943 h 1545771"/>
                    <a:gd name="connsiteX5" fmla="*/ 674914 w 2035628"/>
                    <a:gd name="connsiteY5" fmla="*/ 228600 h 1545771"/>
                    <a:gd name="connsiteX6" fmla="*/ 783771 w 2035628"/>
                    <a:gd name="connsiteY6" fmla="*/ 250371 h 1545771"/>
                    <a:gd name="connsiteX7" fmla="*/ 859971 w 2035628"/>
                    <a:gd name="connsiteY7" fmla="*/ 283029 h 1545771"/>
                    <a:gd name="connsiteX8" fmla="*/ 1045028 w 2035628"/>
                    <a:gd name="connsiteY8" fmla="*/ 381000 h 1545771"/>
                    <a:gd name="connsiteX9" fmla="*/ 1208314 w 2035628"/>
                    <a:gd name="connsiteY9" fmla="*/ 446314 h 1545771"/>
                    <a:gd name="connsiteX10" fmla="*/ 1338943 w 2035628"/>
                    <a:gd name="connsiteY10" fmla="*/ 511629 h 1545771"/>
                    <a:gd name="connsiteX11" fmla="*/ 1458685 w 2035628"/>
                    <a:gd name="connsiteY11" fmla="*/ 587829 h 1545771"/>
                    <a:gd name="connsiteX12" fmla="*/ 1491343 w 2035628"/>
                    <a:gd name="connsiteY12" fmla="*/ 653143 h 1545771"/>
                    <a:gd name="connsiteX13" fmla="*/ 1524000 w 2035628"/>
                    <a:gd name="connsiteY13" fmla="*/ 696686 h 1545771"/>
                    <a:gd name="connsiteX14" fmla="*/ 1578428 w 2035628"/>
                    <a:gd name="connsiteY14" fmla="*/ 772886 h 1545771"/>
                    <a:gd name="connsiteX15" fmla="*/ 1600200 w 2035628"/>
                    <a:gd name="connsiteY15" fmla="*/ 794657 h 1545771"/>
                    <a:gd name="connsiteX16" fmla="*/ 1687285 w 2035628"/>
                    <a:gd name="connsiteY16" fmla="*/ 903514 h 1545771"/>
                    <a:gd name="connsiteX17" fmla="*/ 1774371 w 2035628"/>
                    <a:gd name="connsiteY17" fmla="*/ 990600 h 1545771"/>
                    <a:gd name="connsiteX18" fmla="*/ 1807028 w 2035628"/>
                    <a:gd name="connsiteY18" fmla="*/ 1012371 h 1545771"/>
                    <a:gd name="connsiteX19" fmla="*/ 1894114 w 2035628"/>
                    <a:gd name="connsiteY19" fmla="*/ 1110343 h 1545771"/>
                    <a:gd name="connsiteX20" fmla="*/ 1937657 w 2035628"/>
                    <a:gd name="connsiteY20" fmla="*/ 1153886 h 1545771"/>
                    <a:gd name="connsiteX21" fmla="*/ 1948543 w 2035628"/>
                    <a:gd name="connsiteY21" fmla="*/ 1186543 h 1545771"/>
                    <a:gd name="connsiteX22" fmla="*/ 1992085 w 2035628"/>
                    <a:gd name="connsiteY22" fmla="*/ 1262743 h 1545771"/>
                    <a:gd name="connsiteX23" fmla="*/ 2035628 w 2035628"/>
                    <a:gd name="connsiteY23" fmla="*/ 1360714 h 1545771"/>
                    <a:gd name="connsiteX24" fmla="*/ 2013857 w 2035628"/>
                    <a:gd name="connsiteY24" fmla="*/ 1545771 h 1545771"/>
                    <a:gd name="connsiteX25" fmla="*/ 0 w 2035628"/>
                    <a:gd name="connsiteY25" fmla="*/ 0 h 154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35628" h="1545771">
                      <a:moveTo>
                        <a:pt x="21771" y="272143"/>
                      </a:moveTo>
                      <a:lnTo>
                        <a:pt x="21771" y="272143"/>
                      </a:lnTo>
                      <a:cubicBezTo>
                        <a:pt x="47171" y="250372"/>
                        <a:pt x="68453" y="222572"/>
                        <a:pt x="97971" y="206829"/>
                      </a:cubicBezTo>
                      <a:cubicBezTo>
                        <a:pt x="124373" y="192748"/>
                        <a:pt x="185057" y="185057"/>
                        <a:pt x="185057" y="185057"/>
                      </a:cubicBezTo>
                      <a:cubicBezTo>
                        <a:pt x="304800" y="188686"/>
                        <a:pt x="424645" y="189807"/>
                        <a:pt x="544285" y="195943"/>
                      </a:cubicBezTo>
                      <a:cubicBezTo>
                        <a:pt x="615955" y="199618"/>
                        <a:pt x="605589" y="211269"/>
                        <a:pt x="674914" y="228600"/>
                      </a:cubicBezTo>
                      <a:cubicBezTo>
                        <a:pt x="710813" y="237575"/>
                        <a:pt x="747485" y="243114"/>
                        <a:pt x="783771" y="250371"/>
                      </a:cubicBezTo>
                      <a:cubicBezTo>
                        <a:pt x="809171" y="261257"/>
                        <a:pt x="835254" y="270670"/>
                        <a:pt x="859971" y="283029"/>
                      </a:cubicBezTo>
                      <a:cubicBezTo>
                        <a:pt x="922399" y="314243"/>
                        <a:pt x="979675" y="356493"/>
                        <a:pt x="1045028" y="381000"/>
                      </a:cubicBezTo>
                      <a:cubicBezTo>
                        <a:pt x="1104292" y="403224"/>
                        <a:pt x="1151481" y="419393"/>
                        <a:pt x="1208314" y="446314"/>
                      </a:cubicBezTo>
                      <a:cubicBezTo>
                        <a:pt x="1252310" y="467154"/>
                        <a:pt x="1297871" y="485492"/>
                        <a:pt x="1338943" y="511629"/>
                      </a:cubicBezTo>
                      <a:lnTo>
                        <a:pt x="1458685" y="587829"/>
                      </a:lnTo>
                      <a:cubicBezTo>
                        <a:pt x="1469571" y="609600"/>
                        <a:pt x="1478819" y="632271"/>
                        <a:pt x="1491343" y="653143"/>
                      </a:cubicBezTo>
                      <a:cubicBezTo>
                        <a:pt x="1500678" y="668700"/>
                        <a:pt x="1513455" y="681922"/>
                        <a:pt x="1524000" y="696686"/>
                      </a:cubicBezTo>
                      <a:cubicBezTo>
                        <a:pt x="1552277" y="736275"/>
                        <a:pt x="1542855" y="730198"/>
                        <a:pt x="1578428" y="772886"/>
                      </a:cubicBezTo>
                      <a:cubicBezTo>
                        <a:pt x="1584998" y="780770"/>
                        <a:pt x="1593630" y="786773"/>
                        <a:pt x="1600200" y="794657"/>
                      </a:cubicBezTo>
                      <a:cubicBezTo>
                        <a:pt x="1661390" y="868084"/>
                        <a:pt x="1603233" y="812996"/>
                        <a:pt x="1687285" y="903514"/>
                      </a:cubicBezTo>
                      <a:cubicBezTo>
                        <a:pt x="1715219" y="933597"/>
                        <a:pt x="1740213" y="967828"/>
                        <a:pt x="1774371" y="990600"/>
                      </a:cubicBezTo>
                      <a:cubicBezTo>
                        <a:pt x="1785257" y="997857"/>
                        <a:pt x="1797095" y="1003857"/>
                        <a:pt x="1807028" y="1012371"/>
                      </a:cubicBezTo>
                      <a:cubicBezTo>
                        <a:pt x="1858253" y="1056278"/>
                        <a:pt x="1847649" y="1058070"/>
                        <a:pt x="1894114" y="1110343"/>
                      </a:cubicBezTo>
                      <a:cubicBezTo>
                        <a:pt x="1907751" y="1125685"/>
                        <a:pt x="1923143" y="1139372"/>
                        <a:pt x="1937657" y="1153886"/>
                      </a:cubicBezTo>
                      <a:cubicBezTo>
                        <a:pt x="1941286" y="1164772"/>
                        <a:pt x="1943411" y="1176280"/>
                        <a:pt x="1948543" y="1186543"/>
                      </a:cubicBezTo>
                      <a:cubicBezTo>
                        <a:pt x="1987820" y="1265096"/>
                        <a:pt x="1953915" y="1167318"/>
                        <a:pt x="1992085" y="1262743"/>
                      </a:cubicBezTo>
                      <a:cubicBezTo>
                        <a:pt x="2030947" y="1359898"/>
                        <a:pt x="1993743" y="1297886"/>
                        <a:pt x="2035628" y="1360714"/>
                      </a:cubicBezTo>
                      <a:cubicBezTo>
                        <a:pt x="2024203" y="1532096"/>
                        <a:pt x="2049139" y="1475210"/>
                        <a:pt x="2013857" y="1545771"/>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59" name="Cloud 158"/>
                <p:cNvSpPr/>
                <p:nvPr/>
              </p:nvSpPr>
              <p:spPr>
                <a:xfrm>
                  <a:off x="533374" y="2968650"/>
                  <a:ext cx="2285740" cy="2135683"/>
                </a:xfrm>
                <a:prstGeom prst="cloud">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136" name="Group 74"/>
                <p:cNvGrpSpPr>
                  <a:grpSpLocks/>
                </p:cNvGrpSpPr>
                <p:nvPr/>
              </p:nvGrpSpPr>
              <p:grpSpPr bwMode="auto">
                <a:xfrm>
                  <a:off x="1178544" y="3546390"/>
                  <a:ext cx="887159" cy="816265"/>
                  <a:chOff x="1178544" y="3546390"/>
                  <a:chExt cx="887159" cy="816265"/>
                </a:xfrm>
              </p:grpSpPr>
              <p:cxnSp>
                <p:nvCxnSpPr>
                  <p:cNvPr id="162" name="Straight Connector 146"/>
                  <p:cNvCxnSpPr/>
                  <p:nvPr/>
                </p:nvCxnSpPr>
                <p:spPr>
                  <a:xfrm flipV="1">
                    <a:off x="1447669" y="3543867"/>
                    <a:ext cx="336512" cy="59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3" name="Straight Connector 147"/>
                  <p:cNvCxnSpPr/>
                  <p:nvPr/>
                </p:nvCxnSpPr>
                <p:spPr>
                  <a:xfrm flipV="1">
                    <a:off x="1447669" y="3856550"/>
                    <a:ext cx="336512" cy="49262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flipH="1" flipV="1">
                    <a:off x="1447669" y="3871300"/>
                    <a:ext cx="317464" cy="460175"/>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2060376" y="3871300"/>
                    <a:ext cx="6349" cy="179939"/>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flipV="1">
                    <a:off x="1177826" y="3859500"/>
                    <a:ext cx="6349" cy="18289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61" name="TextBox 75"/>
                <p:cNvSpPr txBox="1">
                  <a:spLocks noChangeArrowheads="1"/>
                </p:cNvSpPr>
                <p:nvPr/>
              </p:nvSpPr>
              <p:spPr bwMode="auto">
                <a:xfrm>
                  <a:off x="588088" y="4609049"/>
                  <a:ext cx="1449673" cy="400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eaLnBrk="1" hangingPunct="1">
                    <a:spcAft>
                      <a:spcPct val="0"/>
                    </a:spcAft>
                    <a:buClrTx/>
                    <a:buSzTx/>
                    <a:buFontTx/>
                    <a:buNone/>
                  </a:pPr>
                  <a:endParaRPr lang="en-US" altLang="en-US" sz="800" dirty="0"/>
                </a:p>
              </p:txBody>
            </p:sp>
          </p:grpSp>
          <p:grpSp>
            <p:nvGrpSpPr>
              <p:cNvPr id="138" name="Group 33"/>
              <p:cNvGrpSpPr>
                <a:grpSpLocks/>
              </p:cNvGrpSpPr>
              <p:nvPr/>
            </p:nvGrpSpPr>
            <p:grpSpPr bwMode="auto">
              <a:xfrm>
                <a:off x="2480051" y="4711145"/>
                <a:ext cx="1371589" cy="1312043"/>
                <a:chOff x="2480051" y="4711145"/>
                <a:chExt cx="1371589" cy="1312043"/>
              </a:xfrm>
            </p:grpSpPr>
            <p:pic>
              <p:nvPicPr>
                <p:cNvPr id="154" name="Picture 7"/>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308431" y="4711145"/>
                  <a:ext cx="536793" cy="586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5" name="Picture 8"/>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2488883" y="4760246"/>
                  <a:ext cx="515164" cy="550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6" name="Picture 9"/>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2480051" y="5452503"/>
                  <a:ext cx="549646" cy="5706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7" name="Picture 10"/>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3307558" y="5489217"/>
                  <a:ext cx="544082" cy="5215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grpSp>
          <p:nvGrpSpPr>
            <p:cNvPr id="139" name="Group 98332"/>
            <p:cNvGrpSpPr>
              <a:grpSpLocks/>
            </p:cNvGrpSpPr>
            <p:nvPr/>
          </p:nvGrpSpPr>
          <p:grpSpPr bwMode="auto">
            <a:xfrm>
              <a:off x="7543234" y="4938701"/>
              <a:ext cx="1153304" cy="870536"/>
              <a:chOff x="533400" y="2819400"/>
              <a:chExt cx="2286000" cy="2286001"/>
            </a:xfrm>
          </p:grpSpPr>
          <p:sp>
            <p:nvSpPr>
              <p:cNvPr id="140" name="Freeform 139"/>
              <p:cNvSpPr/>
              <p:nvPr/>
            </p:nvSpPr>
            <p:spPr>
              <a:xfrm>
                <a:off x="696779" y="2820570"/>
                <a:ext cx="2034128" cy="1543269"/>
              </a:xfrm>
              <a:custGeom>
                <a:avLst/>
                <a:gdLst>
                  <a:gd name="connsiteX0" fmla="*/ 21771 w 2035628"/>
                  <a:gd name="connsiteY0" fmla="*/ 272143 h 1545771"/>
                  <a:gd name="connsiteX1" fmla="*/ 21771 w 2035628"/>
                  <a:gd name="connsiteY1" fmla="*/ 272143 h 1545771"/>
                  <a:gd name="connsiteX2" fmla="*/ 97971 w 2035628"/>
                  <a:gd name="connsiteY2" fmla="*/ 206829 h 1545771"/>
                  <a:gd name="connsiteX3" fmla="*/ 185057 w 2035628"/>
                  <a:gd name="connsiteY3" fmla="*/ 185057 h 1545771"/>
                  <a:gd name="connsiteX4" fmla="*/ 544285 w 2035628"/>
                  <a:gd name="connsiteY4" fmla="*/ 195943 h 1545771"/>
                  <a:gd name="connsiteX5" fmla="*/ 674914 w 2035628"/>
                  <a:gd name="connsiteY5" fmla="*/ 228600 h 1545771"/>
                  <a:gd name="connsiteX6" fmla="*/ 783771 w 2035628"/>
                  <a:gd name="connsiteY6" fmla="*/ 250371 h 1545771"/>
                  <a:gd name="connsiteX7" fmla="*/ 859971 w 2035628"/>
                  <a:gd name="connsiteY7" fmla="*/ 283029 h 1545771"/>
                  <a:gd name="connsiteX8" fmla="*/ 1045028 w 2035628"/>
                  <a:gd name="connsiteY8" fmla="*/ 381000 h 1545771"/>
                  <a:gd name="connsiteX9" fmla="*/ 1208314 w 2035628"/>
                  <a:gd name="connsiteY9" fmla="*/ 446314 h 1545771"/>
                  <a:gd name="connsiteX10" fmla="*/ 1338943 w 2035628"/>
                  <a:gd name="connsiteY10" fmla="*/ 511629 h 1545771"/>
                  <a:gd name="connsiteX11" fmla="*/ 1458685 w 2035628"/>
                  <a:gd name="connsiteY11" fmla="*/ 587829 h 1545771"/>
                  <a:gd name="connsiteX12" fmla="*/ 1491343 w 2035628"/>
                  <a:gd name="connsiteY12" fmla="*/ 653143 h 1545771"/>
                  <a:gd name="connsiteX13" fmla="*/ 1524000 w 2035628"/>
                  <a:gd name="connsiteY13" fmla="*/ 696686 h 1545771"/>
                  <a:gd name="connsiteX14" fmla="*/ 1578428 w 2035628"/>
                  <a:gd name="connsiteY14" fmla="*/ 772886 h 1545771"/>
                  <a:gd name="connsiteX15" fmla="*/ 1600200 w 2035628"/>
                  <a:gd name="connsiteY15" fmla="*/ 794657 h 1545771"/>
                  <a:gd name="connsiteX16" fmla="*/ 1687285 w 2035628"/>
                  <a:gd name="connsiteY16" fmla="*/ 903514 h 1545771"/>
                  <a:gd name="connsiteX17" fmla="*/ 1774371 w 2035628"/>
                  <a:gd name="connsiteY17" fmla="*/ 990600 h 1545771"/>
                  <a:gd name="connsiteX18" fmla="*/ 1807028 w 2035628"/>
                  <a:gd name="connsiteY18" fmla="*/ 1012371 h 1545771"/>
                  <a:gd name="connsiteX19" fmla="*/ 1894114 w 2035628"/>
                  <a:gd name="connsiteY19" fmla="*/ 1110343 h 1545771"/>
                  <a:gd name="connsiteX20" fmla="*/ 1937657 w 2035628"/>
                  <a:gd name="connsiteY20" fmla="*/ 1153886 h 1545771"/>
                  <a:gd name="connsiteX21" fmla="*/ 1948543 w 2035628"/>
                  <a:gd name="connsiteY21" fmla="*/ 1186543 h 1545771"/>
                  <a:gd name="connsiteX22" fmla="*/ 1992085 w 2035628"/>
                  <a:gd name="connsiteY22" fmla="*/ 1262743 h 1545771"/>
                  <a:gd name="connsiteX23" fmla="*/ 2035628 w 2035628"/>
                  <a:gd name="connsiteY23" fmla="*/ 1360714 h 1545771"/>
                  <a:gd name="connsiteX24" fmla="*/ 2013857 w 2035628"/>
                  <a:gd name="connsiteY24" fmla="*/ 1545771 h 1545771"/>
                  <a:gd name="connsiteX25" fmla="*/ 0 w 2035628"/>
                  <a:gd name="connsiteY25" fmla="*/ 0 h 154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35628" h="1545771">
                    <a:moveTo>
                      <a:pt x="21771" y="272143"/>
                    </a:moveTo>
                    <a:lnTo>
                      <a:pt x="21771" y="272143"/>
                    </a:lnTo>
                    <a:cubicBezTo>
                      <a:pt x="47171" y="250372"/>
                      <a:pt x="68453" y="222572"/>
                      <a:pt x="97971" y="206829"/>
                    </a:cubicBezTo>
                    <a:cubicBezTo>
                      <a:pt x="124373" y="192748"/>
                      <a:pt x="185057" y="185057"/>
                      <a:pt x="185057" y="185057"/>
                    </a:cubicBezTo>
                    <a:cubicBezTo>
                      <a:pt x="304800" y="188686"/>
                      <a:pt x="424645" y="189807"/>
                      <a:pt x="544285" y="195943"/>
                    </a:cubicBezTo>
                    <a:cubicBezTo>
                      <a:pt x="615955" y="199618"/>
                      <a:pt x="605589" y="211269"/>
                      <a:pt x="674914" y="228600"/>
                    </a:cubicBezTo>
                    <a:cubicBezTo>
                      <a:pt x="710813" y="237575"/>
                      <a:pt x="747485" y="243114"/>
                      <a:pt x="783771" y="250371"/>
                    </a:cubicBezTo>
                    <a:cubicBezTo>
                      <a:pt x="809171" y="261257"/>
                      <a:pt x="835254" y="270670"/>
                      <a:pt x="859971" y="283029"/>
                    </a:cubicBezTo>
                    <a:cubicBezTo>
                      <a:pt x="922399" y="314243"/>
                      <a:pt x="979675" y="356493"/>
                      <a:pt x="1045028" y="381000"/>
                    </a:cubicBezTo>
                    <a:cubicBezTo>
                      <a:pt x="1104292" y="403224"/>
                      <a:pt x="1151481" y="419393"/>
                      <a:pt x="1208314" y="446314"/>
                    </a:cubicBezTo>
                    <a:cubicBezTo>
                      <a:pt x="1252310" y="467154"/>
                      <a:pt x="1297871" y="485492"/>
                      <a:pt x="1338943" y="511629"/>
                    </a:cubicBezTo>
                    <a:lnTo>
                      <a:pt x="1458685" y="587829"/>
                    </a:lnTo>
                    <a:cubicBezTo>
                      <a:pt x="1469571" y="609600"/>
                      <a:pt x="1478819" y="632271"/>
                      <a:pt x="1491343" y="653143"/>
                    </a:cubicBezTo>
                    <a:cubicBezTo>
                      <a:pt x="1500678" y="668700"/>
                      <a:pt x="1513455" y="681922"/>
                      <a:pt x="1524000" y="696686"/>
                    </a:cubicBezTo>
                    <a:cubicBezTo>
                      <a:pt x="1552277" y="736275"/>
                      <a:pt x="1542855" y="730198"/>
                      <a:pt x="1578428" y="772886"/>
                    </a:cubicBezTo>
                    <a:cubicBezTo>
                      <a:pt x="1584998" y="780770"/>
                      <a:pt x="1593630" y="786773"/>
                      <a:pt x="1600200" y="794657"/>
                    </a:cubicBezTo>
                    <a:cubicBezTo>
                      <a:pt x="1661390" y="868084"/>
                      <a:pt x="1603233" y="812996"/>
                      <a:pt x="1687285" y="903514"/>
                    </a:cubicBezTo>
                    <a:cubicBezTo>
                      <a:pt x="1715219" y="933597"/>
                      <a:pt x="1740213" y="967828"/>
                      <a:pt x="1774371" y="990600"/>
                    </a:cubicBezTo>
                    <a:cubicBezTo>
                      <a:pt x="1785257" y="997857"/>
                      <a:pt x="1797095" y="1003857"/>
                      <a:pt x="1807028" y="1012371"/>
                    </a:cubicBezTo>
                    <a:cubicBezTo>
                      <a:pt x="1858253" y="1056278"/>
                      <a:pt x="1847649" y="1058070"/>
                      <a:pt x="1894114" y="1110343"/>
                    </a:cubicBezTo>
                    <a:cubicBezTo>
                      <a:pt x="1907751" y="1125685"/>
                      <a:pt x="1923143" y="1139372"/>
                      <a:pt x="1937657" y="1153886"/>
                    </a:cubicBezTo>
                    <a:cubicBezTo>
                      <a:pt x="1941286" y="1164772"/>
                      <a:pt x="1943411" y="1176280"/>
                      <a:pt x="1948543" y="1186543"/>
                    </a:cubicBezTo>
                    <a:cubicBezTo>
                      <a:pt x="1987820" y="1265096"/>
                      <a:pt x="1953915" y="1167318"/>
                      <a:pt x="1992085" y="1262743"/>
                    </a:cubicBezTo>
                    <a:cubicBezTo>
                      <a:pt x="2030947" y="1359898"/>
                      <a:pt x="1993743" y="1297886"/>
                      <a:pt x="2035628" y="1360714"/>
                    </a:cubicBezTo>
                    <a:cubicBezTo>
                      <a:pt x="2024203" y="1532096"/>
                      <a:pt x="2049139" y="1475210"/>
                      <a:pt x="2013857" y="1545771"/>
                    </a:cubicBezTo>
                    <a:lnTo>
                      <a:pt x="0"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1" name="Cloud 140"/>
              <p:cNvSpPr/>
              <p:nvPr/>
            </p:nvSpPr>
            <p:spPr>
              <a:xfrm>
                <a:off x="533079" y="2820570"/>
                <a:ext cx="2285740" cy="2284184"/>
              </a:xfrm>
              <a:prstGeom prst="cloud">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142" name="Group 98327"/>
              <p:cNvGrpSpPr>
                <a:grpSpLocks/>
              </p:cNvGrpSpPr>
              <p:nvPr/>
            </p:nvGrpSpPr>
            <p:grpSpPr bwMode="auto">
              <a:xfrm>
                <a:off x="941948" y="3140242"/>
                <a:ext cx="1406723" cy="1638897"/>
                <a:chOff x="941948" y="3140242"/>
                <a:chExt cx="1406723" cy="1638897"/>
              </a:xfrm>
            </p:grpSpPr>
            <p:pic>
              <p:nvPicPr>
                <p:cNvPr id="143" name="Picture 3"/>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947002" y="3192274"/>
                  <a:ext cx="459565" cy="6918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4" name="Picture 4"/>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1784447" y="3140242"/>
                  <a:ext cx="564224" cy="7300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5" name="Picture 5"/>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941948" y="4066616"/>
                  <a:ext cx="533554" cy="7125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6" name="Picture 6"/>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1770225" y="4066614"/>
                  <a:ext cx="555680" cy="6865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47" name="Straight Connector 146"/>
                <p:cNvCxnSpPr/>
                <p:nvPr/>
              </p:nvCxnSpPr>
              <p:spPr>
                <a:xfrm flipV="1">
                  <a:off x="1448587" y="3550642"/>
                  <a:ext cx="336496" cy="36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V="1">
                  <a:off x="1448587" y="3872306"/>
                  <a:ext cx="336496" cy="491534"/>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H="1" flipV="1">
                  <a:off x="1448587" y="3886763"/>
                  <a:ext cx="315275" cy="459007"/>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2060948" y="3886763"/>
                  <a:ext cx="6063" cy="180711"/>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V="1">
                  <a:off x="1178786" y="3875921"/>
                  <a:ext cx="6063" cy="180711"/>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52" name="Group 472"/>
          <p:cNvGrpSpPr/>
          <p:nvPr/>
        </p:nvGrpSpPr>
        <p:grpSpPr>
          <a:xfrm>
            <a:off x="6139783" y="2659318"/>
            <a:ext cx="2801742" cy="3004457"/>
            <a:chOff x="6139783" y="3156857"/>
            <a:chExt cx="2801742" cy="3004457"/>
          </a:xfrm>
        </p:grpSpPr>
        <p:grpSp>
          <p:nvGrpSpPr>
            <p:cNvPr id="153" name="Group 450"/>
            <p:cNvGrpSpPr/>
            <p:nvPr/>
          </p:nvGrpSpPr>
          <p:grpSpPr>
            <a:xfrm>
              <a:off x="6139783" y="3156857"/>
              <a:ext cx="2801742" cy="3004457"/>
              <a:chOff x="6139783" y="3156857"/>
              <a:chExt cx="2801742" cy="3004457"/>
            </a:xfrm>
          </p:grpSpPr>
          <p:sp>
            <p:nvSpPr>
              <p:cNvPr id="167" name="Rounded Rectangle 166"/>
              <p:cNvSpPr/>
              <p:nvPr/>
            </p:nvSpPr>
            <p:spPr>
              <a:xfrm>
                <a:off x="6139783" y="3156857"/>
                <a:ext cx="2734735" cy="3004457"/>
              </a:xfrm>
              <a:prstGeom prst="roundRect">
                <a:avLst>
                  <a:gd name="adj" fmla="val 7826"/>
                </a:avLst>
              </a:prstGeom>
              <a:solidFill>
                <a:schemeClr val="tx1">
                  <a:lumMod val="20000"/>
                  <a:lumOff val="80000"/>
                </a:schemeClr>
              </a:solidFill>
              <a:ln w="3175">
                <a:solidFill>
                  <a:schemeClr val="tx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68" name="Rounded Rectangle 167"/>
              <p:cNvSpPr/>
              <p:nvPr/>
            </p:nvSpPr>
            <p:spPr bwMode="auto">
              <a:xfrm>
                <a:off x="6288124" y="4118929"/>
                <a:ext cx="2477053" cy="1840089"/>
              </a:xfrm>
              <a:prstGeom prst="round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228600" eaLnBrk="0" hangingPunct="0">
                  <a:spcAft>
                    <a:spcPts val="600"/>
                  </a:spcAft>
                  <a:buClr>
                    <a:srgbClr val="FF0000"/>
                  </a:buClr>
                  <a:buSzPct val="85000"/>
                  <a:buFont typeface="Wingdings" pitchFamily="2" charset="2"/>
                  <a:buChar char="§"/>
                  <a:defRPr sz="2000">
                    <a:solidFill>
                      <a:schemeClr val="tx1"/>
                    </a:solidFill>
                    <a:latin typeface="Arial" charset="0"/>
                    <a:cs typeface="Arial" charset="0"/>
                  </a:defRPr>
                </a:lvl1pPr>
                <a:lvl2pPr marL="742950" indent="-285750" defTabSz="228600" eaLnBrk="0" hangingPunct="0">
                  <a:spcAft>
                    <a:spcPts val="600"/>
                  </a:spcAft>
                  <a:buSzPct val="85000"/>
                  <a:buFont typeface="Arial" charset="0"/>
                  <a:buChar char="–"/>
                  <a:defRPr>
                    <a:solidFill>
                      <a:schemeClr val="tx1"/>
                    </a:solidFill>
                    <a:latin typeface="Arial" charset="0"/>
                    <a:cs typeface="Arial" charset="0"/>
                  </a:defRPr>
                </a:lvl2pPr>
                <a:lvl3pPr marL="1143000" indent="-228600" defTabSz="228600" eaLnBrk="0" hangingPunct="0">
                  <a:spcAft>
                    <a:spcPts val="600"/>
                  </a:spcAft>
                  <a:buClr>
                    <a:srgbClr val="FF0000"/>
                  </a:buClr>
                  <a:buSzPct val="85000"/>
                  <a:buFont typeface="Wingdings" pitchFamily="2" charset="2"/>
                  <a:buChar char="§"/>
                  <a:defRPr>
                    <a:solidFill>
                      <a:schemeClr val="tx1"/>
                    </a:solidFill>
                    <a:latin typeface="Arial" charset="0"/>
                    <a:cs typeface="Arial" charset="0"/>
                  </a:defRPr>
                </a:lvl3pPr>
                <a:lvl4pPr marL="1600200" indent="-228600" defTabSz="228600" eaLnBrk="0" hangingPunct="0">
                  <a:spcAft>
                    <a:spcPts val="600"/>
                  </a:spcAft>
                  <a:buSzPct val="85000"/>
                  <a:buFont typeface="Arial" charset="0"/>
                  <a:buChar char="–"/>
                  <a:defRPr>
                    <a:solidFill>
                      <a:schemeClr val="tx1"/>
                    </a:solidFill>
                    <a:latin typeface="Arial" charset="0"/>
                    <a:cs typeface="Arial" charset="0"/>
                  </a:defRPr>
                </a:lvl4pPr>
                <a:lvl5pPr marL="2057400" indent="-228600" eaLnBrk="0" hangingPunct="0">
                  <a:spcAft>
                    <a:spcPts val="600"/>
                  </a:spcAft>
                  <a:buClr>
                    <a:srgbClr val="FF0000"/>
                  </a:buClr>
                  <a:buFont typeface="Arial" charset="0"/>
                  <a:buChar char="»"/>
                  <a:defRPr sz="1400">
                    <a:solidFill>
                      <a:schemeClr val="tx2"/>
                    </a:solidFill>
                    <a:latin typeface="Arial" charset="0"/>
                    <a:cs typeface="Arial" charset="0"/>
                  </a:defRPr>
                </a:lvl5pPr>
                <a:lvl6pPr marL="25146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6pPr>
                <a:lvl7pPr marL="29718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7pPr>
                <a:lvl8pPr marL="34290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8pPr>
                <a:lvl9pPr marL="3886200" indent="-228600" eaLnBrk="0" fontAlgn="base" hangingPunct="0">
                  <a:spcBef>
                    <a:spcPct val="0"/>
                  </a:spcBef>
                  <a:spcAft>
                    <a:spcPts val="600"/>
                  </a:spcAft>
                  <a:buClr>
                    <a:srgbClr val="FF0000"/>
                  </a:buClr>
                  <a:buFont typeface="Arial" charset="0"/>
                  <a:buChar char="»"/>
                  <a:defRPr sz="1400">
                    <a:solidFill>
                      <a:schemeClr val="tx2"/>
                    </a:solidFill>
                    <a:latin typeface="Arial" charset="0"/>
                    <a:cs typeface="Arial" charset="0"/>
                  </a:defRPr>
                </a:lvl9pPr>
              </a:lstStyle>
              <a:p>
                <a:pPr algn="ctr" eaLnBrk="1" hangingPunct="1">
                  <a:spcAft>
                    <a:spcPct val="0"/>
                  </a:spcAft>
                  <a:buClrTx/>
                  <a:buSzTx/>
                  <a:buFontTx/>
                  <a:buNone/>
                  <a:defRPr/>
                </a:pPr>
                <a:endParaRPr lang="en-US" altLang="en-US" sz="1400" dirty="0" smtClean="0">
                  <a:solidFill>
                    <a:srgbClr val="FFFFFF"/>
                  </a:solidFill>
                </a:endParaRPr>
              </a:p>
            </p:txBody>
          </p:sp>
          <p:sp>
            <p:nvSpPr>
              <p:cNvPr id="169" name="TextBox 168"/>
              <p:cNvSpPr txBox="1"/>
              <p:nvPr/>
            </p:nvSpPr>
            <p:spPr>
              <a:xfrm>
                <a:off x="6401525" y="3540521"/>
                <a:ext cx="2540000" cy="533400"/>
              </a:xfrm>
              <a:prstGeom prst="rect">
                <a:avLst/>
              </a:prstGeom>
              <a:noFill/>
            </p:spPr>
            <p:txBody>
              <a:bodyPr wrap="square" lIns="0" tIns="0" rIns="0" bIns="0" rtlCol="0">
                <a:noAutofit/>
              </a:bodyPr>
              <a:lstStyle/>
              <a:p>
                <a:pPr>
                  <a:lnSpc>
                    <a:spcPct val="90000"/>
                  </a:lnSpc>
                </a:pPr>
                <a:r>
                  <a:rPr lang="en-US" dirty="0" smtClean="0"/>
                  <a:t>Community Detection</a:t>
                </a:r>
                <a:endParaRPr lang="en-US" dirty="0"/>
              </a:p>
            </p:txBody>
          </p:sp>
          <p:sp>
            <p:nvSpPr>
              <p:cNvPr id="336" name="Oval 335"/>
              <p:cNvSpPr/>
              <p:nvPr/>
            </p:nvSpPr>
            <p:spPr bwMode="auto">
              <a:xfrm>
                <a:off x="7095543" y="5248280"/>
                <a:ext cx="187326" cy="14565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37" name="Oval 336"/>
              <p:cNvSpPr/>
              <p:nvPr/>
            </p:nvSpPr>
            <p:spPr bwMode="auto">
              <a:xfrm>
                <a:off x="7376531" y="5101079"/>
                <a:ext cx="187326" cy="147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38" name="Oval 337"/>
              <p:cNvSpPr/>
              <p:nvPr/>
            </p:nvSpPr>
            <p:spPr bwMode="auto">
              <a:xfrm>
                <a:off x="7376531" y="5321105"/>
                <a:ext cx="187326" cy="14565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39" name="Oval 338"/>
              <p:cNvSpPr/>
              <p:nvPr/>
            </p:nvSpPr>
            <p:spPr bwMode="auto">
              <a:xfrm>
                <a:off x="7748960" y="5248280"/>
                <a:ext cx="188913" cy="145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40" name="Oval 339"/>
              <p:cNvSpPr/>
              <p:nvPr/>
            </p:nvSpPr>
            <p:spPr bwMode="auto">
              <a:xfrm>
                <a:off x="7844210" y="5466756"/>
                <a:ext cx="187326" cy="145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41" name="Oval 340"/>
              <p:cNvSpPr/>
              <p:nvPr/>
            </p:nvSpPr>
            <p:spPr bwMode="auto">
              <a:xfrm>
                <a:off x="7470195" y="5612407"/>
                <a:ext cx="187326" cy="147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42" name="Oval 341"/>
              <p:cNvSpPr/>
              <p:nvPr/>
            </p:nvSpPr>
            <p:spPr bwMode="auto">
              <a:xfrm>
                <a:off x="7095543" y="5539582"/>
                <a:ext cx="187326" cy="14719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43" name="Oval 342"/>
              <p:cNvSpPr/>
              <p:nvPr/>
            </p:nvSpPr>
            <p:spPr bwMode="auto">
              <a:xfrm>
                <a:off x="8031535" y="5759607"/>
                <a:ext cx="187326" cy="145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44" name="Oval 343"/>
              <p:cNvSpPr/>
              <p:nvPr/>
            </p:nvSpPr>
            <p:spPr bwMode="auto">
              <a:xfrm>
                <a:off x="8218860" y="5466756"/>
                <a:ext cx="187326" cy="145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45" name="Oval 344"/>
              <p:cNvSpPr/>
              <p:nvPr/>
            </p:nvSpPr>
            <p:spPr bwMode="auto">
              <a:xfrm>
                <a:off x="8218860" y="5248280"/>
                <a:ext cx="187326" cy="145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46" name="Oval 345"/>
              <p:cNvSpPr/>
              <p:nvPr/>
            </p:nvSpPr>
            <p:spPr bwMode="auto">
              <a:xfrm>
                <a:off x="7937873" y="5028255"/>
                <a:ext cx="187326" cy="1456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347" name="Straight Connector 346"/>
              <p:cNvCxnSpPr>
                <a:stCxn id="338" idx="0"/>
                <a:endCxn id="337" idx="4"/>
              </p:cNvCxnSpPr>
              <p:nvPr/>
            </p:nvCxnSpPr>
            <p:spPr bwMode="auto">
              <a:xfrm flipV="1">
                <a:off x="7470195" y="5248280"/>
                <a:ext cx="0" cy="728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336" idx="5"/>
              </p:cNvCxnSpPr>
              <p:nvPr/>
            </p:nvCxnSpPr>
            <p:spPr bwMode="auto">
              <a:xfrm>
                <a:off x="7255881" y="5372238"/>
                <a:ext cx="120650" cy="2169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a:stCxn id="338" idx="3"/>
                <a:endCxn id="342" idx="7"/>
              </p:cNvCxnSpPr>
              <p:nvPr/>
            </p:nvCxnSpPr>
            <p:spPr bwMode="auto">
              <a:xfrm flipH="1">
                <a:off x="7255881" y="5445063"/>
                <a:ext cx="149225" cy="11621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a:stCxn id="338" idx="4"/>
                <a:endCxn id="341" idx="0"/>
              </p:cNvCxnSpPr>
              <p:nvPr/>
            </p:nvCxnSpPr>
            <p:spPr bwMode="auto">
              <a:xfrm>
                <a:off x="7470195" y="5466756"/>
                <a:ext cx="93662" cy="1456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a:stCxn id="338" idx="6"/>
                <a:endCxn id="339" idx="3"/>
              </p:cNvCxnSpPr>
              <p:nvPr/>
            </p:nvCxnSpPr>
            <p:spPr bwMode="auto">
              <a:xfrm flipV="1">
                <a:off x="7563857" y="5372601"/>
                <a:ext cx="212769" cy="2133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a:stCxn id="340" idx="1"/>
              </p:cNvCxnSpPr>
              <p:nvPr/>
            </p:nvCxnSpPr>
            <p:spPr bwMode="auto">
              <a:xfrm flipV="1">
                <a:off x="7871197" y="5393931"/>
                <a:ext cx="0" cy="94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3" name="Straight Connector 352"/>
              <p:cNvCxnSpPr>
                <a:stCxn id="345" idx="1"/>
                <a:endCxn id="346" idx="5"/>
              </p:cNvCxnSpPr>
              <p:nvPr/>
            </p:nvCxnSpPr>
            <p:spPr bwMode="auto">
              <a:xfrm flipH="1" flipV="1">
                <a:off x="8096622" y="5153762"/>
                <a:ext cx="149225" cy="114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4" name="Straight Connector 353"/>
              <p:cNvCxnSpPr>
                <a:stCxn id="345" idx="3"/>
                <a:endCxn id="340" idx="7"/>
              </p:cNvCxnSpPr>
              <p:nvPr/>
            </p:nvCxnSpPr>
            <p:spPr bwMode="auto">
              <a:xfrm flipH="1">
                <a:off x="8002959" y="5372238"/>
                <a:ext cx="242887" cy="116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5" name="Straight Connector 354"/>
              <p:cNvCxnSpPr>
                <a:stCxn id="346" idx="4"/>
                <a:endCxn id="340" idx="7"/>
              </p:cNvCxnSpPr>
              <p:nvPr/>
            </p:nvCxnSpPr>
            <p:spPr bwMode="auto">
              <a:xfrm flipH="1">
                <a:off x="8002959" y="5173905"/>
                <a:ext cx="28575" cy="314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6" name="Straight Connector 355"/>
              <p:cNvCxnSpPr>
                <a:stCxn id="340" idx="5"/>
                <a:endCxn id="343" idx="0"/>
              </p:cNvCxnSpPr>
              <p:nvPr/>
            </p:nvCxnSpPr>
            <p:spPr bwMode="auto">
              <a:xfrm>
                <a:off x="8002959" y="5592263"/>
                <a:ext cx="122237" cy="167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7" name="Straight Connector 356"/>
              <p:cNvCxnSpPr>
                <a:stCxn id="340" idx="6"/>
                <a:endCxn id="344" idx="2"/>
              </p:cNvCxnSpPr>
              <p:nvPr/>
            </p:nvCxnSpPr>
            <p:spPr bwMode="auto">
              <a:xfrm>
                <a:off x="8031535" y="5539582"/>
                <a:ext cx="1873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8" name="Straight Connector 357"/>
              <p:cNvCxnSpPr>
                <a:endCxn id="342" idx="5"/>
              </p:cNvCxnSpPr>
              <p:nvPr/>
            </p:nvCxnSpPr>
            <p:spPr bwMode="auto">
              <a:xfrm flipH="1" flipV="1">
                <a:off x="7255881" y="5665088"/>
                <a:ext cx="214313" cy="2169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9" name="Rectangle 358"/>
              <p:cNvSpPr/>
              <p:nvPr/>
            </p:nvSpPr>
            <p:spPr bwMode="auto">
              <a:xfrm>
                <a:off x="7049506" y="5009660"/>
                <a:ext cx="593725" cy="877003"/>
              </a:xfrm>
              <a:prstGeom prst="rect">
                <a:avLst/>
              </a:prstGeom>
              <a:noFill/>
              <a:ln w="952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60" name="Rectangle 359"/>
              <p:cNvSpPr/>
              <p:nvPr/>
            </p:nvSpPr>
            <p:spPr bwMode="auto">
              <a:xfrm>
                <a:off x="7701107" y="5002128"/>
                <a:ext cx="763588" cy="900244"/>
              </a:xfrm>
              <a:prstGeom prst="rect">
                <a:avLst/>
              </a:prstGeom>
              <a:noFill/>
              <a:ln w="952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62" name="Oval 361"/>
              <p:cNvSpPr/>
              <p:nvPr/>
            </p:nvSpPr>
            <p:spPr bwMode="auto">
              <a:xfrm>
                <a:off x="7234880" y="4799782"/>
                <a:ext cx="187326" cy="14565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408" name="Straight Connector 407"/>
              <p:cNvCxnSpPr>
                <a:stCxn id="337" idx="0"/>
                <a:endCxn id="362" idx="4"/>
              </p:cNvCxnSpPr>
              <p:nvPr/>
            </p:nvCxnSpPr>
            <p:spPr>
              <a:xfrm flipH="1" flipV="1">
                <a:off x="7328543" y="4945433"/>
                <a:ext cx="141651" cy="155646"/>
              </a:xfrm>
              <a:prstGeom prst="line">
                <a:avLst/>
              </a:prstGeom>
              <a:ln w="19050">
                <a:solidFill>
                  <a:schemeClr val="bg2">
                    <a:lumMod val="7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a:stCxn id="346" idx="1"/>
                <a:endCxn id="364" idx="4"/>
              </p:cNvCxnSpPr>
              <p:nvPr/>
            </p:nvCxnSpPr>
            <p:spPr>
              <a:xfrm flipH="1" flipV="1">
                <a:off x="7865947" y="4872447"/>
                <a:ext cx="99359" cy="177138"/>
              </a:xfrm>
              <a:prstGeom prst="line">
                <a:avLst/>
              </a:prstGeom>
              <a:ln w="19050">
                <a:solidFill>
                  <a:schemeClr val="bg2">
                    <a:lumMod val="75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160" name="Group 421"/>
              <p:cNvGrpSpPr/>
              <p:nvPr/>
            </p:nvGrpSpPr>
            <p:grpSpPr>
              <a:xfrm>
                <a:off x="7407836" y="4245430"/>
                <a:ext cx="1122212" cy="668556"/>
                <a:chOff x="7251080" y="4245430"/>
                <a:chExt cx="1122212" cy="668556"/>
              </a:xfrm>
            </p:grpSpPr>
            <p:sp>
              <p:nvSpPr>
                <p:cNvPr id="363" name="Oval 362"/>
                <p:cNvSpPr/>
                <p:nvPr/>
              </p:nvSpPr>
              <p:spPr bwMode="auto">
                <a:xfrm>
                  <a:off x="7407304" y="4552819"/>
                  <a:ext cx="167557" cy="13804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64" name="Oval 363"/>
                <p:cNvSpPr/>
                <p:nvPr/>
              </p:nvSpPr>
              <p:spPr bwMode="auto">
                <a:xfrm>
                  <a:off x="7625412" y="4734403"/>
                  <a:ext cx="167557" cy="13804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65" name="Oval 364"/>
                <p:cNvSpPr/>
                <p:nvPr/>
              </p:nvSpPr>
              <p:spPr bwMode="auto">
                <a:xfrm>
                  <a:off x="7691623" y="4495039"/>
                  <a:ext cx="167557" cy="13804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66" name="Oval 365"/>
                <p:cNvSpPr/>
                <p:nvPr/>
              </p:nvSpPr>
              <p:spPr bwMode="auto">
                <a:xfrm>
                  <a:off x="7792886" y="4255675"/>
                  <a:ext cx="167557" cy="13804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67" name="Oval 366"/>
                <p:cNvSpPr/>
                <p:nvPr/>
              </p:nvSpPr>
              <p:spPr bwMode="auto">
                <a:xfrm>
                  <a:off x="7952572" y="4548686"/>
                  <a:ext cx="167557" cy="13804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368" name="Oval 367"/>
                <p:cNvSpPr/>
                <p:nvPr/>
              </p:nvSpPr>
              <p:spPr bwMode="auto">
                <a:xfrm>
                  <a:off x="8123943" y="4346465"/>
                  <a:ext cx="167557" cy="13804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369" name="Straight Connector 368"/>
                <p:cNvCxnSpPr>
                  <a:stCxn id="362" idx="7"/>
                  <a:endCxn id="363" idx="3"/>
                </p:cNvCxnSpPr>
                <p:nvPr/>
              </p:nvCxnSpPr>
              <p:spPr bwMode="auto">
                <a:xfrm flipV="1">
                  <a:off x="7251080" y="4670647"/>
                  <a:ext cx="180762" cy="15046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a:stCxn id="365" idx="2"/>
                  <a:endCxn id="363" idx="6"/>
                </p:cNvCxnSpPr>
                <p:nvPr/>
              </p:nvCxnSpPr>
              <p:spPr bwMode="auto">
                <a:xfrm flipH="1">
                  <a:off x="7574861" y="4564062"/>
                  <a:ext cx="116761" cy="5778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a:stCxn id="365" idx="4"/>
                  <a:endCxn id="364" idx="7"/>
                </p:cNvCxnSpPr>
                <p:nvPr/>
              </p:nvCxnSpPr>
              <p:spPr bwMode="auto">
                <a:xfrm flipH="1">
                  <a:off x="7768431" y="4633083"/>
                  <a:ext cx="6970" cy="12153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a:stCxn id="364" idx="7"/>
                  <a:endCxn id="367" idx="3"/>
                </p:cNvCxnSpPr>
                <p:nvPr/>
              </p:nvCxnSpPr>
              <p:spPr bwMode="auto">
                <a:xfrm flipV="1">
                  <a:off x="7768431" y="4666514"/>
                  <a:ext cx="208679" cy="8810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a:stCxn id="367" idx="0"/>
                  <a:endCxn id="366" idx="5"/>
                </p:cNvCxnSpPr>
                <p:nvPr/>
              </p:nvCxnSpPr>
              <p:spPr bwMode="auto">
                <a:xfrm flipH="1" flipV="1">
                  <a:off x="7935906" y="4373504"/>
                  <a:ext cx="100445" cy="17518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a:stCxn id="365" idx="7"/>
                  <a:endCxn id="366" idx="3"/>
                </p:cNvCxnSpPr>
                <p:nvPr/>
              </p:nvCxnSpPr>
              <p:spPr bwMode="auto">
                <a:xfrm flipH="1" flipV="1">
                  <a:off x="7817424" y="4373504"/>
                  <a:ext cx="17218" cy="14175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a:stCxn id="367" idx="7"/>
                  <a:endCxn id="368" idx="3"/>
                </p:cNvCxnSpPr>
                <p:nvPr/>
              </p:nvCxnSpPr>
              <p:spPr bwMode="auto">
                <a:xfrm flipV="1">
                  <a:off x="8095591" y="4464293"/>
                  <a:ext cx="52889" cy="104609"/>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368" idx="1"/>
                  <a:endCxn id="366" idx="6"/>
                </p:cNvCxnSpPr>
                <p:nvPr/>
              </p:nvCxnSpPr>
              <p:spPr bwMode="auto">
                <a:xfrm flipH="1" flipV="1">
                  <a:off x="7960443" y="4324698"/>
                  <a:ext cx="188037" cy="4198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a:stCxn id="363" idx="0"/>
                  <a:endCxn id="366" idx="2"/>
                </p:cNvCxnSpPr>
                <p:nvPr/>
              </p:nvCxnSpPr>
              <p:spPr bwMode="auto">
                <a:xfrm flipV="1">
                  <a:off x="7491083" y="4324698"/>
                  <a:ext cx="301804" cy="22812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413" name="Rectangle 412"/>
                <p:cNvSpPr/>
                <p:nvPr/>
              </p:nvSpPr>
              <p:spPr bwMode="auto">
                <a:xfrm>
                  <a:off x="7360685" y="4245430"/>
                  <a:ext cx="1012607" cy="668556"/>
                </a:xfrm>
                <a:prstGeom prst="rect">
                  <a:avLst/>
                </a:prstGeom>
                <a:noFill/>
                <a:ln w="952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grpSp>
            <p:nvGrpSpPr>
              <p:cNvPr id="170" name="Group 420"/>
              <p:cNvGrpSpPr/>
              <p:nvPr/>
            </p:nvGrpSpPr>
            <p:grpSpPr>
              <a:xfrm>
                <a:off x="6464155" y="4400921"/>
                <a:ext cx="492073" cy="800007"/>
                <a:chOff x="6333207" y="4349362"/>
                <a:chExt cx="485772" cy="812446"/>
              </a:xfrm>
            </p:grpSpPr>
            <p:sp>
              <p:nvSpPr>
                <p:cNvPr id="417" name="Oval 416"/>
                <p:cNvSpPr/>
                <p:nvPr/>
              </p:nvSpPr>
              <p:spPr bwMode="auto">
                <a:xfrm>
                  <a:off x="6631652" y="4755558"/>
                  <a:ext cx="187327" cy="14719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18" name="Oval 417"/>
                <p:cNvSpPr/>
                <p:nvPr/>
              </p:nvSpPr>
              <p:spPr bwMode="auto">
                <a:xfrm>
                  <a:off x="6577389" y="4349362"/>
                  <a:ext cx="187327" cy="14719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19" name="Oval 418"/>
                <p:cNvSpPr/>
                <p:nvPr/>
              </p:nvSpPr>
              <p:spPr bwMode="auto">
                <a:xfrm>
                  <a:off x="6599161" y="5014609"/>
                  <a:ext cx="187327" cy="14719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20" name="Oval 419"/>
                <p:cNvSpPr/>
                <p:nvPr/>
              </p:nvSpPr>
              <p:spPr bwMode="auto">
                <a:xfrm>
                  <a:off x="6333207" y="4546139"/>
                  <a:ext cx="187327" cy="147199"/>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cxnSp>
            <p:nvCxnSpPr>
              <p:cNvPr id="423" name="Straight Connector 422"/>
              <p:cNvCxnSpPr>
                <a:endCxn id="419" idx="2"/>
              </p:cNvCxnSpPr>
              <p:nvPr/>
            </p:nvCxnSpPr>
            <p:spPr bwMode="auto">
              <a:xfrm>
                <a:off x="6562476" y="4680220"/>
                <a:ext cx="171083" cy="44823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a:stCxn id="420" idx="7"/>
                <a:endCxn id="418" idx="3"/>
              </p:cNvCxnSpPr>
              <p:nvPr/>
            </p:nvCxnSpPr>
            <p:spPr bwMode="auto">
              <a:xfrm flipV="1">
                <a:off x="6626126" y="4524637"/>
                <a:ext cx="113172" cy="9127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a:stCxn id="420" idx="6"/>
                <a:endCxn id="417" idx="1"/>
              </p:cNvCxnSpPr>
              <p:nvPr/>
            </p:nvCxnSpPr>
            <p:spPr bwMode="auto">
              <a:xfrm>
                <a:off x="6653915" y="4667158"/>
                <a:ext cx="140350" cy="15496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a:stCxn id="419" idx="0"/>
                <a:endCxn id="417" idx="4"/>
              </p:cNvCxnSpPr>
              <p:nvPr/>
            </p:nvCxnSpPr>
            <p:spPr bwMode="auto">
              <a:xfrm flipV="1">
                <a:off x="6828438" y="4945841"/>
                <a:ext cx="32917" cy="11013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a:stCxn id="417" idx="0"/>
                <a:endCxn id="418" idx="4"/>
              </p:cNvCxnSpPr>
              <p:nvPr/>
            </p:nvCxnSpPr>
            <p:spPr bwMode="auto">
              <a:xfrm flipH="1" flipV="1">
                <a:off x="6806388" y="4545864"/>
                <a:ext cx="54967" cy="255032"/>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a:stCxn id="419" idx="6"/>
                <a:endCxn id="336" idx="2"/>
              </p:cNvCxnSpPr>
              <p:nvPr/>
            </p:nvCxnSpPr>
            <p:spPr bwMode="auto">
              <a:xfrm>
                <a:off x="6923316" y="5128453"/>
                <a:ext cx="172227" cy="19265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9" name="Rectangle 448"/>
              <p:cNvSpPr/>
              <p:nvPr/>
            </p:nvSpPr>
            <p:spPr bwMode="auto">
              <a:xfrm>
                <a:off x="6444252" y="4310744"/>
                <a:ext cx="557441" cy="940524"/>
              </a:xfrm>
              <a:prstGeom prst="rect">
                <a:avLst/>
              </a:prstGeom>
              <a:noFill/>
              <a:ln w="952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sp>
          <p:nvSpPr>
            <p:cNvPr id="465" name="Oval 464"/>
            <p:cNvSpPr/>
            <p:nvPr/>
          </p:nvSpPr>
          <p:spPr bwMode="auto">
            <a:xfrm>
              <a:off x="6721075" y="5631455"/>
              <a:ext cx="187326" cy="14565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466" name="Straight Connector 465"/>
            <p:cNvCxnSpPr>
              <a:stCxn id="465" idx="6"/>
              <a:endCxn id="342" idx="3"/>
            </p:cNvCxnSpPr>
            <p:nvPr/>
          </p:nvCxnSpPr>
          <p:spPr bwMode="auto">
            <a:xfrm flipV="1">
              <a:off x="6908401" y="5665224"/>
              <a:ext cx="214575" cy="390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344" idx="4"/>
              <a:endCxn id="343" idx="7"/>
            </p:cNvCxnSpPr>
            <p:nvPr/>
          </p:nvCxnSpPr>
          <p:spPr bwMode="auto">
            <a:xfrm flipH="1">
              <a:off x="8191428" y="5612407"/>
              <a:ext cx="121095" cy="16853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idx="4294967295"/>
          </p:nvPr>
        </p:nvSpPr>
        <p:spPr>
          <a:xfrm>
            <a:off x="672809" y="-63500"/>
            <a:ext cx="10766795" cy="941388"/>
          </a:xfrm>
        </p:spPr>
        <p:txBody>
          <a:bodyPr/>
          <a:lstStyle/>
          <a:p>
            <a:pPr eaLnBrk="1" hangingPunct="1"/>
            <a:r>
              <a:rPr lang="en-US" sz="4000" dirty="0" smtClean="0">
                <a:solidFill>
                  <a:srgbClr val="000000"/>
                </a:solidFill>
              </a:rPr>
              <a:t>Oracle’s investment in Link Data, Graph  &amp; Analytics</a:t>
            </a:r>
          </a:p>
        </p:txBody>
      </p:sp>
      <p:sp>
        <p:nvSpPr>
          <p:cNvPr id="221187" name="Rectangle 3"/>
          <p:cNvSpPr>
            <a:spLocks noGrp="1" noChangeArrowheads="1"/>
          </p:cNvSpPr>
          <p:nvPr>
            <p:ph type="body" idx="4294967295"/>
          </p:nvPr>
        </p:nvSpPr>
        <p:spPr>
          <a:xfrm>
            <a:off x="572886" y="934572"/>
            <a:ext cx="9891913" cy="5646270"/>
          </a:xfrm>
        </p:spPr>
        <p:txBody>
          <a:bodyPr/>
          <a:lstStyle/>
          <a:p>
            <a:pPr eaLnBrk="1" hangingPunct="1"/>
            <a:r>
              <a:rPr lang="en-US" sz="3200" dirty="0" smtClean="0"/>
              <a:t>Simplifying graph analytics</a:t>
            </a:r>
          </a:p>
          <a:p>
            <a:pPr eaLnBrk="1" hangingPunct="1"/>
            <a:r>
              <a:rPr lang="en-US" sz="3200" dirty="0" smtClean="0"/>
              <a:t>Standards based: W3C</a:t>
            </a:r>
          </a:p>
          <a:p>
            <a:pPr eaLnBrk="1" hangingPunct="1"/>
            <a:r>
              <a:rPr lang="en-US" sz="3200" dirty="0" smtClean="0"/>
              <a:t>Strong partner ecosystem</a:t>
            </a:r>
          </a:p>
          <a:p>
            <a:pPr eaLnBrk="1" hangingPunct="1"/>
            <a:r>
              <a:rPr lang="en-US" sz="3200" dirty="0" smtClean="0"/>
              <a:t>Optimized and scalable solutions</a:t>
            </a:r>
          </a:p>
          <a:p>
            <a:pPr eaLnBrk="1" hangingPunct="1"/>
            <a:r>
              <a:rPr lang="en-US" sz="3200" dirty="0" smtClean="0"/>
              <a:t>Security:  </a:t>
            </a:r>
            <a:r>
              <a:rPr lang="en-US" sz="3200" b="1" dirty="0" smtClean="0"/>
              <a:t>Security labels at “triple” level</a:t>
            </a:r>
            <a:r>
              <a:rPr lang="en-US" sz="3200" dirty="0" smtClean="0"/>
              <a:t> (OLS).  </a:t>
            </a:r>
          </a:p>
          <a:p>
            <a:r>
              <a:rPr lang="en-US" sz="3200" dirty="0" smtClean="0"/>
              <a:t>Transactional: Concurrent loading and updates</a:t>
            </a:r>
          </a:p>
          <a:p>
            <a:pPr eaLnBrk="1" hangingPunct="1"/>
            <a:r>
              <a:rPr lang="en-US" sz="3200" dirty="0" smtClean="0"/>
              <a:t>Manageable: Use existing DB tools, utilities and expertise</a:t>
            </a:r>
          </a:p>
          <a:p>
            <a:r>
              <a:rPr lang="en-US" sz="3200" dirty="0" smtClean="0"/>
              <a:t>Multi-type support: graph, relational, search, geospatial</a:t>
            </a:r>
          </a:p>
          <a:p>
            <a:r>
              <a:rPr lang="en-US" sz="3200" dirty="0" smtClean="0"/>
              <a:t>Multi-platform: Relational database, NoSQL, Hadoop</a:t>
            </a:r>
          </a:p>
          <a:p>
            <a:pPr eaLnBrk="1" hangingPunct="1"/>
            <a:endParaRPr lang="en-US" sz="3200" dirty="0" smtClean="0"/>
          </a:p>
          <a:p>
            <a:pPr eaLnBrk="1" hangingPunct="1"/>
            <a:endParaRPr lang="en-US" sz="3200" dirty="0" smtClean="0"/>
          </a:p>
        </p:txBody>
      </p:sp>
      <p:sp>
        <p:nvSpPr>
          <p:cNvPr id="4" name="Footer Placeholder 3"/>
          <p:cNvSpPr>
            <a:spLocks noGrp="1"/>
          </p:cNvSpPr>
          <p:nvPr>
            <p:ph type="ftr" sz="quarter" idx="10"/>
          </p:nvPr>
        </p:nvSpPr>
        <p:spPr/>
        <p:txBody>
          <a:bodyPr/>
          <a:lstStyle/>
          <a:p>
            <a:pPr>
              <a:defRPr/>
            </a:pPr>
            <a:endParaRPr lang="en-US" dirty="0"/>
          </a:p>
        </p:txBody>
      </p:sp>
      <p:grpSp>
        <p:nvGrpSpPr>
          <p:cNvPr id="5" name="Group 4"/>
          <p:cNvGrpSpPr/>
          <p:nvPr/>
        </p:nvGrpSpPr>
        <p:grpSpPr>
          <a:xfrm rot="5400000">
            <a:off x="8361642" y="-207682"/>
            <a:ext cx="2184400" cy="4504765"/>
            <a:chOff x="5628632" y="970750"/>
            <a:chExt cx="3285180" cy="2382050"/>
          </a:xfrm>
        </p:grpSpPr>
        <p:sp>
          <p:nvSpPr>
            <p:cNvPr id="6" name="Rounded Rectangle 5"/>
            <p:cNvSpPr/>
            <p:nvPr/>
          </p:nvSpPr>
          <p:spPr>
            <a:xfrm>
              <a:off x="5628632" y="970750"/>
              <a:ext cx="3285180" cy="2382050"/>
            </a:xfrm>
            <a:prstGeom prst="roundRect">
              <a:avLst/>
            </a:prstGeom>
            <a:solidFill>
              <a:schemeClr val="bg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1600" dirty="0" smtClean="0">
                <a:solidFill>
                  <a:schemeClr val="tx1"/>
                </a:solidFill>
                <a:latin typeface="Arial" pitchFamily="34" charset="0"/>
                <a:cs typeface="Arial" pitchFamily="34" charset="0"/>
              </a:endParaRPr>
            </a:p>
          </p:txBody>
        </p:sp>
        <p:pic>
          <p:nvPicPr>
            <p:cNvPr id="7" name="Picture 4" descr="http://static.guim.co.uk/sys-images/Guardian/Pix/pictures/2010/1/23/1264235134383/linked_data_diagram_460.jpg"/>
            <p:cNvPicPr>
              <a:picLocks noChangeAspect="1" noChangeArrowheads="1"/>
            </p:cNvPicPr>
            <p:nvPr/>
          </p:nvPicPr>
          <p:blipFill>
            <a:blip r:embed="rId3" cstate="print"/>
            <a:srcRect/>
            <a:stretch>
              <a:fillRect/>
            </a:stretch>
          </p:blipFill>
          <p:spPr bwMode="auto">
            <a:xfrm>
              <a:off x="5820020" y="1173782"/>
              <a:ext cx="2935300" cy="1034938"/>
            </a:xfrm>
            <a:prstGeom prst="rect">
              <a:avLst/>
            </a:prstGeom>
            <a:noFill/>
          </p:spPr>
        </p:pic>
        <p:pic>
          <p:nvPicPr>
            <p:cNvPr id="8" name="Picture 2" descr="http://cdn.socialmediaexaminer.com/images/1210jk-matrix-relationships.jpg?9d7bd4"/>
            <p:cNvPicPr>
              <a:picLocks noChangeAspect="1" noChangeArrowheads="1"/>
            </p:cNvPicPr>
            <p:nvPr/>
          </p:nvPicPr>
          <p:blipFill>
            <a:blip r:embed="rId4" cstate="print"/>
            <a:srcRect/>
            <a:stretch>
              <a:fillRect/>
            </a:stretch>
          </p:blipFill>
          <p:spPr bwMode="auto">
            <a:xfrm>
              <a:off x="7261744" y="2151016"/>
              <a:ext cx="1475335" cy="1094208"/>
            </a:xfrm>
            <a:prstGeom prst="rect">
              <a:avLst/>
            </a:prstGeom>
            <a:noFill/>
          </p:spPr>
        </p:pic>
        <p:pic>
          <p:nvPicPr>
            <p:cNvPr id="9" name="Picture 8" descr="http://www.centrifugesystems.com/images/03_Industry/02_Government/02_Fraud/2011/fraud-lrg.gif"/>
            <p:cNvPicPr>
              <a:picLocks noChangeAspect="1" noChangeArrowheads="1"/>
            </p:cNvPicPr>
            <p:nvPr/>
          </p:nvPicPr>
          <p:blipFill>
            <a:blip r:embed="rId5" cstate="print"/>
            <a:srcRect/>
            <a:stretch>
              <a:fillRect/>
            </a:stretch>
          </p:blipFill>
          <p:spPr bwMode="auto">
            <a:xfrm>
              <a:off x="5807943" y="2147173"/>
              <a:ext cx="1400014" cy="1113419"/>
            </a:xfrm>
            <a:prstGeom prst="rect">
              <a:avLst/>
            </a:prstGeom>
            <a:noFill/>
          </p:spPr>
        </p:pic>
      </p:grpSp>
      <p:grpSp>
        <p:nvGrpSpPr>
          <p:cNvPr id="11" name="Group 10"/>
          <p:cNvGrpSpPr>
            <a:grpSpLocks noChangeAspect="1"/>
          </p:cNvGrpSpPr>
          <p:nvPr/>
        </p:nvGrpSpPr>
        <p:grpSpPr bwMode="auto">
          <a:xfrm>
            <a:off x="10399580" y="4732301"/>
            <a:ext cx="1365918" cy="1366274"/>
            <a:chOff x="2477" y="1218"/>
            <a:chExt cx="803" cy="803"/>
          </a:xfrm>
          <a:effectLst/>
        </p:grpSpPr>
        <p:sp>
          <p:nvSpPr>
            <p:cNvPr id="12" name="Freeform 11"/>
            <p:cNvSpPr>
              <a:spLocks/>
            </p:cNvSpPr>
            <p:nvPr/>
          </p:nvSpPr>
          <p:spPr bwMode="auto">
            <a:xfrm>
              <a:off x="3183" y="1364"/>
              <a:ext cx="36" cy="50"/>
            </a:xfrm>
            <a:custGeom>
              <a:avLst/>
              <a:gdLst>
                <a:gd name="T0" fmla="*/ 6 w 15"/>
                <a:gd name="T1" fmla="*/ 7 h 21"/>
                <a:gd name="T2" fmla="*/ 4 w 15"/>
                <a:gd name="T3" fmla="*/ 4 h 21"/>
                <a:gd name="T4" fmla="*/ 4 w 15"/>
                <a:gd name="T5" fmla="*/ 4 h 21"/>
                <a:gd name="T6" fmla="*/ 0 w 15"/>
                <a:gd name="T7" fmla="*/ 0 h 21"/>
                <a:gd name="T8" fmla="*/ 7 w 15"/>
                <a:gd name="T9" fmla="*/ 10 h 21"/>
                <a:gd name="T10" fmla="*/ 7 w 15"/>
                <a:gd name="T11" fmla="*/ 10 h 21"/>
                <a:gd name="T12" fmla="*/ 10 w 15"/>
                <a:gd name="T13" fmla="*/ 12 h 21"/>
                <a:gd name="T14" fmla="*/ 15 w 15"/>
                <a:gd name="T15" fmla="*/ 21 h 21"/>
                <a:gd name="T16" fmla="*/ 13 w 15"/>
                <a:gd name="T17" fmla="*/ 18 h 21"/>
                <a:gd name="T18" fmla="*/ 7 w 15"/>
                <a:gd name="T19" fmla="*/ 9 h 21"/>
                <a:gd name="T20" fmla="*/ 6 w 15"/>
                <a:gd name="T21"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21">
                  <a:moveTo>
                    <a:pt x="6" y="7"/>
                  </a:moveTo>
                  <a:cubicBezTo>
                    <a:pt x="4" y="4"/>
                    <a:pt x="4" y="4"/>
                    <a:pt x="4" y="4"/>
                  </a:cubicBezTo>
                  <a:cubicBezTo>
                    <a:pt x="4" y="4"/>
                    <a:pt x="4" y="4"/>
                    <a:pt x="4" y="4"/>
                  </a:cubicBezTo>
                  <a:cubicBezTo>
                    <a:pt x="3" y="4"/>
                    <a:pt x="3" y="3"/>
                    <a:pt x="0" y="0"/>
                  </a:cubicBezTo>
                  <a:cubicBezTo>
                    <a:pt x="4" y="6"/>
                    <a:pt x="4" y="6"/>
                    <a:pt x="7" y="10"/>
                  </a:cubicBezTo>
                  <a:cubicBezTo>
                    <a:pt x="7" y="10"/>
                    <a:pt x="7" y="10"/>
                    <a:pt x="7" y="10"/>
                  </a:cubicBezTo>
                  <a:cubicBezTo>
                    <a:pt x="7" y="10"/>
                    <a:pt x="9" y="12"/>
                    <a:pt x="10" y="12"/>
                  </a:cubicBezTo>
                  <a:cubicBezTo>
                    <a:pt x="12" y="15"/>
                    <a:pt x="14" y="18"/>
                    <a:pt x="15" y="21"/>
                  </a:cubicBezTo>
                  <a:cubicBezTo>
                    <a:pt x="15" y="20"/>
                    <a:pt x="14" y="19"/>
                    <a:pt x="13" y="18"/>
                  </a:cubicBezTo>
                  <a:cubicBezTo>
                    <a:pt x="11" y="15"/>
                    <a:pt x="9" y="12"/>
                    <a:pt x="7" y="9"/>
                  </a:cubicBezTo>
                  <a:lnTo>
                    <a:pt x="6" y="7"/>
                  </a:lnTo>
                  <a:close/>
                </a:path>
              </a:pathLst>
            </a:cu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352"/>
              <a:endParaRPr lang="en-US" dirty="0">
                <a:solidFill>
                  <a:srgbClr val="FFFFFF"/>
                </a:solidFill>
                <a:latin typeface="Calibri"/>
              </a:endParaRPr>
            </a:p>
          </p:txBody>
        </p:sp>
        <p:sp>
          <p:nvSpPr>
            <p:cNvPr id="13" name="Freeform 12"/>
            <p:cNvSpPr>
              <a:spLocks/>
            </p:cNvSpPr>
            <p:nvPr/>
          </p:nvSpPr>
          <p:spPr bwMode="auto">
            <a:xfrm>
              <a:off x="3093" y="1402"/>
              <a:ext cx="10" cy="14"/>
            </a:xfrm>
            <a:custGeom>
              <a:avLst/>
              <a:gdLst>
                <a:gd name="T0" fmla="*/ 0 w 4"/>
                <a:gd name="T1" fmla="*/ 6 h 6"/>
                <a:gd name="T2" fmla="*/ 4 w 4"/>
                <a:gd name="T3" fmla="*/ 3 h 6"/>
                <a:gd name="T4" fmla="*/ 4 w 4"/>
                <a:gd name="T5" fmla="*/ 0 h 6"/>
                <a:gd name="T6" fmla="*/ 0 w 4"/>
                <a:gd name="T7" fmla="*/ 6 h 6"/>
              </a:gdLst>
              <a:ahLst/>
              <a:cxnLst>
                <a:cxn ang="0">
                  <a:pos x="T0" y="T1"/>
                </a:cxn>
                <a:cxn ang="0">
                  <a:pos x="T2" y="T3"/>
                </a:cxn>
                <a:cxn ang="0">
                  <a:pos x="T4" y="T5"/>
                </a:cxn>
                <a:cxn ang="0">
                  <a:pos x="T6" y="T7"/>
                </a:cxn>
              </a:cxnLst>
              <a:rect l="0" t="0" r="r" b="b"/>
              <a:pathLst>
                <a:path w="4" h="6">
                  <a:moveTo>
                    <a:pt x="0" y="6"/>
                  </a:moveTo>
                  <a:cubicBezTo>
                    <a:pt x="4" y="3"/>
                    <a:pt x="4" y="3"/>
                    <a:pt x="4" y="3"/>
                  </a:cubicBezTo>
                  <a:cubicBezTo>
                    <a:pt x="4" y="0"/>
                    <a:pt x="4" y="0"/>
                    <a:pt x="4" y="0"/>
                  </a:cubicBezTo>
                  <a:cubicBezTo>
                    <a:pt x="3" y="2"/>
                    <a:pt x="1" y="3"/>
                    <a:pt x="0" y="6"/>
                  </a:cubicBezTo>
                  <a:close/>
                </a:path>
              </a:pathLst>
            </a:custGeom>
            <a:gradFill flip="none" rotWithShape="1">
              <a:gsLst>
                <a:gs pos="100000">
                  <a:srgbClr val="FF1414"/>
                </a:gs>
                <a:gs pos="0">
                  <a:srgbClr val="AA0000"/>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352"/>
              <a:endParaRPr lang="en-US" dirty="0">
                <a:solidFill>
                  <a:srgbClr val="FFFFFF"/>
                </a:solidFill>
                <a:latin typeface="Calibri"/>
              </a:endParaRPr>
            </a:p>
          </p:txBody>
        </p:sp>
        <p:sp>
          <p:nvSpPr>
            <p:cNvPr id="14" name="Freeform 13"/>
            <p:cNvSpPr>
              <a:spLocks/>
            </p:cNvSpPr>
            <p:nvPr/>
          </p:nvSpPr>
          <p:spPr bwMode="auto">
            <a:xfrm>
              <a:off x="2659" y="1435"/>
              <a:ext cx="59" cy="57"/>
            </a:xfrm>
            <a:custGeom>
              <a:avLst/>
              <a:gdLst>
                <a:gd name="T0" fmla="*/ 10 w 25"/>
                <a:gd name="T1" fmla="*/ 13 h 24"/>
                <a:gd name="T2" fmla="*/ 15 w 25"/>
                <a:gd name="T3" fmla="*/ 12 h 24"/>
                <a:gd name="T4" fmla="*/ 11 w 25"/>
                <a:gd name="T5" fmla="*/ 15 h 24"/>
                <a:gd name="T6" fmla="*/ 8 w 25"/>
                <a:gd name="T7" fmla="*/ 23 h 24"/>
                <a:gd name="T8" fmla="*/ 25 w 25"/>
                <a:gd name="T9" fmla="*/ 15 h 24"/>
                <a:gd name="T10" fmla="*/ 25 w 25"/>
                <a:gd name="T11" fmla="*/ 15 h 24"/>
                <a:gd name="T12" fmla="*/ 17 w 25"/>
                <a:gd name="T13" fmla="*/ 3 h 24"/>
                <a:gd name="T14" fmla="*/ 4 w 25"/>
                <a:gd name="T15" fmla="*/ 5 h 24"/>
                <a:gd name="T16" fmla="*/ 9 w 25"/>
                <a:gd name="T17" fmla="*/ 9 h 24"/>
                <a:gd name="T18" fmla="*/ 0 w 25"/>
                <a:gd name="T19" fmla="*/ 21 h 24"/>
                <a:gd name="T20" fmla="*/ 4 w 25"/>
                <a:gd name="T21" fmla="*/ 18 h 24"/>
                <a:gd name="T22" fmla="*/ 10 w 25"/>
                <a:gd name="T23"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24">
                  <a:moveTo>
                    <a:pt x="10" y="13"/>
                  </a:moveTo>
                  <a:cubicBezTo>
                    <a:pt x="11" y="12"/>
                    <a:pt x="13" y="12"/>
                    <a:pt x="15" y="12"/>
                  </a:cubicBezTo>
                  <a:cubicBezTo>
                    <a:pt x="11" y="15"/>
                    <a:pt x="11" y="15"/>
                    <a:pt x="11" y="15"/>
                  </a:cubicBezTo>
                  <a:cubicBezTo>
                    <a:pt x="11" y="18"/>
                    <a:pt x="9" y="20"/>
                    <a:pt x="8" y="23"/>
                  </a:cubicBezTo>
                  <a:cubicBezTo>
                    <a:pt x="15" y="24"/>
                    <a:pt x="19" y="18"/>
                    <a:pt x="25" y="15"/>
                  </a:cubicBezTo>
                  <a:cubicBezTo>
                    <a:pt x="25" y="15"/>
                    <a:pt x="25" y="15"/>
                    <a:pt x="25" y="15"/>
                  </a:cubicBezTo>
                  <a:cubicBezTo>
                    <a:pt x="21" y="13"/>
                    <a:pt x="19" y="9"/>
                    <a:pt x="17" y="3"/>
                  </a:cubicBezTo>
                  <a:cubicBezTo>
                    <a:pt x="10" y="0"/>
                    <a:pt x="8" y="0"/>
                    <a:pt x="4" y="5"/>
                  </a:cubicBezTo>
                  <a:cubicBezTo>
                    <a:pt x="6" y="6"/>
                    <a:pt x="7" y="8"/>
                    <a:pt x="9" y="9"/>
                  </a:cubicBezTo>
                  <a:cubicBezTo>
                    <a:pt x="2" y="13"/>
                    <a:pt x="0" y="17"/>
                    <a:pt x="0" y="21"/>
                  </a:cubicBezTo>
                  <a:cubicBezTo>
                    <a:pt x="2" y="20"/>
                    <a:pt x="4" y="19"/>
                    <a:pt x="4" y="18"/>
                  </a:cubicBezTo>
                  <a:cubicBezTo>
                    <a:pt x="7" y="15"/>
                    <a:pt x="10" y="13"/>
                    <a:pt x="10" y="13"/>
                  </a:cubicBezTo>
                  <a:close/>
                </a:path>
              </a:pathLst>
            </a:custGeom>
            <a:gradFill flip="none" rotWithShape="1">
              <a:gsLst>
                <a:gs pos="100000">
                  <a:srgbClr val="FF1414"/>
                </a:gs>
                <a:gs pos="0">
                  <a:srgbClr val="AA0000"/>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352"/>
              <a:endParaRPr lang="en-US" dirty="0">
                <a:solidFill>
                  <a:srgbClr val="FFFFFF"/>
                </a:solidFill>
                <a:latin typeface="Calibri"/>
              </a:endParaRPr>
            </a:p>
          </p:txBody>
        </p:sp>
        <p:sp>
          <p:nvSpPr>
            <p:cNvPr id="15" name="Freeform 14"/>
            <p:cNvSpPr>
              <a:spLocks noEditPoints="1"/>
            </p:cNvSpPr>
            <p:nvPr/>
          </p:nvSpPr>
          <p:spPr bwMode="auto">
            <a:xfrm>
              <a:off x="2477" y="1218"/>
              <a:ext cx="803" cy="803"/>
            </a:xfrm>
            <a:custGeom>
              <a:avLst/>
              <a:gdLst>
                <a:gd name="T0" fmla="*/ 173 w 340"/>
                <a:gd name="T1" fmla="*/ 28 h 340"/>
                <a:gd name="T2" fmla="*/ 166 w 340"/>
                <a:gd name="T3" fmla="*/ 34 h 340"/>
                <a:gd name="T4" fmla="*/ 165 w 340"/>
                <a:gd name="T5" fmla="*/ 54 h 340"/>
                <a:gd name="T6" fmla="*/ 156 w 340"/>
                <a:gd name="T7" fmla="*/ 54 h 340"/>
                <a:gd name="T8" fmla="*/ 148 w 340"/>
                <a:gd name="T9" fmla="*/ 27 h 340"/>
                <a:gd name="T10" fmla="*/ 143 w 340"/>
                <a:gd name="T11" fmla="*/ 37 h 340"/>
                <a:gd name="T12" fmla="*/ 144 w 340"/>
                <a:gd name="T13" fmla="*/ 49 h 340"/>
                <a:gd name="T14" fmla="*/ 135 w 340"/>
                <a:gd name="T15" fmla="*/ 37 h 340"/>
                <a:gd name="T16" fmla="*/ 127 w 340"/>
                <a:gd name="T17" fmla="*/ 37 h 340"/>
                <a:gd name="T18" fmla="*/ 123 w 340"/>
                <a:gd name="T19" fmla="*/ 41 h 340"/>
                <a:gd name="T20" fmla="*/ 57 w 340"/>
                <a:gd name="T21" fmla="*/ 47 h 340"/>
                <a:gd name="T22" fmla="*/ 56 w 340"/>
                <a:gd name="T23" fmla="*/ 48 h 340"/>
                <a:gd name="T24" fmla="*/ 152 w 340"/>
                <a:gd name="T25" fmla="*/ 310 h 340"/>
                <a:gd name="T26" fmla="*/ 144 w 340"/>
                <a:gd name="T27" fmla="*/ 331 h 340"/>
                <a:gd name="T28" fmla="*/ 14 w 340"/>
                <a:gd name="T29" fmla="*/ 147 h 340"/>
                <a:gd name="T30" fmla="*/ 19 w 340"/>
                <a:gd name="T31" fmla="*/ 112 h 340"/>
                <a:gd name="T32" fmla="*/ 61 w 340"/>
                <a:gd name="T33" fmla="*/ 47 h 340"/>
                <a:gd name="T34" fmla="*/ 81 w 340"/>
                <a:gd name="T35" fmla="*/ 36 h 340"/>
                <a:gd name="T36" fmla="*/ 95 w 340"/>
                <a:gd name="T37" fmla="*/ 44 h 340"/>
                <a:gd name="T38" fmla="*/ 114 w 340"/>
                <a:gd name="T39" fmla="*/ 54 h 340"/>
                <a:gd name="T40" fmla="*/ 146 w 340"/>
                <a:gd name="T41" fmla="*/ 54 h 340"/>
                <a:gd name="T42" fmla="*/ 140 w 340"/>
                <a:gd name="T43" fmla="*/ 75 h 340"/>
                <a:gd name="T44" fmla="*/ 151 w 340"/>
                <a:gd name="T45" fmla="*/ 101 h 340"/>
                <a:gd name="T46" fmla="*/ 71 w 340"/>
                <a:gd name="T47" fmla="*/ 141 h 340"/>
                <a:gd name="T48" fmla="*/ 50 w 340"/>
                <a:gd name="T49" fmla="*/ 138 h 340"/>
                <a:gd name="T50" fmla="*/ 37 w 340"/>
                <a:gd name="T51" fmla="*/ 178 h 340"/>
                <a:gd name="T52" fmla="*/ 131 w 340"/>
                <a:gd name="T53" fmla="*/ 236 h 340"/>
                <a:gd name="T54" fmla="*/ 148 w 340"/>
                <a:gd name="T55" fmla="*/ 103 h 340"/>
                <a:gd name="T56" fmla="*/ 84 w 340"/>
                <a:gd name="T57" fmla="*/ 174 h 340"/>
                <a:gd name="T58" fmla="*/ 59 w 340"/>
                <a:gd name="T59" fmla="*/ 165 h 340"/>
                <a:gd name="T60" fmla="*/ 190 w 340"/>
                <a:gd name="T61" fmla="*/ 68 h 340"/>
                <a:gd name="T62" fmla="*/ 175 w 340"/>
                <a:gd name="T63" fmla="*/ 39 h 340"/>
                <a:gd name="T64" fmla="*/ 192 w 340"/>
                <a:gd name="T65" fmla="*/ 26 h 340"/>
                <a:gd name="T66" fmla="*/ 200 w 340"/>
                <a:gd name="T67" fmla="*/ 29 h 340"/>
                <a:gd name="T68" fmla="*/ 214 w 340"/>
                <a:gd name="T69" fmla="*/ 50 h 340"/>
                <a:gd name="T70" fmla="*/ 317 w 340"/>
                <a:gd name="T71" fmla="*/ 251 h 340"/>
                <a:gd name="T72" fmla="*/ 250 w 340"/>
                <a:gd name="T73" fmla="*/ 192 h 340"/>
                <a:gd name="T74" fmla="*/ 271 w 340"/>
                <a:gd name="T75" fmla="*/ 122 h 340"/>
                <a:gd name="T76" fmla="*/ 310 w 340"/>
                <a:gd name="T77" fmla="*/ 112 h 340"/>
                <a:gd name="T78" fmla="*/ 304 w 340"/>
                <a:gd name="T79" fmla="*/ 89 h 340"/>
                <a:gd name="T80" fmla="*/ 298 w 340"/>
                <a:gd name="T81" fmla="*/ 69 h 340"/>
                <a:gd name="T82" fmla="*/ 302 w 340"/>
                <a:gd name="T83" fmla="*/ 84 h 340"/>
                <a:gd name="T84" fmla="*/ 296 w 340"/>
                <a:gd name="T85" fmla="*/ 96 h 340"/>
                <a:gd name="T86" fmla="*/ 261 w 340"/>
                <a:gd name="T87" fmla="*/ 115 h 340"/>
                <a:gd name="T88" fmla="*/ 268 w 340"/>
                <a:gd name="T89" fmla="*/ 96 h 340"/>
                <a:gd name="T90" fmla="*/ 252 w 340"/>
                <a:gd name="T91" fmla="*/ 67 h 340"/>
                <a:gd name="T92" fmla="*/ 265 w 340"/>
                <a:gd name="T93" fmla="*/ 71 h 340"/>
                <a:gd name="T94" fmla="*/ 261 w 340"/>
                <a:gd name="T95" fmla="*/ 48 h 340"/>
                <a:gd name="T96" fmla="*/ 257 w 340"/>
                <a:gd name="T97" fmla="*/ 55 h 340"/>
                <a:gd name="T98" fmla="*/ 238 w 340"/>
                <a:gd name="T99" fmla="*/ 33 h 340"/>
                <a:gd name="T100" fmla="*/ 258 w 340"/>
                <a:gd name="T101" fmla="*/ 33 h 340"/>
                <a:gd name="T102" fmla="*/ 227 w 340"/>
                <a:gd name="T103" fmla="*/ 12 h 340"/>
                <a:gd name="T104" fmla="*/ 316 w 340"/>
                <a:gd name="T105" fmla="*/ 84 h 340"/>
                <a:gd name="T106" fmla="*/ 332 w 340"/>
                <a:gd name="T107" fmla="*/ 126 h 340"/>
                <a:gd name="T108" fmla="*/ 246 w 340"/>
                <a:gd name="T109" fmla="*/ 78 h 340"/>
                <a:gd name="T110" fmla="*/ 248 w 340"/>
                <a:gd name="T111" fmla="*/ 83 h 340"/>
                <a:gd name="T112" fmla="*/ 247 w 340"/>
                <a:gd name="T113" fmla="*/ 80 h 340"/>
                <a:gd name="T114" fmla="*/ 261 w 340"/>
                <a:gd name="T115" fmla="*/ 5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0" h="340">
                  <a:moveTo>
                    <a:pt x="170" y="0"/>
                  </a:moveTo>
                  <a:cubicBezTo>
                    <a:pt x="76" y="0"/>
                    <a:pt x="0" y="76"/>
                    <a:pt x="0" y="170"/>
                  </a:cubicBezTo>
                  <a:cubicBezTo>
                    <a:pt x="0" y="264"/>
                    <a:pt x="76" y="340"/>
                    <a:pt x="170" y="340"/>
                  </a:cubicBezTo>
                  <a:cubicBezTo>
                    <a:pt x="264" y="340"/>
                    <a:pt x="340" y="264"/>
                    <a:pt x="340" y="170"/>
                  </a:cubicBezTo>
                  <a:cubicBezTo>
                    <a:pt x="340" y="76"/>
                    <a:pt x="264" y="0"/>
                    <a:pt x="170" y="0"/>
                  </a:cubicBezTo>
                  <a:close/>
                  <a:moveTo>
                    <a:pt x="164" y="29"/>
                  </a:moveTo>
                  <a:cubicBezTo>
                    <a:pt x="164" y="29"/>
                    <a:pt x="165" y="29"/>
                    <a:pt x="167" y="28"/>
                  </a:cubicBezTo>
                  <a:cubicBezTo>
                    <a:pt x="170" y="28"/>
                    <a:pt x="172" y="27"/>
                    <a:pt x="173" y="28"/>
                  </a:cubicBezTo>
                  <a:cubicBezTo>
                    <a:pt x="173" y="27"/>
                    <a:pt x="174" y="27"/>
                    <a:pt x="174" y="27"/>
                  </a:cubicBezTo>
                  <a:cubicBezTo>
                    <a:pt x="174" y="27"/>
                    <a:pt x="176" y="28"/>
                    <a:pt x="175" y="29"/>
                  </a:cubicBezTo>
                  <a:cubicBezTo>
                    <a:pt x="174" y="34"/>
                    <a:pt x="172" y="35"/>
                    <a:pt x="169" y="35"/>
                  </a:cubicBezTo>
                  <a:cubicBezTo>
                    <a:pt x="169" y="36"/>
                    <a:pt x="168" y="38"/>
                    <a:pt x="167" y="39"/>
                  </a:cubicBezTo>
                  <a:cubicBezTo>
                    <a:pt x="166" y="38"/>
                    <a:pt x="165" y="38"/>
                    <a:pt x="164" y="38"/>
                  </a:cubicBezTo>
                  <a:cubicBezTo>
                    <a:pt x="163" y="39"/>
                    <a:pt x="162" y="39"/>
                    <a:pt x="157" y="41"/>
                  </a:cubicBezTo>
                  <a:cubicBezTo>
                    <a:pt x="155" y="40"/>
                    <a:pt x="155" y="40"/>
                    <a:pt x="154" y="40"/>
                  </a:cubicBezTo>
                  <a:cubicBezTo>
                    <a:pt x="158" y="40"/>
                    <a:pt x="160" y="38"/>
                    <a:pt x="166" y="34"/>
                  </a:cubicBezTo>
                  <a:cubicBezTo>
                    <a:pt x="164" y="31"/>
                    <a:pt x="164" y="30"/>
                    <a:pt x="164" y="29"/>
                  </a:cubicBezTo>
                  <a:close/>
                  <a:moveTo>
                    <a:pt x="151" y="45"/>
                  </a:moveTo>
                  <a:cubicBezTo>
                    <a:pt x="150" y="47"/>
                    <a:pt x="150" y="48"/>
                    <a:pt x="150" y="48"/>
                  </a:cubicBezTo>
                  <a:cubicBezTo>
                    <a:pt x="152" y="47"/>
                    <a:pt x="153" y="46"/>
                    <a:pt x="154" y="45"/>
                  </a:cubicBezTo>
                  <a:cubicBezTo>
                    <a:pt x="154" y="46"/>
                    <a:pt x="155" y="47"/>
                    <a:pt x="155" y="48"/>
                  </a:cubicBezTo>
                  <a:cubicBezTo>
                    <a:pt x="156" y="48"/>
                    <a:pt x="157" y="48"/>
                    <a:pt x="159" y="49"/>
                  </a:cubicBezTo>
                  <a:cubicBezTo>
                    <a:pt x="161" y="50"/>
                    <a:pt x="162" y="50"/>
                    <a:pt x="163" y="50"/>
                  </a:cubicBezTo>
                  <a:cubicBezTo>
                    <a:pt x="163" y="52"/>
                    <a:pt x="163" y="53"/>
                    <a:pt x="165" y="54"/>
                  </a:cubicBezTo>
                  <a:cubicBezTo>
                    <a:pt x="165" y="57"/>
                    <a:pt x="165" y="60"/>
                    <a:pt x="168" y="60"/>
                  </a:cubicBezTo>
                  <a:cubicBezTo>
                    <a:pt x="167" y="60"/>
                    <a:pt x="167" y="60"/>
                    <a:pt x="167" y="60"/>
                  </a:cubicBezTo>
                  <a:cubicBezTo>
                    <a:pt x="167" y="63"/>
                    <a:pt x="165" y="65"/>
                    <a:pt x="165" y="66"/>
                  </a:cubicBezTo>
                  <a:cubicBezTo>
                    <a:pt x="161" y="62"/>
                    <a:pt x="158" y="60"/>
                    <a:pt x="153" y="70"/>
                  </a:cubicBezTo>
                  <a:cubicBezTo>
                    <a:pt x="150" y="65"/>
                    <a:pt x="150" y="65"/>
                    <a:pt x="150" y="65"/>
                  </a:cubicBezTo>
                  <a:cubicBezTo>
                    <a:pt x="147" y="65"/>
                    <a:pt x="145" y="65"/>
                    <a:pt x="143" y="64"/>
                  </a:cubicBezTo>
                  <a:cubicBezTo>
                    <a:pt x="145" y="64"/>
                    <a:pt x="147" y="63"/>
                    <a:pt x="149" y="63"/>
                  </a:cubicBezTo>
                  <a:cubicBezTo>
                    <a:pt x="151" y="60"/>
                    <a:pt x="153" y="58"/>
                    <a:pt x="156" y="54"/>
                  </a:cubicBezTo>
                  <a:cubicBezTo>
                    <a:pt x="155" y="51"/>
                    <a:pt x="150" y="49"/>
                    <a:pt x="147" y="51"/>
                  </a:cubicBezTo>
                  <a:cubicBezTo>
                    <a:pt x="146" y="48"/>
                    <a:pt x="146" y="48"/>
                    <a:pt x="146" y="47"/>
                  </a:cubicBezTo>
                  <a:cubicBezTo>
                    <a:pt x="148" y="46"/>
                    <a:pt x="148" y="46"/>
                    <a:pt x="151" y="45"/>
                  </a:cubicBezTo>
                  <a:close/>
                  <a:moveTo>
                    <a:pt x="146" y="45"/>
                  </a:moveTo>
                  <a:cubicBezTo>
                    <a:pt x="146" y="46"/>
                    <a:pt x="146" y="46"/>
                    <a:pt x="146" y="46"/>
                  </a:cubicBezTo>
                  <a:cubicBezTo>
                    <a:pt x="146" y="46"/>
                    <a:pt x="146" y="46"/>
                    <a:pt x="146" y="46"/>
                  </a:cubicBezTo>
                  <a:lnTo>
                    <a:pt x="146" y="45"/>
                  </a:lnTo>
                  <a:close/>
                  <a:moveTo>
                    <a:pt x="148" y="27"/>
                  </a:moveTo>
                  <a:cubicBezTo>
                    <a:pt x="148" y="27"/>
                    <a:pt x="148" y="27"/>
                    <a:pt x="148" y="27"/>
                  </a:cubicBezTo>
                  <a:cubicBezTo>
                    <a:pt x="147" y="29"/>
                    <a:pt x="147" y="29"/>
                    <a:pt x="147" y="30"/>
                  </a:cubicBezTo>
                  <a:cubicBezTo>
                    <a:pt x="145" y="31"/>
                    <a:pt x="145" y="31"/>
                    <a:pt x="145" y="31"/>
                  </a:cubicBezTo>
                  <a:cubicBezTo>
                    <a:pt x="145" y="31"/>
                    <a:pt x="145" y="31"/>
                    <a:pt x="145" y="30"/>
                  </a:cubicBezTo>
                  <a:cubicBezTo>
                    <a:pt x="143" y="31"/>
                    <a:pt x="143" y="31"/>
                    <a:pt x="140" y="31"/>
                  </a:cubicBezTo>
                  <a:cubicBezTo>
                    <a:pt x="142" y="31"/>
                    <a:pt x="142" y="31"/>
                    <a:pt x="148" y="27"/>
                  </a:cubicBezTo>
                  <a:close/>
                  <a:moveTo>
                    <a:pt x="141" y="40"/>
                  </a:moveTo>
                  <a:cubicBezTo>
                    <a:pt x="141" y="39"/>
                    <a:pt x="142" y="38"/>
                    <a:pt x="143" y="37"/>
                  </a:cubicBezTo>
                  <a:cubicBezTo>
                    <a:pt x="143" y="36"/>
                    <a:pt x="143" y="36"/>
                    <a:pt x="143" y="36"/>
                  </a:cubicBezTo>
                  <a:cubicBezTo>
                    <a:pt x="143" y="36"/>
                    <a:pt x="144" y="36"/>
                    <a:pt x="145" y="35"/>
                  </a:cubicBezTo>
                  <a:cubicBezTo>
                    <a:pt x="146" y="35"/>
                    <a:pt x="146" y="35"/>
                    <a:pt x="146" y="35"/>
                  </a:cubicBezTo>
                  <a:cubicBezTo>
                    <a:pt x="146" y="36"/>
                    <a:pt x="145" y="37"/>
                    <a:pt x="145" y="38"/>
                  </a:cubicBezTo>
                  <a:cubicBezTo>
                    <a:pt x="145" y="38"/>
                    <a:pt x="145" y="38"/>
                    <a:pt x="145" y="38"/>
                  </a:cubicBezTo>
                  <a:cubicBezTo>
                    <a:pt x="143" y="40"/>
                    <a:pt x="141" y="40"/>
                    <a:pt x="141" y="40"/>
                  </a:cubicBezTo>
                  <a:close/>
                  <a:moveTo>
                    <a:pt x="144" y="49"/>
                  </a:moveTo>
                  <a:cubicBezTo>
                    <a:pt x="144" y="49"/>
                    <a:pt x="144" y="49"/>
                    <a:pt x="144" y="49"/>
                  </a:cubicBezTo>
                  <a:cubicBezTo>
                    <a:pt x="143" y="44"/>
                    <a:pt x="144" y="43"/>
                    <a:pt x="144" y="42"/>
                  </a:cubicBezTo>
                  <a:cubicBezTo>
                    <a:pt x="145" y="42"/>
                    <a:pt x="145" y="42"/>
                    <a:pt x="145" y="42"/>
                  </a:cubicBezTo>
                  <a:cubicBezTo>
                    <a:pt x="145" y="45"/>
                    <a:pt x="145" y="47"/>
                    <a:pt x="144" y="49"/>
                  </a:cubicBezTo>
                  <a:close/>
                  <a:moveTo>
                    <a:pt x="132" y="34"/>
                  </a:moveTo>
                  <a:cubicBezTo>
                    <a:pt x="132" y="34"/>
                    <a:pt x="132" y="34"/>
                    <a:pt x="133" y="35"/>
                  </a:cubicBezTo>
                  <a:cubicBezTo>
                    <a:pt x="134" y="35"/>
                    <a:pt x="135" y="35"/>
                    <a:pt x="136" y="35"/>
                  </a:cubicBezTo>
                  <a:cubicBezTo>
                    <a:pt x="136" y="35"/>
                    <a:pt x="136" y="35"/>
                    <a:pt x="136" y="35"/>
                  </a:cubicBezTo>
                  <a:cubicBezTo>
                    <a:pt x="135" y="36"/>
                    <a:pt x="135" y="36"/>
                    <a:pt x="135" y="37"/>
                  </a:cubicBezTo>
                  <a:cubicBezTo>
                    <a:pt x="135" y="38"/>
                    <a:pt x="135" y="39"/>
                    <a:pt x="135" y="40"/>
                  </a:cubicBezTo>
                  <a:cubicBezTo>
                    <a:pt x="136" y="39"/>
                    <a:pt x="137" y="39"/>
                    <a:pt x="139" y="38"/>
                  </a:cubicBezTo>
                  <a:cubicBezTo>
                    <a:pt x="138" y="39"/>
                    <a:pt x="138" y="39"/>
                    <a:pt x="138" y="39"/>
                  </a:cubicBezTo>
                  <a:cubicBezTo>
                    <a:pt x="137" y="40"/>
                    <a:pt x="136" y="41"/>
                    <a:pt x="136" y="42"/>
                  </a:cubicBezTo>
                  <a:cubicBezTo>
                    <a:pt x="135" y="42"/>
                    <a:pt x="134" y="42"/>
                    <a:pt x="133" y="42"/>
                  </a:cubicBezTo>
                  <a:cubicBezTo>
                    <a:pt x="131" y="41"/>
                    <a:pt x="131" y="39"/>
                    <a:pt x="129" y="39"/>
                  </a:cubicBezTo>
                  <a:cubicBezTo>
                    <a:pt x="130" y="38"/>
                    <a:pt x="132" y="37"/>
                    <a:pt x="133" y="37"/>
                  </a:cubicBezTo>
                  <a:cubicBezTo>
                    <a:pt x="132" y="37"/>
                    <a:pt x="132" y="37"/>
                    <a:pt x="127" y="37"/>
                  </a:cubicBezTo>
                  <a:cubicBezTo>
                    <a:pt x="127" y="36"/>
                    <a:pt x="127" y="36"/>
                    <a:pt x="127" y="36"/>
                  </a:cubicBezTo>
                  <a:cubicBezTo>
                    <a:pt x="128" y="36"/>
                    <a:pt x="129" y="35"/>
                    <a:pt x="132" y="34"/>
                  </a:cubicBezTo>
                  <a:close/>
                  <a:moveTo>
                    <a:pt x="119" y="46"/>
                  </a:moveTo>
                  <a:cubicBezTo>
                    <a:pt x="119" y="46"/>
                    <a:pt x="120" y="45"/>
                    <a:pt x="120" y="45"/>
                  </a:cubicBezTo>
                  <a:cubicBezTo>
                    <a:pt x="120" y="44"/>
                    <a:pt x="120" y="43"/>
                    <a:pt x="120" y="42"/>
                  </a:cubicBezTo>
                  <a:cubicBezTo>
                    <a:pt x="120" y="40"/>
                    <a:pt x="121" y="39"/>
                    <a:pt x="122" y="38"/>
                  </a:cubicBezTo>
                  <a:cubicBezTo>
                    <a:pt x="122" y="38"/>
                    <a:pt x="122" y="38"/>
                    <a:pt x="122" y="38"/>
                  </a:cubicBezTo>
                  <a:cubicBezTo>
                    <a:pt x="123" y="39"/>
                    <a:pt x="123" y="39"/>
                    <a:pt x="123" y="41"/>
                  </a:cubicBezTo>
                  <a:cubicBezTo>
                    <a:pt x="124" y="42"/>
                    <a:pt x="125" y="42"/>
                    <a:pt x="125" y="43"/>
                  </a:cubicBezTo>
                  <a:cubicBezTo>
                    <a:pt x="128" y="42"/>
                    <a:pt x="128" y="42"/>
                    <a:pt x="129" y="42"/>
                  </a:cubicBezTo>
                  <a:cubicBezTo>
                    <a:pt x="129" y="43"/>
                    <a:pt x="130" y="44"/>
                    <a:pt x="133" y="44"/>
                  </a:cubicBezTo>
                  <a:cubicBezTo>
                    <a:pt x="132" y="45"/>
                    <a:pt x="132" y="45"/>
                    <a:pt x="132" y="45"/>
                  </a:cubicBezTo>
                  <a:cubicBezTo>
                    <a:pt x="124" y="52"/>
                    <a:pt x="118" y="51"/>
                    <a:pt x="115" y="47"/>
                  </a:cubicBezTo>
                  <a:cubicBezTo>
                    <a:pt x="117" y="47"/>
                    <a:pt x="119" y="46"/>
                    <a:pt x="119" y="46"/>
                  </a:cubicBezTo>
                  <a:close/>
                  <a:moveTo>
                    <a:pt x="56" y="48"/>
                  </a:moveTo>
                  <a:cubicBezTo>
                    <a:pt x="57" y="47"/>
                    <a:pt x="57" y="47"/>
                    <a:pt x="57" y="47"/>
                  </a:cubicBezTo>
                  <a:cubicBezTo>
                    <a:pt x="57" y="47"/>
                    <a:pt x="57" y="47"/>
                    <a:pt x="57" y="47"/>
                  </a:cubicBezTo>
                  <a:cubicBezTo>
                    <a:pt x="57" y="47"/>
                    <a:pt x="57" y="47"/>
                    <a:pt x="57" y="47"/>
                  </a:cubicBezTo>
                  <a:cubicBezTo>
                    <a:pt x="57" y="47"/>
                    <a:pt x="57" y="47"/>
                    <a:pt x="57" y="47"/>
                  </a:cubicBezTo>
                  <a:cubicBezTo>
                    <a:pt x="57" y="47"/>
                    <a:pt x="57" y="47"/>
                    <a:pt x="57" y="47"/>
                  </a:cubicBezTo>
                  <a:cubicBezTo>
                    <a:pt x="58" y="47"/>
                    <a:pt x="58" y="47"/>
                    <a:pt x="58" y="47"/>
                  </a:cubicBezTo>
                  <a:cubicBezTo>
                    <a:pt x="57" y="47"/>
                    <a:pt x="57" y="47"/>
                    <a:pt x="57" y="47"/>
                  </a:cubicBezTo>
                  <a:cubicBezTo>
                    <a:pt x="57" y="48"/>
                    <a:pt x="57" y="48"/>
                    <a:pt x="57" y="48"/>
                  </a:cubicBezTo>
                  <a:cubicBezTo>
                    <a:pt x="56" y="48"/>
                    <a:pt x="56" y="48"/>
                    <a:pt x="56" y="48"/>
                  </a:cubicBezTo>
                  <a:cubicBezTo>
                    <a:pt x="55" y="48"/>
                    <a:pt x="55" y="48"/>
                    <a:pt x="55" y="48"/>
                  </a:cubicBezTo>
                  <a:lnTo>
                    <a:pt x="56" y="48"/>
                  </a:lnTo>
                  <a:close/>
                  <a:moveTo>
                    <a:pt x="185" y="257"/>
                  </a:moveTo>
                  <a:cubicBezTo>
                    <a:pt x="184" y="265"/>
                    <a:pt x="184" y="265"/>
                    <a:pt x="173" y="277"/>
                  </a:cubicBezTo>
                  <a:cubicBezTo>
                    <a:pt x="176" y="284"/>
                    <a:pt x="176" y="284"/>
                    <a:pt x="156" y="297"/>
                  </a:cubicBezTo>
                  <a:cubicBezTo>
                    <a:pt x="157" y="301"/>
                    <a:pt x="157" y="301"/>
                    <a:pt x="157" y="308"/>
                  </a:cubicBezTo>
                  <a:cubicBezTo>
                    <a:pt x="154" y="310"/>
                    <a:pt x="154" y="310"/>
                    <a:pt x="154" y="310"/>
                  </a:cubicBezTo>
                  <a:cubicBezTo>
                    <a:pt x="154" y="310"/>
                    <a:pt x="152" y="310"/>
                    <a:pt x="152" y="310"/>
                  </a:cubicBezTo>
                  <a:cubicBezTo>
                    <a:pt x="148" y="312"/>
                    <a:pt x="144" y="313"/>
                    <a:pt x="141" y="314"/>
                  </a:cubicBezTo>
                  <a:cubicBezTo>
                    <a:pt x="142" y="315"/>
                    <a:pt x="142" y="316"/>
                    <a:pt x="143" y="317"/>
                  </a:cubicBezTo>
                  <a:cubicBezTo>
                    <a:pt x="139" y="317"/>
                    <a:pt x="138" y="317"/>
                    <a:pt x="134" y="318"/>
                  </a:cubicBezTo>
                  <a:cubicBezTo>
                    <a:pt x="139" y="319"/>
                    <a:pt x="139" y="319"/>
                    <a:pt x="139" y="319"/>
                  </a:cubicBezTo>
                  <a:cubicBezTo>
                    <a:pt x="138" y="322"/>
                    <a:pt x="138" y="322"/>
                    <a:pt x="141" y="326"/>
                  </a:cubicBezTo>
                  <a:cubicBezTo>
                    <a:pt x="144" y="328"/>
                    <a:pt x="144" y="328"/>
                    <a:pt x="144" y="328"/>
                  </a:cubicBezTo>
                  <a:cubicBezTo>
                    <a:pt x="144" y="328"/>
                    <a:pt x="145" y="328"/>
                    <a:pt x="145" y="329"/>
                  </a:cubicBezTo>
                  <a:cubicBezTo>
                    <a:pt x="145" y="329"/>
                    <a:pt x="144" y="330"/>
                    <a:pt x="144" y="331"/>
                  </a:cubicBezTo>
                  <a:cubicBezTo>
                    <a:pt x="137" y="329"/>
                    <a:pt x="132" y="325"/>
                    <a:pt x="125" y="323"/>
                  </a:cubicBezTo>
                  <a:cubicBezTo>
                    <a:pt x="124" y="322"/>
                    <a:pt x="123" y="321"/>
                    <a:pt x="122" y="320"/>
                  </a:cubicBezTo>
                  <a:cubicBezTo>
                    <a:pt x="104" y="310"/>
                    <a:pt x="93" y="296"/>
                    <a:pt x="89" y="276"/>
                  </a:cubicBezTo>
                  <a:cubicBezTo>
                    <a:pt x="79" y="273"/>
                    <a:pt x="66" y="262"/>
                    <a:pt x="62" y="258"/>
                  </a:cubicBezTo>
                  <a:cubicBezTo>
                    <a:pt x="62" y="255"/>
                    <a:pt x="61" y="253"/>
                    <a:pt x="60" y="250"/>
                  </a:cubicBezTo>
                  <a:cubicBezTo>
                    <a:pt x="51" y="245"/>
                    <a:pt x="36" y="237"/>
                    <a:pt x="53" y="209"/>
                  </a:cubicBezTo>
                  <a:cubicBezTo>
                    <a:pt x="53" y="209"/>
                    <a:pt x="42" y="178"/>
                    <a:pt x="16" y="162"/>
                  </a:cubicBezTo>
                  <a:cubicBezTo>
                    <a:pt x="15" y="158"/>
                    <a:pt x="15" y="151"/>
                    <a:pt x="14" y="147"/>
                  </a:cubicBezTo>
                  <a:cubicBezTo>
                    <a:pt x="15" y="142"/>
                    <a:pt x="16" y="138"/>
                    <a:pt x="17" y="133"/>
                  </a:cubicBezTo>
                  <a:cubicBezTo>
                    <a:pt x="18" y="130"/>
                    <a:pt x="18" y="130"/>
                    <a:pt x="22" y="111"/>
                  </a:cubicBezTo>
                  <a:cubicBezTo>
                    <a:pt x="21" y="114"/>
                    <a:pt x="21" y="114"/>
                    <a:pt x="20" y="118"/>
                  </a:cubicBezTo>
                  <a:cubicBezTo>
                    <a:pt x="14" y="124"/>
                    <a:pt x="14" y="135"/>
                    <a:pt x="14" y="135"/>
                  </a:cubicBezTo>
                  <a:cubicBezTo>
                    <a:pt x="13" y="135"/>
                    <a:pt x="13" y="135"/>
                    <a:pt x="12" y="135"/>
                  </a:cubicBezTo>
                  <a:cubicBezTo>
                    <a:pt x="13" y="131"/>
                    <a:pt x="13" y="128"/>
                    <a:pt x="14" y="125"/>
                  </a:cubicBezTo>
                  <a:cubicBezTo>
                    <a:pt x="14" y="124"/>
                    <a:pt x="15" y="122"/>
                    <a:pt x="15" y="121"/>
                  </a:cubicBezTo>
                  <a:cubicBezTo>
                    <a:pt x="16" y="118"/>
                    <a:pt x="17" y="116"/>
                    <a:pt x="19" y="112"/>
                  </a:cubicBezTo>
                  <a:cubicBezTo>
                    <a:pt x="21" y="108"/>
                    <a:pt x="21" y="108"/>
                    <a:pt x="23" y="100"/>
                  </a:cubicBezTo>
                  <a:cubicBezTo>
                    <a:pt x="27" y="94"/>
                    <a:pt x="27" y="94"/>
                    <a:pt x="70" y="54"/>
                  </a:cubicBezTo>
                  <a:cubicBezTo>
                    <a:pt x="69" y="54"/>
                    <a:pt x="67" y="53"/>
                    <a:pt x="66" y="53"/>
                  </a:cubicBezTo>
                  <a:cubicBezTo>
                    <a:pt x="71" y="48"/>
                    <a:pt x="71" y="48"/>
                    <a:pt x="71" y="46"/>
                  </a:cubicBezTo>
                  <a:cubicBezTo>
                    <a:pt x="71" y="46"/>
                    <a:pt x="71" y="45"/>
                    <a:pt x="70" y="46"/>
                  </a:cubicBezTo>
                  <a:cubicBezTo>
                    <a:pt x="67" y="47"/>
                    <a:pt x="67" y="47"/>
                    <a:pt x="65" y="48"/>
                  </a:cubicBezTo>
                  <a:cubicBezTo>
                    <a:pt x="66" y="47"/>
                    <a:pt x="67" y="46"/>
                    <a:pt x="67" y="45"/>
                  </a:cubicBezTo>
                  <a:cubicBezTo>
                    <a:pt x="65" y="46"/>
                    <a:pt x="63" y="46"/>
                    <a:pt x="61" y="47"/>
                  </a:cubicBezTo>
                  <a:cubicBezTo>
                    <a:pt x="60" y="47"/>
                    <a:pt x="60" y="46"/>
                    <a:pt x="59" y="46"/>
                  </a:cubicBezTo>
                  <a:cubicBezTo>
                    <a:pt x="59" y="46"/>
                    <a:pt x="58" y="47"/>
                    <a:pt x="58" y="47"/>
                  </a:cubicBezTo>
                  <a:cubicBezTo>
                    <a:pt x="60" y="45"/>
                    <a:pt x="60" y="45"/>
                    <a:pt x="61" y="44"/>
                  </a:cubicBezTo>
                  <a:cubicBezTo>
                    <a:pt x="61" y="44"/>
                    <a:pt x="61" y="45"/>
                    <a:pt x="61" y="45"/>
                  </a:cubicBezTo>
                  <a:cubicBezTo>
                    <a:pt x="70" y="38"/>
                    <a:pt x="70" y="38"/>
                    <a:pt x="72" y="38"/>
                  </a:cubicBezTo>
                  <a:cubicBezTo>
                    <a:pt x="72" y="38"/>
                    <a:pt x="73" y="38"/>
                    <a:pt x="73" y="39"/>
                  </a:cubicBezTo>
                  <a:cubicBezTo>
                    <a:pt x="79" y="35"/>
                    <a:pt x="79" y="35"/>
                    <a:pt x="82" y="35"/>
                  </a:cubicBezTo>
                  <a:cubicBezTo>
                    <a:pt x="81" y="35"/>
                    <a:pt x="81" y="36"/>
                    <a:pt x="81" y="36"/>
                  </a:cubicBezTo>
                  <a:cubicBezTo>
                    <a:pt x="87" y="33"/>
                    <a:pt x="87" y="33"/>
                    <a:pt x="90" y="32"/>
                  </a:cubicBezTo>
                  <a:cubicBezTo>
                    <a:pt x="89" y="33"/>
                    <a:pt x="88" y="34"/>
                    <a:pt x="87" y="35"/>
                  </a:cubicBezTo>
                  <a:cubicBezTo>
                    <a:pt x="88" y="35"/>
                    <a:pt x="90" y="35"/>
                    <a:pt x="91" y="35"/>
                  </a:cubicBezTo>
                  <a:cubicBezTo>
                    <a:pt x="90" y="35"/>
                    <a:pt x="90" y="36"/>
                    <a:pt x="90" y="36"/>
                  </a:cubicBezTo>
                  <a:cubicBezTo>
                    <a:pt x="90" y="36"/>
                    <a:pt x="90" y="37"/>
                    <a:pt x="91" y="37"/>
                  </a:cubicBezTo>
                  <a:cubicBezTo>
                    <a:pt x="90" y="38"/>
                    <a:pt x="89" y="39"/>
                    <a:pt x="89" y="40"/>
                  </a:cubicBezTo>
                  <a:cubicBezTo>
                    <a:pt x="95" y="39"/>
                    <a:pt x="96" y="39"/>
                    <a:pt x="98" y="39"/>
                  </a:cubicBezTo>
                  <a:cubicBezTo>
                    <a:pt x="97" y="41"/>
                    <a:pt x="96" y="43"/>
                    <a:pt x="95" y="44"/>
                  </a:cubicBezTo>
                  <a:cubicBezTo>
                    <a:pt x="98" y="45"/>
                    <a:pt x="99" y="45"/>
                    <a:pt x="103" y="44"/>
                  </a:cubicBezTo>
                  <a:cubicBezTo>
                    <a:pt x="104" y="44"/>
                    <a:pt x="105" y="45"/>
                    <a:pt x="107" y="45"/>
                  </a:cubicBezTo>
                  <a:cubicBezTo>
                    <a:pt x="105" y="48"/>
                    <a:pt x="105" y="48"/>
                    <a:pt x="105" y="48"/>
                  </a:cubicBezTo>
                  <a:cubicBezTo>
                    <a:pt x="106" y="49"/>
                    <a:pt x="107" y="49"/>
                    <a:pt x="109" y="49"/>
                  </a:cubicBezTo>
                  <a:cubicBezTo>
                    <a:pt x="101" y="53"/>
                    <a:pt x="100" y="53"/>
                    <a:pt x="94" y="54"/>
                  </a:cubicBezTo>
                  <a:cubicBezTo>
                    <a:pt x="96" y="57"/>
                    <a:pt x="96" y="57"/>
                    <a:pt x="110" y="50"/>
                  </a:cubicBezTo>
                  <a:cubicBezTo>
                    <a:pt x="110" y="51"/>
                    <a:pt x="110" y="52"/>
                    <a:pt x="111" y="53"/>
                  </a:cubicBezTo>
                  <a:cubicBezTo>
                    <a:pt x="111" y="53"/>
                    <a:pt x="113" y="54"/>
                    <a:pt x="114" y="54"/>
                  </a:cubicBezTo>
                  <a:cubicBezTo>
                    <a:pt x="113" y="54"/>
                    <a:pt x="113" y="55"/>
                    <a:pt x="113" y="55"/>
                  </a:cubicBezTo>
                  <a:cubicBezTo>
                    <a:pt x="114" y="55"/>
                    <a:pt x="116" y="54"/>
                    <a:pt x="118" y="53"/>
                  </a:cubicBezTo>
                  <a:cubicBezTo>
                    <a:pt x="121" y="54"/>
                    <a:pt x="121" y="54"/>
                    <a:pt x="124" y="55"/>
                  </a:cubicBezTo>
                  <a:cubicBezTo>
                    <a:pt x="124" y="55"/>
                    <a:pt x="125" y="56"/>
                    <a:pt x="125" y="56"/>
                  </a:cubicBezTo>
                  <a:cubicBezTo>
                    <a:pt x="132" y="57"/>
                    <a:pt x="132" y="57"/>
                    <a:pt x="138" y="45"/>
                  </a:cubicBezTo>
                  <a:cubicBezTo>
                    <a:pt x="139" y="45"/>
                    <a:pt x="139" y="45"/>
                    <a:pt x="139" y="45"/>
                  </a:cubicBezTo>
                  <a:cubicBezTo>
                    <a:pt x="139" y="49"/>
                    <a:pt x="138" y="52"/>
                    <a:pt x="140" y="56"/>
                  </a:cubicBezTo>
                  <a:cubicBezTo>
                    <a:pt x="142" y="56"/>
                    <a:pt x="143" y="55"/>
                    <a:pt x="146" y="54"/>
                  </a:cubicBezTo>
                  <a:cubicBezTo>
                    <a:pt x="147" y="57"/>
                    <a:pt x="147" y="57"/>
                    <a:pt x="147" y="57"/>
                  </a:cubicBezTo>
                  <a:cubicBezTo>
                    <a:pt x="146" y="58"/>
                    <a:pt x="144" y="60"/>
                    <a:pt x="143" y="61"/>
                  </a:cubicBezTo>
                  <a:cubicBezTo>
                    <a:pt x="137" y="58"/>
                    <a:pt x="137" y="58"/>
                    <a:pt x="120" y="69"/>
                  </a:cubicBezTo>
                  <a:cubicBezTo>
                    <a:pt x="115" y="71"/>
                    <a:pt x="115" y="71"/>
                    <a:pt x="115" y="71"/>
                  </a:cubicBezTo>
                  <a:cubicBezTo>
                    <a:pt x="113" y="72"/>
                    <a:pt x="110" y="74"/>
                    <a:pt x="108" y="75"/>
                  </a:cubicBezTo>
                  <a:cubicBezTo>
                    <a:pt x="108" y="79"/>
                    <a:pt x="110" y="91"/>
                    <a:pt x="114" y="95"/>
                  </a:cubicBezTo>
                  <a:cubicBezTo>
                    <a:pt x="120" y="88"/>
                    <a:pt x="128" y="82"/>
                    <a:pt x="135" y="74"/>
                  </a:cubicBezTo>
                  <a:cubicBezTo>
                    <a:pt x="136" y="74"/>
                    <a:pt x="138" y="74"/>
                    <a:pt x="140" y="75"/>
                  </a:cubicBezTo>
                  <a:cubicBezTo>
                    <a:pt x="140" y="73"/>
                    <a:pt x="140" y="71"/>
                    <a:pt x="140" y="70"/>
                  </a:cubicBezTo>
                  <a:cubicBezTo>
                    <a:pt x="143" y="70"/>
                    <a:pt x="143" y="70"/>
                    <a:pt x="148" y="79"/>
                  </a:cubicBezTo>
                  <a:cubicBezTo>
                    <a:pt x="151" y="78"/>
                    <a:pt x="155" y="78"/>
                    <a:pt x="158" y="80"/>
                  </a:cubicBezTo>
                  <a:cubicBezTo>
                    <a:pt x="157" y="82"/>
                    <a:pt x="157" y="82"/>
                    <a:pt x="156" y="84"/>
                  </a:cubicBezTo>
                  <a:cubicBezTo>
                    <a:pt x="157" y="86"/>
                    <a:pt x="158" y="88"/>
                    <a:pt x="158" y="89"/>
                  </a:cubicBezTo>
                  <a:cubicBezTo>
                    <a:pt x="157" y="92"/>
                    <a:pt x="157" y="92"/>
                    <a:pt x="157" y="94"/>
                  </a:cubicBezTo>
                  <a:cubicBezTo>
                    <a:pt x="161" y="92"/>
                    <a:pt x="162" y="92"/>
                    <a:pt x="165" y="92"/>
                  </a:cubicBezTo>
                  <a:cubicBezTo>
                    <a:pt x="154" y="101"/>
                    <a:pt x="154" y="101"/>
                    <a:pt x="151" y="101"/>
                  </a:cubicBezTo>
                  <a:cubicBezTo>
                    <a:pt x="139" y="101"/>
                    <a:pt x="132" y="101"/>
                    <a:pt x="126" y="107"/>
                  </a:cubicBezTo>
                  <a:cubicBezTo>
                    <a:pt x="139" y="104"/>
                    <a:pt x="139" y="104"/>
                    <a:pt x="140" y="104"/>
                  </a:cubicBezTo>
                  <a:cubicBezTo>
                    <a:pt x="138" y="106"/>
                    <a:pt x="137" y="107"/>
                    <a:pt x="136" y="108"/>
                  </a:cubicBezTo>
                  <a:cubicBezTo>
                    <a:pt x="138" y="111"/>
                    <a:pt x="138" y="111"/>
                    <a:pt x="141" y="112"/>
                  </a:cubicBezTo>
                  <a:cubicBezTo>
                    <a:pt x="110" y="120"/>
                    <a:pt x="110" y="120"/>
                    <a:pt x="98" y="126"/>
                  </a:cubicBezTo>
                  <a:cubicBezTo>
                    <a:pt x="96" y="128"/>
                    <a:pt x="96" y="128"/>
                    <a:pt x="89" y="136"/>
                  </a:cubicBezTo>
                  <a:cubicBezTo>
                    <a:pt x="86" y="136"/>
                    <a:pt x="84" y="136"/>
                    <a:pt x="81" y="136"/>
                  </a:cubicBezTo>
                  <a:cubicBezTo>
                    <a:pt x="78" y="138"/>
                    <a:pt x="74" y="139"/>
                    <a:pt x="71" y="141"/>
                  </a:cubicBezTo>
                  <a:cubicBezTo>
                    <a:pt x="71" y="140"/>
                    <a:pt x="71" y="138"/>
                    <a:pt x="72" y="137"/>
                  </a:cubicBezTo>
                  <a:cubicBezTo>
                    <a:pt x="69" y="142"/>
                    <a:pt x="68" y="144"/>
                    <a:pt x="68" y="147"/>
                  </a:cubicBezTo>
                  <a:cubicBezTo>
                    <a:pt x="70" y="152"/>
                    <a:pt x="70" y="152"/>
                    <a:pt x="70" y="152"/>
                  </a:cubicBezTo>
                  <a:cubicBezTo>
                    <a:pt x="68" y="154"/>
                    <a:pt x="65" y="157"/>
                    <a:pt x="62" y="159"/>
                  </a:cubicBezTo>
                  <a:cubicBezTo>
                    <a:pt x="63" y="152"/>
                    <a:pt x="61" y="146"/>
                    <a:pt x="62" y="139"/>
                  </a:cubicBezTo>
                  <a:cubicBezTo>
                    <a:pt x="59" y="140"/>
                    <a:pt x="59" y="140"/>
                    <a:pt x="57" y="140"/>
                  </a:cubicBezTo>
                  <a:cubicBezTo>
                    <a:pt x="55" y="135"/>
                    <a:pt x="55" y="135"/>
                    <a:pt x="55" y="135"/>
                  </a:cubicBezTo>
                  <a:cubicBezTo>
                    <a:pt x="54" y="136"/>
                    <a:pt x="52" y="137"/>
                    <a:pt x="50" y="138"/>
                  </a:cubicBezTo>
                  <a:cubicBezTo>
                    <a:pt x="45" y="134"/>
                    <a:pt x="45" y="134"/>
                    <a:pt x="35" y="133"/>
                  </a:cubicBezTo>
                  <a:cubicBezTo>
                    <a:pt x="29" y="144"/>
                    <a:pt x="29" y="144"/>
                    <a:pt x="27" y="145"/>
                  </a:cubicBezTo>
                  <a:cubicBezTo>
                    <a:pt x="25" y="153"/>
                    <a:pt x="27" y="160"/>
                    <a:pt x="28" y="163"/>
                  </a:cubicBezTo>
                  <a:cubicBezTo>
                    <a:pt x="29" y="163"/>
                    <a:pt x="31" y="164"/>
                    <a:pt x="32" y="165"/>
                  </a:cubicBezTo>
                  <a:cubicBezTo>
                    <a:pt x="36" y="160"/>
                    <a:pt x="38" y="159"/>
                    <a:pt x="41" y="159"/>
                  </a:cubicBezTo>
                  <a:cubicBezTo>
                    <a:pt x="40" y="163"/>
                    <a:pt x="39" y="164"/>
                    <a:pt x="37" y="167"/>
                  </a:cubicBezTo>
                  <a:cubicBezTo>
                    <a:pt x="37" y="169"/>
                    <a:pt x="36" y="172"/>
                    <a:pt x="36" y="175"/>
                  </a:cubicBezTo>
                  <a:cubicBezTo>
                    <a:pt x="37" y="178"/>
                    <a:pt x="37" y="178"/>
                    <a:pt x="37" y="178"/>
                  </a:cubicBezTo>
                  <a:cubicBezTo>
                    <a:pt x="44" y="182"/>
                    <a:pt x="47" y="188"/>
                    <a:pt x="47" y="189"/>
                  </a:cubicBezTo>
                  <a:cubicBezTo>
                    <a:pt x="60" y="197"/>
                    <a:pt x="62" y="199"/>
                    <a:pt x="68" y="193"/>
                  </a:cubicBezTo>
                  <a:cubicBezTo>
                    <a:pt x="72" y="195"/>
                    <a:pt x="74" y="197"/>
                    <a:pt x="78" y="199"/>
                  </a:cubicBezTo>
                  <a:cubicBezTo>
                    <a:pt x="83" y="199"/>
                    <a:pt x="83" y="199"/>
                    <a:pt x="83" y="199"/>
                  </a:cubicBezTo>
                  <a:cubicBezTo>
                    <a:pt x="91" y="202"/>
                    <a:pt x="98" y="205"/>
                    <a:pt x="104" y="210"/>
                  </a:cubicBezTo>
                  <a:cubicBezTo>
                    <a:pt x="106" y="212"/>
                    <a:pt x="106" y="212"/>
                    <a:pt x="106" y="212"/>
                  </a:cubicBezTo>
                  <a:cubicBezTo>
                    <a:pt x="109" y="221"/>
                    <a:pt x="109" y="221"/>
                    <a:pt x="118" y="222"/>
                  </a:cubicBezTo>
                  <a:cubicBezTo>
                    <a:pt x="123" y="223"/>
                    <a:pt x="124" y="223"/>
                    <a:pt x="131" y="236"/>
                  </a:cubicBezTo>
                  <a:cubicBezTo>
                    <a:pt x="127" y="240"/>
                    <a:pt x="127" y="240"/>
                    <a:pt x="127" y="240"/>
                  </a:cubicBezTo>
                  <a:cubicBezTo>
                    <a:pt x="128" y="241"/>
                    <a:pt x="130" y="242"/>
                    <a:pt x="131" y="243"/>
                  </a:cubicBezTo>
                  <a:cubicBezTo>
                    <a:pt x="137" y="238"/>
                    <a:pt x="140" y="238"/>
                    <a:pt x="143" y="238"/>
                  </a:cubicBezTo>
                  <a:cubicBezTo>
                    <a:pt x="158" y="253"/>
                    <a:pt x="185" y="254"/>
                    <a:pt x="185" y="254"/>
                  </a:cubicBezTo>
                  <a:cubicBezTo>
                    <a:pt x="185" y="255"/>
                    <a:pt x="185" y="256"/>
                    <a:pt x="185" y="257"/>
                  </a:cubicBezTo>
                  <a:close/>
                  <a:moveTo>
                    <a:pt x="157" y="104"/>
                  </a:moveTo>
                  <a:cubicBezTo>
                    <a:pt x="154" y="109"/>
                    <a:pt x="154" y="109"/>
                    <a:pt x="154" y="109"/>
                  </a:cubicBezTo>
                  <a:cubicBezTo>
                    <a:pt x="153" y="107"/>
                    <a:pt x="148" y="103"/>
                    <a:pt x="148" y="103"/>
                  </a:cubicBezTo>
                  <a:cubicBezTo>
                    <a:pt x="148" y="103"/>
                    <a:pt x="148" y="103"/>
                    <a:pt x="148" y="103"/>
                  </a:cubicBezTo>
                  <a:lnTo>
                    <a:pt x="157" y="104"/>
                  </a:lnTo>
                  <a:close/>
                  <a:moveTo>
                    <a:pt x="87" y="179"/>
                  </a:moveTo>
                  <a:cubicBezTo>
                    <a:pt x="83" y="183"/>
                    <a:pt x="83" y="183"/>
                    <a:pt x="83" y="183"/>
                  </a:cubicBezTo>
                  <a:cubicBezTo>
                    <a:pt x="79" y="178"/>
                    <a:pt x="79" y="178"/>
                    <a:pt x="75" y="178"/>
                  </a:cubicBezTo>
                  <a:cubicBezTo>
                    <a:pt x="74" y="173"/>
                    <a:pt x="75" y="172"/>
                    <a:pt x="78" y="172"/>
                  </a:cubicBezTo>
                  <a:cubicBezTo>
                    <a:pt x="78" y="171"/>
                    <a:pt x="78" y="171"/>
                    <a:pt x="78" y="171"/>
                  </a:cubicBezTo>
                  <a:cubicBezTo>
                    <a:pt x="84" y="174"/>
                    <a:pt x="84" y="174"/>
                    <a:pt x="84" y="174"/>
                  </a:cubicBezTo>
                  <a:lnTo>
                    <a:pt x="87" y="179"/>
                  </a:lnTo>
                  <a:close/>
                  <a:moveTo>
                    <a:pt x="70" y="170"/>
                  </a:moveTo>
                  <a:cubicBezTo>
                    <a:pt x="68" y="171"/>
                    <a:pt x="68" y="171"/>
                    <a:pt x="68" y="171"/>
                  </a:cubicBezTo>
                  <a:cubicBezTo>
                    <a:pt x="62" y="170"/>
                    <a:pt x="62" y="170"/>
                    <a:pt x="59" y="165"/>
                  </a:cubicBezTo>
                  <a:cubicBezTo>
                    <a:pt x="58" y="165"/>
                    <a:pt x="58" y="165"/>
                    <a:pt x="58" y="165"/>
                  </a:cubicBezTo>
                  <a:cubicBezTo>
                    <a:pt x="52" y="163"/>
                    <a:pt x="50" y="160"/>
                    <a:pt x="49" y="159"/>
                  </a:cubicBezTo>
                  <a:cubicBezTo>
                    <a:pt x="51" y="160"/>
                    <a:pt x="53" y="160"/>
                    <a:pt x="55" y="160"/>
                  </a:cubicBezTo>
                  <a:cubicBezTo>
                    <a:pt x="59" y="160"/>
                    <a:pt x="59" y="164"/>
                    <a:pt x="59" y="165"/>
                  </a:cubicBezTo>
                  <a:cubicBezTo>
                    <a:pt x="64" y="163"/>
                    <a:pt x="64" y="163"/>
                    <a:pt x="67" y="166"/>
                  </a:cubicBezTo>
                  <a:cubicBezTo>
                    <a:pt x="69" y="169"/>
                    <a:pt x="69" y="169"/>
                    <a:pt x="70" y="170"/>
                  </a:cubicBezTo>
                  <a:close/>
                  <a:moveTo>
                    <a:pt x="203" y="238"/>
                  </a:moveTo>
                  <a:cubicBezTo>
                    <a:pt x="203" y="238"/>
                    <a:pt x="203" y="238"/>
                    <a:pt x="203" y="238"/>
                  </a:cubicBezTo>
                  <a:cubicBezTo>
                    <a:pt x="204" y="239"/>
                    <a:pt x="204" y="239"/>
                    <a:pt x="204" y="239"/>
                  </a:cubicBezTo>
                  <a:lnTo>
                    <a:pt x="203" y="238"/>
                  </a:lnTo>
                  <a:close/>
                  <a:moveTo>
                    <a:pt x="214" y="50"/>
                  </a:moveTo>
                  <a:cubicBezTo>
                    <a:pt x="206" y="61"/>
                    <a:pt x="194" y="68"/>
                    <a:pt x="190" y="68"/>
                  </a:cubicBezTo>
                  <a:cubicBezTo>
                    <a:pt x="190" y="70"/>
                    <a:pt x="190" y="72"/>
                    <a:pt x="188" y="72"/>
                  </a:cubicBezTo>
                  <a:cubicBezTo>
                    <a:pt x="185" y="72"/>
                    <a:pt x="184" y="69"/>
                    <a:pt x="182" y="69"/>
                  </a:cubicBezTo>
                  <a:cubicBezTo>
                    <a:pt x="181" y="66"/>
                    <a:pt x="179" y="64"/>
                    <a:pt x="179" y="61"/>
                  </a:cubicBezTo>
                  <a:cubicBezTo>
                    <a:pt x="180" y="60"/>
                    <a:pt x="180" y="60"/>
                    <a:pt x="180" y="60"/>
                  </a:cubicBezTo>
                  <a:cubicBezTo>
                    <a:pt x="181" y="58"/>
                    <a:pt x="182" y="56"/>
                    <a:pt x="183" y="53"/>
                  </a:cubicBezTo>
                  <a:cubicBezTo>
                    <a:pt x="182" y="52"/>
                    <a:pt x="181" y="51"/>
                    <a:pt x="180" y="50"/>
                  </a:cubicBezTo>
                  <a:cubicBezTo>
                    <a:pt x="181" y="48"/>
                    <a:pt x="181" y="47"/>
                    <a:pt x="181" y="46"/>
                  </a:cubicBezTo>
                  <a:cubicBezTo>
                    <a:pt x="179" y="44"/>
                    <a:pt x="177" y="41"/>
                    <a:pt x="175" y="39"/>
                  </a:cubicBezTo>
                  <a:cubicBezTo>
                    <a:pt x="175" y="39"/>
                    <a:pt x="172" y="38"/>
                    <a:pt x="171" y="38"/>
                  </a:cubicBezTo>
                  <a:cubicBezTo>
                    <a:pt x="174" y="34"/>
                    <a:pt x="176" y="32"/>
                    <a:pt x="178" y="29"/>
                  </a:cubicBezTo>
                  <a:cubicBezTo>
                    <a:pt x="180" y="30"/>
                    <a:pt x="180" y="30"/>
                    <a:pt x="180" y="30"/>
                  </a:cubicBezTo>
                  <a:cubicBezTo>
                    <a:pt x="181" y="29"/>
                    <a:pt x="181" y="27"/>
                    <a:pt x="181" y="26"/>
                  </a:cubicBezTo>
                  <a:cubicBezTo>
                    <a:pt x="183" y="28"/>
                    <a:pt x="185" y="28"/>
                    <a:pt x="185" y="28"/>
                  </a:cubicBezTo>
                  <a:cubicBezTo>
                    <a:pt x="185" y="28"/>
                    <a:pt x="186" y="28"/>
                    <a:pt x="188" y="28"/>
                  </a:cubicBezTo>
                  <a:cubicBezTo>
                    <a:pt x="189" y="28"/>
                    <a:pt x="190" y="29"/>
                    <a:pt x="191" y="29"/>
                  </a:cubicBezTo>
                  <a:cubicBezTo>
                    <a:pt x="191" y="28"/>
                    <a:pt x="191" y="27"/>
                    <a:pt x="192" y="26"/>
                  </a:cubicBezTo>
                  <a:cubicBezTo>
                    <a:pt x="193" y="26"/>
                    <a:pt x="193" y="26"/>
                    <a:pt x="194" y="26"/>
                  </a:cubicBezTo>
                  <a:cubicBezTo>
                    <a:pt x="195" y="26"/>
                    <a:pt x="195" y="25"/>
                    <a:pt x="196" y="25"/>
                  </a:cubicBezTo>
                  <a:cubicBezTo>
                    <a:pt x="196" y="25"/>
                    <a:pt x="196" y="25"/>
                    <a:pt x="196" y="25"/>
                  </a:cubicBezTo>
                  <a:cubicBezTo>
                    <a:pt x="197" y="24"/>
                    <a:pt x="197" y="24"/>
                    <a:pt x="197" y="24"/>
                  </a:cubicBezTo>
                  <a:cubicBezTo>
                    <a:pt x="198" y="24"/>
                    <a:pt x="198" y="24"/>
                    <a:pt x="198" y="24"/>
                  </a:cubicBezTo>
                  <a:cubicBezTo>
                    <a:pt x="201" y="26"/>
                    <a:pt x="201" y="26"/>
                    <a:pt x="201" y="26"/>
                  </a:cubicBezTo>
                  <a:cubicBezTo>
                    <a:pt x="200" y="26"/>
                    <a:pt x="199" y="26"/>
                    <a:pt x="198" y="27"/>
                  </a:cubicBezTo>
                  <a:cubicBezTo>
                    <a:pt x="199" y="27"/>
                    <a:pt x="200" y="28"/>
                    <a:pt x="200" y="29"/>
                  </a:cubicBezTo>
                  <a:cubicBezTo>
                    <a:pt x="202" y="30"/>
                    <a:pt x="202" y="30"/>
                    <a:pt x="205" y="27"/>
                  </a:cubicBezTo>
                  <a:cubicBezTo>
                    <a:pt x="205" y="27"/>
                    <a:pt x="205" y="27"/>
                    <a:pt x="205" y="27"/>
                  </a:cubicBezTo>
                  <a:cubicBezTo>
                    <a:pt x="205" y="27"/>
                    <a:pt x="207" y="34"/>
                    <a:pt x="213" y="39"/>
                  </a:cubicBezTo>
                  <a:cubicBezTo>
                    <a:pt x="213" y="40"/>
                    <a:pt x="213" y="41"/>
                    <a:pt x="214" y="42"/>
                  </a:cubicBezTo>
                  <a:cubicBezTo>
                    <a:pt x="212" y="42"/>
                    <a:pt x="211" y="41"/>
                    <a:pt x="210" y="41"/>
                  </a:cubicBezTo>
                  <a:cubicBezTo>
                    <a:pt x="212" y="43"/>
                    <a:pt x="213" y="45"/>
                    <a:pt x="214" y="47"/>
                  </a:cubicBezTo>
                  <a:cubicBezTo>
                    <a:pt x="210" y="47"/>
                    <a:pt x="209" y="47"/>
                    <a:pt x="209" y="48"/>
                  </a:cubicBezTo>
                  <a:cubicBezTo>
                    <a:pt x="209" y="49"/>
                    <a:pt x="212" y="50"/>
                    <a:pt x="214" y="50"/>
                  </a:cubicBezTo>
                  <a:close/>
                  <a:moveTo>
                    <a:pt x="220" y="62"/>
                  </a:moveTo>
                  <a:cubicBezTo>
                    <a:pt x="219" y="61"/>
                    <a:pt x="218" y="60"/>
                    <a:pt x="217" y="59"/>
                  </a:cubicBezTo>
                  <a:cubicBezTo>
                    <a:pt x="218" y="58"/>
                    <a:pt x="219" y="58"/>
                    <a:pt x="222" y="57"/>
                  </a:cubicBezTo>
                  <a:cubicBezTo>
                    <a:pt x="224" y="57"/>
                    <a:pt x="226" y="57"/>
                    <a:pt x="228" y="57"/>
                  </a:cubicBezTo>
                  <a:cubicBezTo>
                    <a:pt x="228" y="58"/>
                    <a:pt x="228" y="58"/>
                    <a:pt x="228" y="58"/>
                  </a:cubicBezTo>
                  <a:cubicBezTo>
                    <a:pt x="228" y="59"/>
                    <a:pt x="228" y="61"/>
                    <a:pt x="220" y="62"/>
                  </a:cubicBezTo>
                  <a:close/>
                  <a:moveTo>
                    <a:pt x="328" y="226"/>
                  </a:moveTo>
                  <a:cubicBezTo>
                    <a:pt x="325" y="235"/>
                    <a:pt x="325" y="236"/>
                    <a:pt x="317" y="251"/>
                  </a:cubicBezTo>
                  <a:cubicBezTo>
                    <a:pt x="312" y="259"/>
                    <a:pt x="311" y="260"/>
                    <a:pt x="302" y="273"/>
                  </a:cubicBezTo>
                  <a:cubicBezTo>
                    <a:pt x="292" y="285"/>
                    <a:pt x="288" y="288"/>
                    <a:pt x="285" y="290"/>
                  </a:cubicBezTo>
                  <a:cubicBezTo>
                    <a:pt x="296" y="276"/>
                    <a:pt x="301" y="260"/>
                    <a:pt x="310" y="246"/>
                  </a:cubicBezTo>
                  <a:cubicBezTo>
                    <a:pt x="311" y="242"/>
                    <a:pt x="312" y="238"/>
                    <a:pt x="313" y="235"/>
                  </a:cubicBezTo>
                  <a:cubicBezTo>
                    <a:pt x="316" y="197"/>
                    <a:pt x="316" y="197"/>
                    <a:pt x="298" y="203"/>
                  </a:cubicBezTo>
                  <a:cubicBezTo>
                    <a:pt x="292" y="205"/>
                    <a:pt x="286" y="206"/>
                    <a:pt x="279" y="208"/>
                  </a:cubicBezTo>
                  <a:cubicBezTo>
                    <a:pt x="278" y="210"/>
                    <a:pt x="277" y="211"/>
                    <a:pt x="276" y="213"/>
                  </a:cubicBezTo>
                  <a:cubicBezTo>
                    <a:pt x="271" y="212"/>
                    <a:pt x="271" y="212"/>
                    <a:pt x="250" y="192"/>
                  </a:cubicBezTo>
                  <a:cubicBezTo>
                    <a:pt x="252" y="186"/>
                    <a:pt x="252" y="186"/>
                    <a:pt x="250" y="169"/>
                  </a:cubicBezTo>
                  <a:cubicBezTo>
                    <a:pt x="246" y="165"/>
                    <a:pt x="246" y="165"/>
                    <a:pt x="246" y="165"/>
                  </a:cubicBezTo>
                  <a:cubicBezTo>
                    <a:pt x="259" y="146"/>
                    <a:pt x="263" y="135"/>
                    <a:pt x="268" y="122"/>
                  </a:cubicBezTo>
                  <a:cubicBezTo>
                    <a:pt x="269" y="122"/>
                    <a:pt x="269" y="122"/>
                    <a:pt x="269" y="122"/>
                  </a:cubicBezTo>
                  <a:cubicBezTo>
                    <a:pt x="269" y="122"/>
                    <a:pt x="269" y="122"/>
                    <a:pt x="269" y="122"/>
                  </a:cubicBezTo>
                  <a:cubicBezTo>
                    <a:pt x="270" y="122"/>
                    <a:pt x="270" y="122"/>
                    <a:pt x="270" y="122"/>
                  </a:cubicBezTo>
                  <a:cubicBezTo>
                    <a:pt x="270" y="122"/>
                    <a:pt x="270" y="122"/>
                    <a:pt x="270" y="122"/>
                  </a:cubicBezTo>
                  <a:cubicBezTo>
                    <a:pt x="271" y="122"/>
                    <a:pt x="271" y="122"/>
                    <a:pt x="271" y="122"/>
                  </a:cubicBezTo>
                  <a:cubicBezTo>
                    <a:pt x="271" y="122"/>
                    <a:pt x="271" y="122"/>
                    <a:pt x="271" y="122"/>
                  </a:cubicBezTo>
                  <a:cubicBezTo>
                    <a:pt x="272" y="122"/>
                    <a:pt x="272" y="122"/>
                    <a:pt x="272" y="122"/>
                  </a:cubicBezTo>
                  <a:cubicBezTo>
                    <a:pt x="272" y="121"/>
                    <a:pt x="272" y="121"/>
                    <a:pt x="272" y="121"/>
                  </a:cubicBezTo>
                  <a:cubicBezTo>
                    <a:pt x="272" y="121"/>
                    <a:pt x="272" y="120"/>
                    <a:pt x="272" y="120"/>
                  </a:cubicBezTo>
                  <a:cubicBezTo>
                    <a:pt x="271" y="119"/>
                    <a:pt x="271" y="119"/>
                    <a:pt x="271" y="119"/>
                  </a:cubicBezTo>
                  <a:cubicBezTo>
                    <a:pt x="283" y="116"/>
                    <a:pt x="291" y="111"/>
                    <a:pt x="295" y="109"/>
                  </a:cubicBezTo>
                  <a:cubicBezTo>
                    <a:pt x="295" y="109"/>
                    <a:pt x="304" y="118"/>
                    <a:pt x="309" y="119"/>
                  </a:cubicBezTo>
                  <a:cubicBezTo>
                    <a:pt x="310" y="115"/>
                    <a:pt x="310" y="115"/>
                    <a:pt x="310" y="112"/>
                  </a:cubicBezTo>
                  <a:cubicBezTo>
                    <a:pt x="320" y="108"/>
                    <a:pt x="320" y="108"/>
                    <a:pt x="320" y="108"/>
                  </a:cubicBezTo>
                  <a:cubicBezTo>
                    <a:pt x="320" y="108"/>
                    <a:pt x="320" y="108"/>
                    <a:pt x="320" y="108"/>
                  </a:cubicBezTo>
                  <a:cubicBezTo>
                    <a:pt x="320" y="103"/>
                    <a:pt x="320" y="103"/>
                    <a:pt x="315" y="96"/>
                  </a:cubicBezTo>
                  <a:cubicBezTo>
                    <a:pt x="314" y="94"/>
                    <a:pt x="313" y="91"/>
                    <a:pt x="312" y="89"/>
                  </a:cubicBezTo>
                  <a:cubicBezTo>
                    <a:pt x="312" y="89"/>
                    <a:pt x="311" y="89"/>
                    <a:pt x="311" y="90"/>
                  </a:cubicBezTo>
                  <a:cubicBezTo>
                    <a:pt x="311" y="92"/>
                    <a:pt x="311" y="95"/>
                    <a:pt x="311" y="97"/>
                  </a:cubicBezTo>
                  <a:cubicBezTo>
                    <a:pt x="308" y="94"/>
                    <a:pt x="308" y="94"/>
                    <a:pt x="306" y="92"/>
                  </a:cubicBezTo>
                  <a:cubicBezTo>
                    <a:pt x="305" y="91"/>
                    <a:pt x="305" y="90"/>
                    <a:pt x="304" y="89"/>
                  </a:cubicBezTo>
                  <a:cubicBezTo>
                    <a:pt x="303" y="82"/>
                    <a:pt x="303" y="82"/>
                    <a:pt x="304" y="77"/>
                  </a:cubicBezTo>
                  <a:cubicBezTo>
                    <a:pt x="304" y="76"/>
                    <a:pt x="305" y="76"/>
                    <a:pt x="305" y="76"/>
                  </a:cubicBezTo>
                  <a:cubicBezTo>
                    <a:pt x="306" y="77"/>
                    <a:pt x="306" y="78"/>
                    <a:pt x="308" y="78"/>
                  </a:cubicBezTo>
                  <a:cubicBezTo>
                    <a:pt x="305" y="73"/>
                    <a:pt x="305" y="73"/>
                    <a:pt x="298" y="69"/>
                  </a:cubicBezTo>
                  <a:cubicBezTo>
                    <a:pt x="298" y="69"/>
                    <a:pt x="298" y="69"/>
                    <a:pt x="298" y="69"/>
                  </a:cubicBezTo>
                  <a:cubicBezTo>
                    <a:pt x="298" y="69"/>
                    <a:pt x="298" y="69"/>
                    <a:pt x="298" y="69"/>
                  </a:cubicBezTo>
                  <a:cubicBezTo>
                    <a:pt x="298" y="69"/>
                    <a:pt x="298" y="69"/>
                    <a:pt x="298" y="69"/>
                  </a:cubicBezTo>
                  <a:cubicBezTo>
                    <a:pt x="298" y="69"/>
                    <a:pt x="298" y="69"/>
                    <a:pt x="298" y="69"/>
                  </a:cubicBezTo>
                  <a:cubicBezTo>
                    <a:pt x="298" y="70"/>
                    <a:pt x="298" y="70"/>
                    <a:pt x="298" y="70"/>
                  </a:cubicBezTo>
                  <a:cubicBezTo>
                    <a:pt x="298" y="70"/>
                    <a:pt x="298" y="70"/>
                    <a:pt x="298" y="70"/>
                  </a:cubicBezTo>
                  <a:cubicBezTo>
                    <a:pt x="298" y="70"/>
                    <a:pt x="298" y="70"/>
                    <a:pt x="298" y="70"/>
                  </a:cubicBezTo>
                  <a:cubicBezTo>
                    <a:pt x="298" y="70"/>
                    <a:pt x="298" y="70"/>
                    <a:pt x="298" y="70"/>
                  </a:cubicBezTo>
                  <a:cubicBezTo>
                    <a:pt x="298" y="71"/>
                    <a:pt x="299" y="71"/>
                    <a:pt x="299" y="72"/>
                  </a:cubicBezTo>
                  <a:cubicBezTo>
                    <a:pt x="299" y="72"/>
                    <a:pt x="299" y="73"/>
                    <a:pt x="299" y="73"/>
                  </a:cubicBezTo>
                  <a:cubicBezTo>
                    <a:pt x="298" y="73"/>
                    <a:pt x="297" y="73"/>
                    <a:pt x="296" y="73"/>
                  </a:cubicBezTo>
                  <a:cubicBezTo>
                    <a:pt x="298" y="77"/>
                    <a:pt x="300" y="80"/>
                    <a:pt x="302" y="84"/>
                  </a:cubicBezTo>
                  <a:cubicBezTo>
                    <a:pt x="303" y="85"/>
                    <a:pt x="303" y="85"/>
                    <a:pt x="302" y="88"/>
                  </a:cubicBezTo>
                  <a:cubicBezTo>
                    <a:pt x="303" y="92"/>
                    <a:pt x="308" y="95"/>
                    <a:pt x="307" y="100"/>
                  </a:cubicBezTo>
                  <a:cubicBezTo>
                    <a:pt x="291" y="87"/>
                    <a:pt x="291" y="87"/>
                    <a:pt x="288" y="87"/>
                  </a:cubicBezTo>
                  <a:cubicBezTo>
                    <a:pt x="288" y="87"/>
                    <a:pt x="287" y="88"/>
                    <a:pt x="287" y="88"/>
                  </a:cubicBezTo>
                  <a:cubicBezTo>
                    <a:pt x="289" y="90"/>
                    <a:pt x="289" y="90"/>
                    <a:pt x="291" y="90"/>
                  </a:cubicBezTo>
                  <a:cubicBezTo>
                    <a:pt x="291" y="90"/>
                    <a:pt x="291" y="89"/>
                    <a:pt x="292" y="89"/>
                  </a:cubicBezTo>
                  <a:cubicBezTo>
                    <a:pt x="297" y="96"/>
                    <a:pt x="298" y="98"/>
                    <a:pt x="299" y="101"/>
                  </a:cubicBezTo>
                  <a:cubicBezTo>
                    <a:pt x="297" y="99"/>
                    <a:pt x="297" y="99"/>
                    <a:pt x="296" y="96"/>
                  </a:cubicBezTo>
                  <a:cubicBezTo>
                    <a:pt x="292" y="98"/>
                    <a:pt x="291" y="98"/>
                    <a:pt x="283" y="89"/>
                  </a:cubicBezTo>
                  <a:cubicBezTo>
                    <a:pt x="282" y="90"/>
                    <a:pt x="281" y="90"/>
                    <a:pt x="280" y="91"/>
                  </a:cubicBezTo>
                  <a:cubicBezTo>
                    <a:pt x="276" y="94"/>
                    <a:pt x="278" y="100"/>
                    <a:pt x="275" y="103"/>
                  </a:cubicBezTo>
                  <a:cubicBezTo>
                    <a:pt x="276" y="106"/>
                    <a:pt x="277" y="108"/>
                    <a:pt x="278" y="111"/>
                  </a:cubicBezTo>
                  <a:cubicBezTo>
                    <a:pt x="273" y="113"/>
                    <a:pt x="272" y="113"/>
                    <a:pt x="261" y="117"/>
                  </a:cubicBezTo>
                  <a:cubicBezTo>
                    <a:pt x="261" y="117"/>
                    <a:pt x="261" y="117"/>
                    <a:pt x="261" y="117"/>
                  </a:cubicBezTo>
                  <a:cubicBezTo>
                    <a:pt x="261" y="116"/>
                    <a:pt x="261" y="116"/>
                    <a:pt x="261" y="116"/>
                  </a:cubicBezTo>
                  <a:cubicBezTo>
                    <a:pt x="261" y="115"/>
                    <a:pt x="261" y="115"/>
                    <a:pt x="261" y="115"/>
                  </a:cubicBezTo>
                  <a:cubicBezTo>
                    <a:pt x="261" y="115"/>
                    <a:pt x="261" y="115"/>
                    <a:pt x="261" y="115"/>
                  </a:cubicBezTo>
                  <a:cubicBezTo>
                    <a:pt x="260" y="114"/>
                    <a:pt x="260" y="114"/>
                    <a:pt x="260" y="114"/>
                  </a:cubicBezTo>
                  <a:cubicBezTo>
                    <a:pt x="260" y="114"/>
                    <a:pt x="260" y="114"/>
                    <a:pt x="260" y="114"/>
                  </a:cubicBezTo>
                  <a:cubicBezTo>
                    <a:pt x="260" y="113"/>
                    <a:pt x="260" y="113"/>
                    <a:pt x="260" y="113"/>
                  </a:cubicBezTo>
                  <a:cubicBezTo>
                    <a:pt x="260" y="112"/>
                    <a:pt x="260" y="112"/>
                    <a:pt x="260" y="112"/>
                  </a:cubicBezTo>
                  <a:cubicBezTo>
                    <a:pt x="261" y="111"/>
                    <a:pt x="261" y="111"/>
                    <a:pt x="261" y="111"/>
                  </a:cubicBezTo>
                  <a:cubicBezTo>
                    <a:pt x="259" y="107"/>
                    <a:pt x="256" y="103"/>
                    <a:pt x="254" y="98"/>
                  </a:cubicBezTo>
                  <a:cubicBezTo>
                    <a:pt x="266" y="98"/>
                    <a:pt x="267" y="97"/>
                    <a:pt x="268" y="96"/>
                  </a:cubicBezTo>
                  <a:cubicBezTo>
                    <a:pt x="261" y="85"/>
                    <a:pt x="261" y="85"/>
                    <a:pt x="258" y="85"/>
                  </a:cubicBezTo>
                  <a:cubicBezTo>
                    <a:pt x="259" y="84"/>
                    <a:pt x="259" y="84"/>
                    <a:pt x="259" y="84"/>
                  </a:cubicBezTo>
                  <a:cubicBezTo>
                    <a:pt x="258" y="83"/>
                    <a:pt x="257" y="82"/>
                    <a:pt x="256" y="82"/>
                  </a:cubicBezTo>
                  <a:cubicBezTo>
                    <a:pt x="256" y="80"/>
                    <a:pt x="256" y="77"/>
                    <a:pt x="256" y="75"/>
                  </a:cubicBezTo>
                  <a:cubicBezTo>
                    <a:pt x="249" y="71"/>
                    <a:pt x="249" y="69"/>
                    <a:pt x="248" y="67"/>
                  </a:cubicBezTo>
                  <a:cubicBezTo>
                    <a:pt x="249" y="67"/>
                    <a:pt x="250" y="66"/>
                    <a:pt x="251" y="65"/>
                  </a:cubicBezTo>
                  <a:cubicBezTo>
                    <a:pt x="251" y="66"/>
                    <a:pt x="251" y="66"/>
                    <a:pt x="251" y="66"/>
                  </a:cubicBezTo>
                  <a:cubicBezTo>
                    <a:pt x="252" y="67"/>
                    <a:pt x="252" y="67"/>
                    <a:pt x="252" y="67"/>
                  </a:cubicBezTo>
                  <a:cubicBezTo>
                    <a:pt x="253" y="68"/>
                    <a:pt x="253" y="68"/>
                    <a:pt x="253" y="68"/>
                  </a:cubicBezTo>
                  <a:cubicBezTo>
                    <a:pt x="253" y="69"/>
                    <a:pt x="253" y="69"/>
                    <a:pt x="253" y="69"/>
                  </a:cubicBezTo>
                  <a:cubicBezTo>
                    <a:pt x="254" y="69"/>
                    <a:pt x="254" y="69"/>
                    <a:pt x="254" y="69"/>
                  </a:cubicBezTo>
                  <a:cubicBezTo>
                    <a:pt x="254" y="70"/>
                    <a:pt x="254" y="70"/>
                    <a:pt x="254" y="70"/>
                  </a:cubicBezTo>
                  <a:cubicBezTo>
                    <a:pt x="255" y="71"/>
                    <a:pt x="255" y="71"/>
                    <a:pt x="255" y="71"/>
                  </a:cubicBezTo>
                  <a:cubicBezTo>
                    <a:pt x="255" y="71"/>
                    <a:pt x="255" y="72"/>
                    <a:pt x="256" y="72"/>
                  </a:cubicBezTo>
                  <a:cubicBezTo>
                    <a:pt x="259" y="74"/>
                    <a:pt x="259" y="74"/>
                    <a:pt x="265" y="76"/>
                  </a:cubicBezTo>
                  <a:cubicBezTo>
                    <a:pt x="265" y="74"/>
                    <a:pt x="265" y="72"/>
                    <a:pt x="265" y="71"/>
                  </a:cubicBezTo>
                  <a:cubicBezTo>
                    <a:pt x="265" y="70"/>
                    <a:pt x="266" y="69"/>
                    <a:pt x="266" y="68"/>
                  </a:cubicBezTo>
                  <a:cubicBezTo>
                    <a:pt x="262" y="63"/>
                    <a:pt x="262" y="63"/>
                    <a:pt x="262" y="62"/>
                  </a:cubicBezTo>
                  <a:cubicBezTo>
                    <a:pt x="267" y="67"/>
                    <a:pt x="267" y="67"/>
                    <a:pt x="269" y="67"/>
                  </a:cubicBezTo>
                  <a:cubicBezTo>
                    <a:pt x="269" y="67"/>
                    <a:pt x="270" y="65"/>
                    <a:pt x="270" y="64"/>
                  </a:cubicBezTo>
                  <a:cubicBezTo>
                    <a:pt x="273" y="66"/>
                    <a:pt x="273" y="66"/>
                    <a:pt x="274" y="66"/>
                  </a:cubicBezTo>
                  <a:cubicBezTo>
                    <a:pt x="274" y="63"/>
                    <a:pt x="274" y="63"/>
                    <a:pt x="266" y="47"/>
                  </a:cubicBezTo>
                  <a:cubicBezTo>
                    <a:pt x="266" y="47"/>
                    <a:pt x="266" y="47"/>
                    <a:pt x="264" y="48"/>
                  </a:cubicBezTo>
                  <a:cubicBezTo>
                    <a:pt x="263" y="49"/>
                    <a:pt x="262" y="49"/>
                    <a:pt x="261" y="48"/>
                  </a:cubicBezTo>
                  <a:cubicBezTo>
                    <a:pt x="256" y="42"/>
                    <a:pt x="256" y="42"/>
                    <a:pt x="256" y="42"/>
                  </a:cubicBezTo>
                  <a:cubicBezTo>
                    <a:pt x="254" y="42"/>
                    <a:pt x="254" y="42"/>
                    <a:pt x="254" y="42"/>
                  </a:cubicBezTo>
                  <a:cubicBezTo>
                    <a:pt x="263" y="55"/>
                    <a:pt x="263" y="55"/>
                    <a:pt x="261" y="59"/>
                  </a:cubicBezTo>
                  <a:cubicBezTo>
                    <a:pt x="261" y="59"/>
                    <a:pt x="260" y="59"/>
                    <a:pt x="260" y="59"/>
                  </a:cubicBezTo>
                  <a:cubicBezTo>
                    <a:pt x="259" y="58"/>
                    <a:pt x="259" y="58"/>
                    <a:pt x="259" y="58"/>
                  </a:cubicBezTo>
                  <a:cubicBezTo>
                    <a:pt x="259" y="57"/>
                    <a:pt x="259" y="57"/>
                    <a:pt x="259" y="57"/>
                  </a:cubicBezTo>
                  <a:cubicBezTo>
                    <a:pt x="258" y="56"/>
                    <a:pt x="258" y="56"/>
                    <a:pt x="258" y="56"/>
                  </a:cubicBezTo>
                  <a:cubicBezTo>
                    <a:pt x="257" y="55"/>
                    <a:pt x="257" y="55"/>
                    <a:pt x="257" y="55"/>
                  </a:cubicBezTo>
                  <a:cubicBezTo>
                    <a:pt x="256" y="54"/>
                    <a:pt x="256" y="54"/>
                    <a:pt x="256" y="54"/>
                  </a:cubicBezTo>
                  <a:cubicBezTo>
                    <a:pt x="256" y="54"/>
                    <a:pt x="256" y="54"/>
                    <a:pt x="256" y="54"/>
                  </a:cubicBezTo>
                  <a:cubicBezTo>
                    <a:pt x="255" y="53"/>
                    <a:pt x="255" y="53"/>
                    <a:pt x="255" y="53"/>
                  </a:cubicBezTo>
                  <a:cubicBezTo>
                    <a:pt x="254" y="52"/>
                    <a:pt x="254" y="52"/>
                    <a:pt x="254" y="52"/>
                  </a:cubicBezTo>
                  <a:cubicBezTo>
                    <a:pt x="257" y="56"/>
                    <a:pt x="257" y="56"/>
                    <a:pt x="258" y="58"/>
                  </a:cubicBezTo>
                  <a:cubicBezTo>
                    <a:pt x="257" y="58"/>
                    <a:pt x="257" y="59"/>
                    <a:pt x="256" y="59"/>
                  </a:cubicBezTo>
                  <a:cubicBezTo>
                    <a:pt x="248" y="52"/>
                    <a:pt x="248" y="52"/>
                    <a:pt x="249" y="48"/>
                  </a:cubicBezTo>
                  <a:cubicBezTo>
                    <a:pt x="246" y="42"/>
                    <a:pt x="245" y="41"/>
                    <a:pt x="238" y="33"/>
                  </a:cubicBezTo>
                  <a:cubicBezTo>
                    <a:pt x="240" y="33"/>
                    <a:pt x="241" y="32"/>
                    <a:pt x="242" y="31"/>
                  </a:cubicBezTo>
                  <a:cubicBezTo>
                    <a:pt x="249" y="34"/>
                    <a:pt x="249" y="34"/>
                    <a:pt x="252" y="32"/>
                  </a:cubicBezTo>
                  <a:cubicBezTo>
                    <a:pt x="256" y="34"/>
                    <a:pt x="256" y="34"/>
                    <a:pt x="256" y="34"/>
                  </a:cubicBezTo>
                  <a:cubicBezTo>
                    <a:pt x="259" y="36"/>
                    <a:pt x="259" y="36"/>
                    <a:pt x="259" y="36"/>
                  </a:cubicBezTo>
                  <a:cubicBezTo>
                    <a:pt x="257" y="36"/>
                    <a:pt x="255" y="36"/>
                    <a:pt x="254" y="36"/>
                  </a:cubicBezTo>
                  <a:cubicBezTo>
                    <a:pt x="255" y="37"/>
                    <a:pt x="255" y="37"/>
                    <a:pt x="255" y="37"/>
                  </a:cubicBezTo>
                  <a:cubicBezTo>
                    <a:pt x="258" y="38"/>
                    <a:pt x="261" y="39"/>
                    <a:pt x="264" y="40"/>
                  </a:cubicBezTo>
                  <a:cubicBezTo>
                    <a:pt x="262" y="38"/>
                    <a:pt x="260" y="35"/>
                    <a:pt x="258" y="33"/>
                  </a:cubicBezTo>
                  <a:cubicBezTo>
                    <a:pt x="255" y="31"/>
                    <a:pt x="253" y="27"/>
                    <a:pt x="250" y="25"/>
                  </a:cubicBezTo>
                  <a:cubicBezTo>
                    <a:pt x="249" y="24"/>
                    <a:pt x="247" y="23"/>
                    <a:pt x="246" y="23"/>
                  </a:cubicBezTo>
                  <a:cubicBezTo>
                    <a:pt x="246" y="23"/>
                    <a:pt x="247" y="23"/>
                    <a:pt x="247" y="22"/>
                  </a:cubicBezTo>
                  <a:cubicBezTo>
                    <a:pt x="246" y="21"/>
                    <a:pt x="246" y="21"/>
                    <a:pt x="241" y="19"/>
                  </a:cubicBezTo>
                  <a:cubicBezTo>
                    <a:pt x="245" y="20"/>
                    <a:pt x="249" y="22"/>
                    <a:pt x="253" y="23"/>
                  </a:cubicBezTo>
                  <a:cubicBezTo>
                    <a:pt x="248" y="21"/>
                    <a:pt x="247" y="20"/>
                    <a:pt x="244" y="19"/>
                  </a:cubicBezTo>
                  <a:cubicBezTo>
                    <a:pt x="243" y="19"/>
                    <a:pt x="243" y="19"/>
                    <a:pt x="243" y="19"/>
                  </a:cubicBezTo>
                  <a:cubicBezTo>
                    <a:pt x="241" y="18"/>
                    <a:pt x="241" y="18"/>
                    <a:pt x="227" y="12"/>
                  </a:cubicBezTo>
                  <a:cubicBezTo>
                    <a:pt x="227" y="12"/>
                    <a:pt x="227" y="12"/>
                    <a:pt x="227" y="12"/>
                  </a:cubicBezTo>
                  <a:cubicBezTo>
                    <a:pt x="237" y="15"/>
                    <a:pt x="245" y="19"/>
                    <a:pt x="253" y="23"/>
                  </a:cubicBezTo>
                  <a:cubicBezTo>
                    <a:pt x="268" y="32"/>
                    <a:pt x="275" y="38"/>
                    <a:pt x="284" y="46"/>
                  </a:cubicBezTo>
                  <a:cubicBezTo>
                    <a:pt x="292" y="53"/>
                    <a:pt x="293" y="54"/>
                    <a:pt x="303" y="66"/>
                  </a:cubicBezTo>
                  <a:cubicBezTo>
                    <a:pt x="307" y="72"/>
                    <a:pt x="310" y="74"/>
                    <a:pt x="313" y="80"/>
                  </a:cubicBezTo>
                  <a:cubicBezTo>
                    <a:pt x="314" y="81"/>
                    <a:pt x="313" y="83"/>
                    <a:pt x="317" y="84"/>
                  </a:cubicBezTo>
                  <a:cubicBezTo>
                    <a:pt x="317" y="84"/>
                    <a:pt x="317" y="84"/>
                    <a:pt x="317" y="84"/>
                  </a:cubicBezTo>
                  <a:cubicBezTo>
                    <a:pt x="316" y="84"/>
                    <a:pt x="316" y="84"/>
                    <a:pt x="316" y="84"/>
                  </a:cubicBezTo>
                  <a:cubicBezTo>
                    <a:pt x="316" y="84"/>
                    <a:pt x="316" y="84"/>
                    <a:pt x="316" y="84"/>
                  </a:cubicBezTo>
                  <a:cubicBezTo>
                    <a:pt x="316" y="85"/>
                    <a:pt x="316" y="85"/>
                    <a:pt x="316" y="85"/>
                  </a:cubicBezTo>
                  <a:cubicBezTo>
                    <a:pt x="315" y="84"/>
                    <a:pt x="315" y="84"/>
                    <a:pt x="314" y="83"/>
                  </a:cubicBezTo>
                  <a:cubicBezTo>
                    <a:pt x="316" y="85"/>
                    <a:pt x="317" y="87"/>
                    <a:pt x="318" y="89"/>
                  </a:cubicBezTo>
                  <a:cubicBezTo>
                    <a:pt x="323" y="98"/>
                    <a:pt x="323" y="98"/>
                    <a:pt x="329" y="114"/>
                  </a:cubicBezTo>
                  <a:cubicBezTo>
                    <a:pt x="330" y="118"/>
                    <a:pt x="331" y="122"/>
                    <a:pt x="332" y="126"/>
                  </a:cubicBezTo>
                  <a:cubicBezTo>
                    <a:pt x="334" y="130"/>
                    <a:pt x="334" y="133"/>
                    <a:pt x="335" y="135"/>
                  </a:cubicBezTo>
                  <a:cubicBezTo>
                    <a:pt x="334" y="133"/>
                    <a:pt x="333" y="129"/>
                    <a:pt x="332" y="126"/>
                  </a:cubicBezTo>
                  <a:cubicBezTo>
                    <a:pt x="332" y="123"/>
                    <a:pt x="330" y="120"/>
                    <a:pt x="329" y="118"/>
                  </a:cubicBezTo>
                  <a:cubicBezTo>
                    <a:pt x="329" y="118"/>
                    <a:pt x="329" y="119"/>
                    <a:pt x="328" y="119"/>
                  </a:cubicBezTo>
                  <a:cubicBezTo>
                    <a:pt x="332" y="126"/>
                    <a:pt x="336" y="144"/>
                    <a:pt x="336" y="144"/>
                  </a:cubicBezTo>
                  <a:cubicBezTo>
                    <a:pt x="336" y="145"/>
                    <a:pt x="336" y="145"/>
                    <a:pt x="336" y="145"/>
                  </a:cubicBezTo>
                  <a:cubicBezTo>
                    <a:pt x="337" y="152"/>
                    <a:pt x="338" y="162"/>
                    <a:pt x="338" y="169"/>
                  </a:cubicBezTo>
                  <a:cubicBezTo>
                    <a:pt x="338" y="181"/>
                    <a:pt x="338" y="182"/>
                    <a:pt x="335" y="199"/>
                  </a:cubicBezTo>
                  <a:cubicBezTo>
                    <a:pt x="334" y="209"/>
                    <a:pt x="333" y="209"/>
                    <a:pt x="328" y="226"/>
                  </a:cubicBezTo>
                  <a:close/>
                  <a:moveTo>
                    <a:pt x="246" y="78"/>
                  </a:moveTo>
                  <a:cubicBezTo>
                    <a:pt x="246" y="77"/>
                    <a:pt x="248" y="74"/>
                    <a:pt x="249" y="74"/>
                  </a:cubicBezTo>
                  <a:cubicBezTo>
                    <a:pt x="249" y="74"/>
                    <a:pt x="249" y="74"/>
                    <a:pt x="249" y="74"/>
                  </a:cubicBezTo>
                  <a:cubicBezTo>
                    <a:pt x="252" y="80"/>
                    <a:pt x="252" y="80"/>
                    <a:pt x="252" y="80"/>
                  </a:cubicBezTo>
                  <a:cubicBezTo>
                    <a:pt x="250" y="81"/>
                    <a:pt x="250" y="82"/>
                    <a:pt x="249" y="85"/>
                  </a:cubicBezTo>
                  <a:cubicBezTo>
                    <a:pt x="249" y="85"/>
                    <a:pt x="249" y="85"/>
                    <a:pt x="249" y="85"/>
                  </a:cubicBezTo>
                  <a:cubicBezTo>
                    <a:pt x="249" y="84"/>
                    <a:pt x="249" y="84"/>
                    <a:pt x="249" y="84"/>
                  </a:cubicBezTo>
                  <a:cubicBezTo>
                    <a:pt x="249" y="84"/>
                    <a:pt x="249" y="84"/>
                    <a:pt x="249" y="84"/>
                  </a:cubicBezTo>
                  <a:cubicBezTo>
                    <a:pt x="248" y="83"/>
                    <a:pt x="248" y="83"/>
                    <a:pt x="248" y="83"/>
                  </a:cubicBezTo>
                  <a:cubicBezTo>
                    <a:pt x="248" y="83"/>
                    <a:pt x="248" y="83"/>
                    <a:pt x="248" y="83"/>
                  </a:cubicBezTo>
                  <a:cubicBezTo>
                    <a:pt x="248" y="82"/>
                    <a:pt x="248" y="82"/>
                    <a:pt x="248" y="82"/>
                  </a:cubicBezTo>
                  <a:cubicBezTo>
                    <a:pt x="248" y="82"/>
                    <a:pt x="248" y="82"/>
                    <a:pt x="248" y="82"/>
                  </a:cubicBezTo>
                  <a:cubicBezTo>
                    <a:pt x="248" y="82"/>
                    <a:pt x="248" y="82"/>
                    <a:pt x="248" y="82"/>
                  </a:cubicBezTo>
                  <a:cubicBezTo>
                    <a:pt x="247" y="81"/>
                    <a:pt x="247" y="81"/>
                    <a:pt x="247" y="81"/>
                  </a:cubicBezTo>
                  <a:cubicBezTo>
                    <a:pt x="247" y="81"/>
                    <a:pt x="247" y="81"/>
                    <a:pt x="247" y="81"/>
                  </a:cubicBezTo>
                  <a:cubicBezTo>
                    <a:pt x="247" y="80"/>
                    <a:pt x="247" y="80"/>
                    <a:pt x="247" y="80"/>
                  </a:cubicBezTo>
                  <a:cubicBezTo>
                    <a:pt x="247" y="80"/>
                    <a:pt x="247" y="80"/>
                    <a:pt x="247" y="80"/>
                  </a:cubicBezTo>
                  <a:cubicBezTo>
                    <a:pt x="246" y="79"/>
                    <a:pt x="246" y="79"/>
                    <a:pt x="246" y="79"/>
                  </a:cubicBezTo>
                  <a:cubicBezTo>
                    <a:pt x="246" y="79"/>
                    <a:pt x="246" y="79"/>
                    <a:pt x="246" y="79"/>
                  </a:cubicBezTo>
                  <a:cubicBezTo>
                    <a:pt x="246" y="79"/>
                    <a:pt x="246" y="79"/>
                    <a:pt x="246" y="79"/>
                  </a:cubicBezTo>
                  <a:lnTo>
                    <a:pt x="246" y="78"/>
                  </a:lnTo>
                  <a:close/>
                  <a:moveTo>
                    <a:pt x="262" y="54"/>
                  </a:moveTo>
                  <a:cubicBezTo>
                    <a:pt x="262" y="53"/>
                    <a:pt x="262" y="53"/>
                    <a:pt x="262" y="53"/>
                  </a:cubicBezTo>
                  <a:cubicBezTo>
                    <a:pt x="262" y="52"/>
                    <a:pt x="262" y="51"/>
                    <a:pt x="262" y="50"/>
                  </a:cubicBezTo>
                  <a:cubicBezTo>
                    <a:pt x="261" y="50"/>
                    <a:pt x="261" y="50"/>
                    <a:pt x="261" y="50"/>
                  </a:cubicBezTo>
                  <a:cubicBezTo>
                    <a:pt x="262" y="50"/>
                    <a:pt x="262" y="50"/>
                    <a:pt x="262" y="50"/>
                  </a:cubicBezTo>
                  <a:cubicBezTo>
                    <a:pt x="264" y="54"/>
                    <a:pt x="265" y="57"/>
                    <a:pt x="265" y="57"/>
                  </a:cubicBezTo>
                  <a:cubicBezTo>
                    <a:pt x="265" y="57"/>
                    <a:pt x="265" y="56"/>
                    <a:pt x="262" y="54"/>
                  </a:cubicBezTo>
                  <a:close/>
                </a:path>
              </a:pathLst>
            </a:custGeom>
            <a:gradFill flip="none" rotWithShape="1">
              <a:gsLst>
                <a:gs pos="100000">
                  <a:srgbClr val="FF1414"/>
                </a:gs>
                <a:gs pos="0">
                  <a:srgbClr val="AA0000"/>
                </a:gs>
              </a:gsLst>
              <a:lin ang="162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7352"/>
              <a:endParaRPr lang="en-US" dirty="0">
                <a:solidFill>
                  <a:srgbClr val="FFFFFF"/>
                </a:solidFill>
                <a:latin typeface="Calibri"/>
              </a:endParaRPr>
            </a:p>
          </p:txBody>
        </p:sp>
      </p:grpSp>
      <p:pic>
        <p:nvPicPr>
          <p:cNvPr id="16" name="Picture 15"/>
          <p:cNvPicPr>
            <a:picLocks noChangeAspect="1"/>
          </p:cNvPicPr>
          <p:nvPr/>
        </p:nvPicPr>
        <p:blipFill>
          <a:blip r:embed="rId6" cstate="print"/>
          <a:srcRect/>
          <a:stretch>
            <a:fillRect/>
          </a:stretch>
        </p:blipFill>
        <p:spPr bwMode="auto">
          <a:xfrm>
            <a:off x="10707829" y="4662812"/>
            <a:ext cx="1015272" cy="1130752"/>
          </a:xfrm>
          <a:prstGeom prst="rect">
            <a:avLst/>
          </a:prstGeom>
          <a:noFill/>
          <a:ln w="9525">
            <a:noFill/>
            <a:miter lim="800000"/>
            <a:headEnd/>
            <a:tailEnd/>
          </a:ln>
        </p:spPr>
      </p:pic>
      <p:pic>
        <p:nvPicPr>
          <p:cNvPr id="17" name="Picture 16"/>
          <p:cNvPicPr>
            <a:picLocks noChangeAspect="1"/>
          </p:cNvPicPr>
          <p:nvPr/>
        </p:nvPicPr>
        <p:blipFill>
          <a:blip r:embed="rId6" cstate="print"/>
          <a:srcRect/>
          <a:stretch>
            <a:fillRect/>
          </a:stretch>
        </p:blipFill>
        <p:spPr bwMode="auto">
          <a:xfrm rot="910187" flipH="1" flipV="1">
            <a:off x="10546113" y="4923708"/>
            <a:ext cx="971916" cy="1082465"/>
          </a:xfrm>
          <a:prstGeom prst="rect">
            <a:avLst/>
          </a:prstGeom>
          <a:noFill/>
          <a:ln w="9525">
            <a:noFill/>
            <a:miter lim="800000"/>
            <a:headEnd/>
            <a:tailEnd/>
          </a:ln>
        </p:spPr>
      </p:pic>
      <p:pic>
        <p:nvPicPr>
          <p:cNvPr id="18" name="Picture 17"/>
          <p:cNvPicPr>
            <a:picLocks noChangeAspect="1"/>
          </p:cNvPicPr>
          <p:nvPr/>
        </p:nvPicPr>
        <p:blipFill>
          <a:blip r:embed="rId7" cstate="print"/>
          <a:srcRect/>
          <a:stretch>
            <a:fillRect/>
          </a:stretch>
        </p:blipFill>
        <p:spPr bwMode="auto">
          <a:xfrm rot="21397493">
            <a:off x="10217242" y="5324162"/>
            <a:ext cx="1540534" cy="410193"/>
          </a:xfrm>
          <a:prstGeom prst="rect">
            <a:avLst/>
          </a:prstGeom>
          <a:noFill/>
          <a:ln w="9525">
            <a:noFill/>
            <a:miter lim="800000"/>
            <a:headEnd/>
            <a:tailEnd/>
          </a:ln>
        </p:spPr>
      </p:pic>
      <p:pic>
        <p:nvPicPr>
          <p:cNvPr id="19" name="Picture 18"/>
          <p:cNvPicPr>
            <a:picLocks noChangeAspect="1"/>
          </p:cNvPicPr>
          <p:nvPr/>
        </p:nvPicPr>
        <p:blipFill>
          <a:blip r:embed="rId7" cstate="print"/>
          <a:srcRect/>
          <a:stretch>
            <a:fillRect/>
          </a:stretch>
        </p:blipFill>
        <p:spPr bwMode="auto">
          <a:xfrm rot="19013736" flipH="1" flipV="1">
            <a:off x="10281065" y="5164146"/>
            <a:ext cx="1540534" cy="410193"/>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ontent Placeholder 132"/>
          <p:cNvSpPr>
            <a:spLocks noGrp="1"/>
          </p:cNvSpPr>
          <p:nvPr>
            <p:ph sz="half" idx="1"/>
          </p:nvPr>
        </p:nvSpPr>
        <p:spPr>
          <a:xfrm>
            <a:off x="531813" y="1147485"/>
            <a:ext cx="5410199" cy="901699"/>
          </a:xfrm>
        </p:spPr>
        <p:txBody>
          <a:bodyPr/>
          <a:lstStyle/>
          <a:p>
            <a:r>
              <a:rPr lang="en-US" sz="2400" dirty="0" smtClean="0"/>
              <a:t>Provide rich set of built-in (parallel) graph algorithms.  </a:t>
            </a:r>
            <a:endParaRPr lang="en-US" sz="2400" dirty="0"/>
          </a:p>
        </p:txBody>
      </p:sp>
      <p:sp>
        <p:nvSpPr>
          <p:cNvPr id="134" name="Content Placeholder 133"/>
          <p:cNvSpPr>
            <a:spLocks noGrp="1"/>
          </p:cNvSpPr>
          <p:nvPr>
            <p:ph sz="half" idx="2"/>
          </p:nvPr>
        </p:nvSpPr>
        <p:spPr>
          <a:xfrm>
            <a:off x="6246814" y="1109385"/>
            <a:ext cx="5410198" cy="787399"/>
          </a:xfrm>
        </p:spPr>
        <p:txBody>
          <a:bodyPr/>
          <a:lstStyle/>
          <a:p>
            <a:r>
              <a:rPr lang="en-US" sz="2400" dirty="0" smtClean="0"/>
              <a:t>as  well as parallel graph mutation operations</a:t>
            </a:r>
            <a:endParaRPr lang="en-US" dirty="0"/>
          </a:p>
        </p:txBody>
      </p:sp>
      <p:sp>
        <p:nvSpPr>
          <p:cNvPr id="132" name="Title 131"/>
          <p:cNvSpPr>
            <a:spLocks noGrp="1"/>
          </p:cNvSpPr>
          <p:nvPr>
            <p:ph type="title"/>
          </p:nvPr>
        </p:nvSpPr>
        <p:spPr>
          <a:xfrm>
            <a:off x="531812" y="29884"/>
            <a:ext cx="11125200" cy="889000"/>
          </a:xfrm>
        </p:spPr>
        <p:txBody>
          <a:bodyPr/>
          <a:lstStyle/>
          <a:p>
            <a:r>
              <a:rPr lang="en-US" dirty="0" smtClean="0"/>
              <a:t>Built-in Algorithms and Graph Mutation</a:t>
            </a:r>
            <a:endParaRPr lang="en-US" dirty="0"/>
          </a:p>
        </p:txBody>
      </p:sp>
      <p:grpSp>
        <p:nvGrpSpPr>
          <p:cNvPr id="2" name="Group 130"/>
          <p:cNvGrpSpPr/>
          <p:nvPr/>
        </p:nvGrpSpPr>
        <p:grpSpPr>
          <a:xfrm>
            <a:off x="315913" y="1985684"/>
            <a:ext cx="5945187" cy="3849686"/>
            <a:chOff x="201613" y="2139774"/>
            <a:chExt cx="9143481" cy="3995912"/>
          </a:xfrm>
        </p:grpSpPr>
        <p:grpSp>
          <p:nvGrpSpPr>
            <p:cNvPr id="3" name="Group 4"/>
            <p:cNvGrpSpPr>
              <a:grpSpLocks/>
            </p:cNvGrpSpPr>
            <p:nvPr/>
          </p:nvGrpSpPr>
          <p:grpSpPr bwMode="auto">
            <a:xfrm>
              <a:off x="206375" y="2151064"/>
              <a:ext cx="4294751" cy="1811336"/>
              <a:chOff x="105507" y="1418829"/>
              <a:chExt cx="4293283" cy="2021894"/>
            </a:xfrm>
          </p:grpSpPr>
          <p:sp>
            <p:nvSpPr>
              <p:cNvPr id="5" name="Rounded Rectangle 4"/>
              <p:cNvSpPr/>
              <p:nvPr/>
            </p:nvSpPr>
            <p:spPr>
              <a:xfrm>
                <a:off x="105507" y="1418829"/>
                <a:ext cx="4197503" cy="2021894"/>
              </a:xfrm>
              <a:prstGeom prst="round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dirty="0"/>
              </a:p>
            </p:txBody>
          </p:sp>
          <p:sp>
            <p:nvSpPr>
              <p:cNvPr id="6" name="TextBox 6"/>
              <p:cNvSpPr txBox="1">
                <a:spLocks noChangeArrowheads="1"/>
              </p:cNvSpPr>
              <p:nvPr/>
            </p:nvSpPr>
            <p:spPr bwMode="auto">
              <a:xfrm>
                <a:off x="159390" y="1526175"/>
                <a:ext cx="3352801" cy="534905"/>
              </a:xfrm>
              <a:prstGeom prst="rect">
                <a:avLst/>
              </a:prstGeom>
              <a:noFill/>
              <a:ln w="9525">
                <a:noFill/>
                <a:miter lim="800000"/>
                <a:headEnd/>
                <a:tailEnd/>
              </a:ln>
            </p:spPr>
            <p:txBody>
              <a:bodyPr>
                <a:spAutoFit/>
              </a:bodyPr>
              <a:lstStyle/>
              <a:p>
                <a:r>
                  <a:rPr lang="en-US" sz="1200" b="1" dirty="0"/>
                  <a:t>Detecting Components and Communities</a:t>
                </a:r>
              </a:p>
            </p:txBody>
          </p:sp>
          <p:grpSp>
            <p:nvGrpSpPr>
              <p:cNvPr id="4" name="Group 21534"/>
              <p:cNvGrpSpPr>
                <a:grpSpLocks/>
              </p:cNvGrpSpPr>
              <p:nvPr/>
            </p:nvGrpSpPr>
            <p:grpSpPr bwMode="auto">
              <a:xfrm>
                <a:off x="214510" y="2297723"/>
                <a:ext cx="1219200" cy="977900"/>
                <a:chOff x="533400" y="3886200"/>
                <a:chExt cx="990600" cy="914400"/>
              </a:xfrm>
            </p:grpSpPr>
            <p:sp>
              <p:nvSpPr>
                <p:cNvPr id="11" name="Oval 10"/>
                <p:cNvSpPr/>
                <p:nvPr/>
              </p:nvSpPr>
              <p:spPr>
                <a:xfrm>
                  <a:off x="533804" y="4115611"/>
                  <a:ext cx="152150" cy="1520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2" name="Oval 11"/>
                <p:cNvSpPr/>
                <p:nvPr/>
              </p:nvSpPr>
              <p:spPr>
                <a:xfrm>
                  <a:off x="762028" y="3961968"/>
                  <a:ext cx="152150" cy="1536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3" name="Oval 12"/>
                <p:cNvSpPr/>
                <p:nvPr/>
              </p:nvSpPr>
              <p:spPr>
                <a:xfrm>
                  <a:off x="762028" y="4191622"/>
                  <a:ext cx="152150" cy="1520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4" name="Oval 13"/>
                <p:cNvSpPr/>
                <p:nvPr/>
              </p:nvSpPr>
              <p:spPr>
                <a:xfrm>
                  <a:off x="990253" y="4115611"/>
                  <a:ext cx="153439" cy="152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5" name="Oval 14"/>
                <p:cNvSpPr/>
                <p:nvPr/>
              </p:nvSpPr>
              <p:spPr>
                <a:xfrm>
                  <a:off x="1067617" y="4343647"/>
                  <a:ext cx="152150" cy="152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6" name="Oval 15"/>
                <p:cNvSpPr/>
                <p:nvPr/>
              </p:nvSpPr>
              <p:spPr>
                <a:xfrm>
                  <a:off x="838104" y="4495672"/>
                  <a:ext cx="152150" cy="15364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7" name="Oval 16"/>
                <p:cNvSpPr/>
                <p:nvPr/>
              </p:nvSpPr>
              <p:spPr>
                <a:xfrm>
                  <a:off x="533804" y="4419660"/>
                  <a:ext cx="152150" cy="15364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8" name="Oval 17"/>
                <p:cNvSpPr/>
                <p:nvPr/>
              </p:nvSpPr>
              <p:spPr>
                <a:xfrm>
                  <a:off x="1219767" y="4649314"/>
                  <a:ext cx="152150" cy="152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9" name="Oval 18"/>
                <p:cNvSpPr/>
                <p:nvPr/>
              </p:nvSpPr>
              <p:spPr>
                <a:xfrm>
                  <a:off x="1371916" y="4343647"/>
                  <a:ext cx="152150" cy="152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20" name="Oval 19"/>
                <p:cNvSpPr/>
                <p:nvPr/>
              </p:nvSpPr>
              <p:spPr>
                <a:xfrm>
                  <a:off x="1371916" y="4115611"/>
                  <a:ext cx="152150" cy="152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21" name="Oval 20"/>
                <p:cNvSpPr/>
                <p:nvPr/>
              </p:nvSpPr>
              <p:spPr>
                <a:xfrm>
                  <a:off x="1143692" y="3885957"/>
                  <a:ext cx="152150" cy="152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cxnSp>
              <p:nvCxnSpPr>
                <p:cNvPr id="22" name="Straight Connector 21"/>
                <p:cNvCxnSpPr>
                  <a:stCxn id="13" idx="0"/>
                  <a:endCxn id="12" idx="4"/>
                </p:cNvCxnSpPr>
                <p:nvPr/>
              </p:nvCxnSpPr>
              <p:spPr>
                <a:xfrm flipV="1">
                  <a:off x="838104" y="4115611"/>
                  <a:ext cx="0" cy="7601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1" idx="5"/>
                </p:cNvCxnSpPr>
                <p:nvPr/>
              </p:nvCxnSpPr>
              <p:spPr>
                <a:xfrm>
                  <a:off x="664034" y="4244993"/>
                  <a:ext cx="97995" cy="2264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3" idx="3"/>
                  <a:endCxn id="17" idx="7"/>
                </p:cNvCxnSpPr>
                <p:nvPr/>
              </p:nvCxnSpPr>
              <p:spPr>
                <a:xfrm flipH="1">
                  <a:off x="664034" y="4321005"/>
                  <a:ext cx="121204" cy="12129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4"/>
                  <a:endCxn id="16" idx="0"/>
                </p:cNvCxnSpPr>
                <p:nvPr/>
              </p:nvCxnSpPr>
              <p:spPr>
                <a:xfrm>
                  <a:off x="838104" y="4343647"/>
                  <a:ext cx="76074" cy="15202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3" idx="6"/>
                  <a:endCxn id="14" idx="3"/>
                </p:cNvCxnSpPr>
                <p:nvPr/>
              </p:nvCxnSpPr>
              <p:spPr>
                <a:xfrm flipV="1">
                  <a:off x="914178" y="4244993"/>
                  <a:ext cx="99284" cy="2264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5" idx="1"/>
                </p:cNvCxnSpPr>
                <p:nvPr/>
              </p:nvCxnSpPr>
              <p:spPr>
                <a:xfrm flipV="1">
                  <a:off x="1089537" y="4267635"/>
                  <a:ext cx="0" cy="986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0" idx="1"/>
                  <a:endCxn id="21" idx="5"/>
                </p:cNvCxnSpPr>
                <p:nvPr/>
              </p:nvCxnSpPr>
              <p:spPr>
                <a:xfrm flipH="1" flipV="1">
                  <a:off x="1272632" y="4016956"/>
                  <a:ext cx="121204" cy="119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20" idx="3"/>
                  <a:endCxn id="15" idx="7"/>
                </p:cNvCxnSpPr>
                <p:nvPr/>
              </p:nvCxnSpPr>
              <p:spPr>
                <a:xfrm flipH="1">
                  <a:off x="1196557" y="4244993"/>
                  <a:ext cx="197278" cy="12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1" idx="4"/>
                  <a:endCxn id="15" idx="7"/>
                </p:cNvCxnSpPr>
                <p:nvPr/>
              </p:nvCxnSpPr>
              <p:spPr>
                <a:xfrm flipH="1">
                  <a:off x="1196557" y="4037981"/>
                  <a:ext cx="23209" cy="328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5" idx="5"/>
                  <a:endCxn id="18" idx="0"/>
                </p:cNvCxnSpPr>
                <p:nvPr/>
              </p:nvCxnSpPr>
              <p:spPr>
                <a:xfrm>
                  <a:off x="1196557" y="4474647"/>
                  <a:ext cx="99284" cy="174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5" idx="6"/>
                  <a:endCxn id="19" idx="2"/>
                </p:cNvCxnSpPr>
                <p:nvPr/>
              </p:nvCxnSpPr>
              <p:spPr>
                <a:xfrm>
                  <a:off x="1219767" y="4419660"/>
                  <a:ext cx="1521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endCxn id="17" idx="5"/>
                </p:cNvCxnSpPr>
                <p:nvPr/>
              </p:nvCxnSpPr>
              <p:spPr>
                <a:xfrm flipH="1" flipV="1">
                  <a:off x="664034" y="4550659"/>
                  <a:ext cx="174070" cy="2264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 name="Rectangle 7"/>
              <p:cNvSpPr/>
              <p:nvPr/>
            </p:nvSpPr>
            <p:spPr>
              <a:xfrm>
                <a:off x="168985" y="2276707"/>
                <a:ext cx="593522" cy="978950"/>
              </a:xfrm>
              <a:prstGeom prst="rect">
                <a:avLst/>
              </a:prstGeom>
              <a:noFill/>
              <a:ln w="952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9" name="Rectangle 8"/>
              <p:cNvSpPr/>
              <p:nvPr/>
            </p:nvSpPr>
            <p:spPr>
              <a:xfrm>
                <a:off x="794247" y="2297462"/>
                <a:ext cx="763327" cy="1004893"/>
              </a:xfrm>
              <a:prstGeom prst="rect">
                <a:avLst/>
              </a:prstGeom>
              <a:noFill/>
              <a:ln w="952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0" name="TextBox 10"/>
              <p:cNvSpPr txBox="1">
                <a:spLocks noChangeArrowheads="1"/>
              </p:cNvSpPr>
              <p:nvPr/>
            </p:nvSpPr>
            <p:spPr bwMode="auto">
              <a:xfrm>
                <a:off x="1556802" y="2083021"/>
                <a:ext cx="2841988" cy="1230282"/>
              </a:xfrm>
              <a:prstGeom prst="rect">
                <a:avLst/>
              </a:prstGeom>
              <a:noFill/>
              <a:ln w="9525">
                <a:noFill/>
                <a:miter lim="800000"/>
                <a:headEnd/>
                <a:tailEnd/>
              </a:ln>
            </p:spPr>
            <p:txBody>
              <a:bodyPr wrap="square">
                <a:spAutoFit/>
              </a:bodyPr>
              <a:lstStyle/>
              <a:p>
                <a:r>
                  <a:rPr lang="en-US" sz="1050" dirty="0"/>
                  <a:t>Tarjan’s, Kosaraju’s, </a:t>
                </a:r>
              </a:p>
              <a:p>
                <a:r>
                  <a:rPr lang="en-US" sz="1050" dirty="0"/>
                  <a:t>Weakly Connected Components, Label Propagation (w/ variants), Soman and Narang’s </a:t>
                </a:r>
              </a:p>
              <a:p>
                <a:r>
                  <a:rPr lang="en-US" sz="1050" dirty="0"/>
                  <a:t>Spacification</a:t>
                </a:r>
              </a:p>
            </p:txBody>
          </p:sp>
        </p:grpSp>
        <p:grpSp>
          <p:nvGrpSpPr>
            <p:cNvPr id="7" name="Group 34"/>
            <p:cNvGrpSpPr>
              <a:grpSpLocks/>
            </p:cNvGrpSpPr>
            <p:nvPr/>
          </p:nvGrpSpPr>
          <p:grpSpPr bwMode="auto">
            <a:xfrm>
              <a:off x="4516966" y="2139774"/>
              <a:ext cx="4568825" cy="1822626"/>
              <a:chOff x="4483341" y="1383323"/>
              <a:chExt cx="4568347" cy="2057400"/>
            </a:xfrm>
          </p:grpSpPr>
          <p:sp>
            <p:nvSpPr>
              <p:cNvPr id="35" name="Rounded Rectangle 34"/>
              <p:cNvSpPr/>
              <p:nvPr/>
            </p:nvSpPr>
            <p:spPr>
              <a:xfrm>
                <a:off x="4483341" y="1383323"/>
                <a:ext cx="4377867" cy="2057400"/>
              </a:xfrm>
              <a:prstGeom prst="round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dirty="0"/>
              </a:p>
            </p:txBody>
          </p:sp>
          <p:sp>
            <p:nvSpPr>
              <p:cNvPr id="36" name="TextBox 36"/>
              <p:cNvSpPr txBox="1">
                <a:spLocks noChangeArrowheads="1"/>
              </p:cNvSpPr>
              <p:nvPr/>
            </p:nvSpPr>
            <p:spPr bwMode="auto">
              <a:xfrm>
                <a:off x="4563771" y="1526175"/>
                <a:ext cx="3352802" cy="324556"/>
              </a:xfrm>
              <a:prstGeom prst="rect">
                <a:avLst/>
              </a:prstGeom>
              <a:noFill/>
              <a:ln w="9525">
                <a:noFill/>
                <a:miter lim="800000"/>
                <a:headEnd/>
                <a:tailEnd/>
              </a:ln>
            </p:spPr>
            <p:txBody>
              <a:bodyPr>
                <a:spAutoFit/>
              </a:bodyPr>
              <a:lstStyle/>
              <a:p>
                <a:r>
                  <a:rPr lang="en-US" sz="1200" b="1" dirty="0"/>
                  <a:t>Ranking and Walking</a:t>
                </a:r>
              </a:p>
            </p:txBody>
          </p:sp>
          <p:grpSp>
            <p:nvGrpSpPr>
              <p:cNvPr id="248" name="Group 117"/>
              <p:cNvGrpSpPr>
                <a:grpSpLocks/>
              </p:cNvGrpSpPr>
              <p:nvPr/>
            </p:nvGrpSpPr>
            <p:grpSpPr bwMode="auto">
              <a:xfrm>
                <a:off x="4574683" y="2069123"/>
                <a:ext cx="1099286" cy="1083746"/>
                <a:chOff x="533400" y="3886200"/>
                <a:chExt cx="990600" cy="914400"/>
              </a:xfrm>
            </p:grpSpPr>
            <p:sp>
              <p:nvSpPr>
                <p:cNvPr id="39" name="Oval 38"/>
                <p:cNvSpPr/>
                <p:nvPr/>
              </p:nvSpPr>
              <p:spPr>
                <a:xfrm>
                  <a:off x="534051" y="4114929"/>
                  <a:ext cx="151622" cy="15183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40" name="Oval 39"/>
                <p:cNvSpPr/>
                <p:nvPr/>
              </p:nvSpPr>
              <p:spPr>
                <a:xfrm>
                  <a:off x="762915" y="3961632"/>
                  <a:ext cx="151622" cy="15329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41" name="Oval 40"/>
                <p:cNvSpPr/>
                <p:nvPr/>
              </p:nvSpPr>
              <p:spPr>
                <a:xfrm>
                  <a:off x="762915" y="4190848"/>
                  <a:ext cx="151622" cy="15329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42" name="Oval 41"/>
                <p:cNvSpPr/>
                <p:nvPr/>
              </p:nvSpPr>
              <p:spPr>
                <a:xfrm>
                  <a:off x="990348" y="4114929"/>
                  <a:ext cx="153052" cy="15183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43" name="Oval 42"/>
                <p:cNvSpPr/>
                <p:nvPr/>
              </p:nvSpPr>
              <p:spPr>
                <a:xfrm>
                  <a:off x="1067589" y="4344146"/>
                  <a:ext cx="151622" cy="151837"/>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44" name="Oval 43"/>
                <p:cNvSpPr/>
                <p:nvPr/>
              </p:nvSpPr>
              <p:spPr>
                <a:xfrm>
                  <a:off x="838726" y="4495983"/>
                  <a:ext cx="151622" cy="15329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45" name="Oval 44"/>
                <p:cNvSpPr/>
                <p:nvPr/>
              </p:nvSpPr>
              <p:spPr>
                <a:xfrm>
                  <a:off x="534051" y="4420065"/>
                  <a:ext cx="151622" cy="15183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46" name="Oval 45"/>
                <p:cNvSpPr/>
                <p:nvPr/>
              </p:nvSpPr>
              <p:spPr>
                <a:xfrm>
                  <a:off x="1219211" y="4649280"/>
                  <a:ext cx="153052" cy="15183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47" name="Oval 46"/>
                <p:cNvSpPr/>
                <p:nvPr/>
              </p:nvSpPr>
              <p:spPr>
                <a:xfrm>
                  <a:off x="1372263" y="4344146"/>
                  <a:ext cx="151622" cy="151837"/>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48" name="Oval 47"/>
                <p:cNvSpPr/>
                <p:nvPr/>
              </p:nvSpPr>
              <p:spPr>
                <a:xfrm>
                  <a:off x="1372263" y="4114929"/>
                  <a:ext cx="151622" cy="15183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49" name="Oval 48"/>
                <p:cNvSpPr/>
                <p:nvPr/>
              </p:nvSpPr>
              <p:spPr>
                <a:xfrm>
                  <a:off x="1143400" y="3885713"/>
                  <a:ext cx="151622" cy="15329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cxnSp>
              <p:nvCxnSpPr>
                <p:cNvPr id="50" name="Straight Connector 49"/>
                <p:cNvCxnSpPr>
                  <a:stCxn id="41" idx="0"/>
                  <a:endCxn id="40" idx="4"/>
                </p:cNvCxnSpPr>
                <p:nvPr/>
              </p:nvCxnSpPr>
              <p:spPr>
                <a:xfrm flipV="1">
                  <a:off x="838726" y="4114929"/>
                  <a:ext cx="0" cy="75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9" idx="5"/>
                </p:cNvCxnSpPr>
                <p:nvPr/>
              </p:nvCxnSpPr>
              <p:spPr>
                <a:xfrm>
                  <a:off x="664218" y="4244868"/>
                  <a:ext cx="98697" cy="2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1" idx="3"/>
                  <a:endCxn id="45" idx="7"/>
                </p:cNvCxnSpPr>
                <p:nvPr/>
              </p:nvCxnSpPr>
              <p:spPr>
                <a:xfrm flipH="1">
                  <a:off x="664218" y="4320786"/>
                  <a:ext cx="120153" cy="121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1" idx="4"/>
                  <a:endCxn id="44" idx="0"/>
                </p:cNvCxnSpPr>
                <p:nvPr/>
              </p:nvCxnSpPr>
              <p:spPr>
                <a:xfrm>
                  <a:off x="838726" y="4344146"/>
                  <a:ext cx="75810" cy="15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1" idx="6"/>
                  <a:endCxn id="42" idx="3"/>
                </p:cNvCxnSpPr>
                <p:nvPr/>
              </p:nvCxnSpPr>
              <p:spPr>
                <a:xfrm flipV="1">
                  <a:off x="914536" y="4244868"/>
                  <a:ext cx="98698" cy="2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3" idx="1"/>
                  <a:endCxn id="42" idx="4"/>
                </p:cNvCxnSpPr>
                <p:nvPr/>
              </p:nvCxnSpPr>
              <p:spPr>
                <a:xfrm flipH="1" flipV="1">
                  <a:off x="1067589" y="4266767"/>
                  <a:ext cx="21455" cy="992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8" idx="1"/>
                  <a:endCxn id="49" idx="5"/>
                </p:cNvCxnSpPr>
                <p:nvPr/>
              </p:nvCxnSpPr>
              <p:spPr>
                <a:xfrm flipH="1" flipV="1">
                  <a:off x="1273566" y="4015651"/>
                  <a:ext cx="120153" cy="121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48" idx="3"/>
                  <a:endCxn id="43" idx="7"/>
                </p:cNvCxnSpPr>
                <p:nvPr/>
              </p:nvCxnSpPr>
              <p:spPr>
                <a:xfrm flipH="1">
                  <a:off x="1196325" y="4244868"/>
                  <a:ext cx="197394" cy="121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49" idx="4"/>
                  <a:endCxn id="43" idx="7"/>
                </p:cNvCxnSpPr>
                <p:nvPr/>
              </p:nvCxnSpPr>
              <p:spPr>
                <a:xfrm flipH="1">
                  <a:off x="1196325" y="4039010"/>
                  <a:ext cx="22886" cy="327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43" idx="5"/>
                  <a:endCxn id="46" idx="0"/>
                </p:cNvCxnSpPr>
                <p:nvPr/>
              </p:nvCxnSpPr>
              <p:spPr>
                <a:xfrm>
                  <a:off x="1196325" y="4474083"/>
                  <a:ext cx="98697" cy="175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43" idx="6"/>
                  <a:endCxn id="47" idx="2"/>
                </p:cNvCxnSpPr>
                <p:nvPr/>
              </p:nvCxnSpPr>
              <p:spPr>
                <a:xfrm>
                  <a:off x="1219211" y="4420065"/>
                  <a:ext cx="1530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a:endCxn id="45" idx="5"/>
                </p:cNvCxnSpPr>
                <p:nvPr/>
              </p:nvCxnSpPr>
              <p:spPr>
                <a:xfrm flipH="1" flipV="1">
                  <a:off x="664218" y="4550002"/>
                  <a:ext cx="174508" cy="219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8" name="TextBox 38"/>
              <p:cNvSpPr txBox="1">
                <a:spLocks noChangeArrowheads="1"/>
              </p:cNvSpPr>
              <p:nvPr/>
            </p:nvSpPr>
            <p:spPr bwMode="auto">
              <a:xfrm>
                <a:off x="5600897" y="1905000"/>
                <a:ext cx="3450791" cy="1433457"/>
              </a:xfrm>
              <a:prstGeom prst="rect">
                <a:avLst/>
              </a:prstGeom>
              <a:noFill/>
              <a:ln w="9525">
                <a:noFill/>
                <a:miter lim="800000"/>
                <a:headEnd/>
                <a:tailEnd/>
              </a:ln>
            </p:spPr>
            <p:txBody>
              <a:bodyPr>
                <a:spAutoFit/>
              </a:bodyPr>
              <a:lstStyle/>
              <a:p>
                <a:r>
                  <a:rPr lang="en-US" sz="1050" dirty="0"/>
                  <a:t>Pagerank, Personalized Pagerank,</a:t>
                </a:r>
              </a:p>
              <a:p>
                <a:r>
                  <a:rPr lang="en-US" sz="1050" dirty="0"/>
                  <a:t>Betwenness Centrality (w/ variants),</a:t>
                </a:r>
              </a:p>
              <a:p>
                <a:r>
                  <a:rPr lang="en-US" sz="1050" dirty="0"/>
                  <a:t>Closeness Centrality, Degree Centrality,</a:t>
                </a:r>
              </a:p>
              <a:p>
                <a:r>
                  <a:rPr lang="en-US" sz="1050" dirty="0"/>
                  <a:t>Eigenvector Centrality, HITS,</a:t>
                </a:r>
              </a:p>
              <a:p>
                <a:r>
                  <a:rPr lang="en-US" sz="1050" dirty="0"/>
                  <a:t>Random walking and sampling (w/ variants)</a:t>
                </a:r>
              </a:p>
            </p:txBody>
          </p:sp>
        </p:grpSp>
        <p:grpSp>
          <p:nvGrpSpPr>
            <p:cNvPr id="259" name="Group 62"/>
            <p:cNvGrpSpPr>
              <a:grpSpLocks/>
            </p:cNvGrpSpPr>
            <p:nvPr/>
          </p:nvGrpSpPr>
          <p:grpSpPr bwMode="auto">
            <a:xfrm>
              <a:off x="225425" y="4029074"/>
              <a:ext cx="4191000" cy="1458911"/>
              <a:chOff x="123092" y="3540454"/>
              <a:chExt cx="4191000" cy="1658815"/>
            </a:xfrm>
          </p:grpSpPr>
          <p:sp>
            <p:nvSpPr>
              <p:cNvPr id="63" name="Rounded Rectangle 62"/>
              <p:cNvSpPr/>
              <p:nvPr/>
            </p:nvSpPr>
            <p:spPr>
              <a:xfrm>
                <a:off x="123092" y="3540454"/>
                <a:ext cx="4191000" cy="1658815"/>
              </a:xfrm>
              <a:prstGeom prst="round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dirty="0"/>
              </a:p>
            </p:txBody>
          </p:sp>
          <p:sp>
            <p:nvSpPr>
              <p:cNvPr id="64" name="TextBox 64"/>
              <p:cNvSpPr txBox="1">
                <a:spLocks noChangeArrowheads="1"/>
              </p:cNvSpPr>
              <p:nvPr/>
            </p:nvSpPr>
            <p:spPr bwMode="auto">
              <a:xfrm>
                <a:off x="161044" y="3701534"/>
                <a:ext cx="3760323" cy="326917"/>
              </a:xfrm>
              <a:prstGeom prst="rect">
                <a:avLst/>
              </a:prstGeom>
              <a:noFill/>
              <a:ln w="9525">
                <a:noFill/>
                <a:miter lim="800000"/>
                <a:headEnd/>
                <a:tailEnd/>
              </a:ln>
            </p:spPr>
            <p:txBody>
              <a:bodyPr>
                <a:spAutoFit/>
              </a:bodyPr>
              <a:lstStyle/>
              <a:p>
                <a:r>
                  <a:rPr lang="en-US" sz="1200" b="1" dirty="0"/>
                  <a:t>Evaluating Community Structures</a:t>
                </a:r>
              </a:p>
            </p:txBody>
          </p:sp>
          <p:grpSp>
            <p:nvGrpSpPr>
              <p:cNvPr id="261" name="Group 47"/>
              <p:cNvGrpSpPr>
                <a:grpSpLocks/>
              </p:cNvGrpSpPr>
              <p:nvPr/>
            </p:nvGrpSpPr>
            <p:grpSpPr bwMode="auto">
              <a:xfrm>
                <a:off x="308295" y="4202386"/>
                <a:ext cx="1295400" cy="744415"/>
                <a:chOff x="109003" y="4495800"/>
                <a:chExt cx="1418492" cy="1143000"/>
              </a:xfrm>
            </p:grpSpPr>
            <p:grpSp>
              <p:nvGrpSpPr>
                <p:cNvPr id="262" name="Group 148"/>
                <p:cNvGrpSpPr>
                  <a:grpSpLocks/>
                </p:cNvGrpSpPr>
                <p:nvPr/>
              </p:nvGrpSpPr>
              <p:grpSpPr bwMode="auto">
                <a:xfrm>
                  <a:off x="185203" y="4495800"/>
                  <a:ext cx="1219200" cy="1066800"/>
                  <a:chOff x="533400" y="3886200"/>
                  <a:chExt cx="990600" cy="914400"/>
                </a:xfrm>
              </p:grpSpPr>
              <p:sp>
                <p:nvSpPr>
                  <p:cNvPr id="72" name="Oval 71"/>
                  <p:cNvSpPr/>
                  <p:nvPr/>
                </p:nvSpPr>
                <p:spPr>
                  <a:xfrm>
                    <a:off x="536934" y="4114580"/>
                    <a:ext cx="149715" cy="1525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73" name="Oval 72"/>
                  <p:cNvSpPr/>
                  <p:nvPr/>
                </p:nvSpPr>
                <p:spPr>
                  <a:xfrm>
                    <a:off x="762919" y="3962056"/>
                    <a:ext cx="152540" cy="1525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74" name="Oval 73"/>
                  <p:cNvSpPr/>
                  <p:nvPr/>
                </p:nvSpPr>
                <p:spPr>
                  <a:xfrm>
                    <a:off x="762919" y="4191980"/>
                    <a:ext cx="152540" cy="1525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75" name="Oval 74"/>
                  <p:cNvSpPr/>
                  <p:nvPr/>
                </p:nvSpPr>
                <p:spPr>
                  <a:xfrm>
                    <a:off x="991729" y="4114580"/>
                    <a:ext cx="151127" cy="152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76" name="Oval 75"/>
                  <p:cNvSpPr/>
                  <p:nvPr/>
                </p:nvSpPr>
                <p:spPr>
                  <a:xfrm>
                    <a:off x="1066586" y="4344505"/>
                    <a:ext cx="152540" cy="1502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77" name="Oval 76"/>
                  <p:cNvSpPr/>
                  <p:nvPr/>
                </p:nvSpPr>
                <p:spPr>
                  <a:xfrm>
                    <a:off x="839189" y="4494753"/>
                    <a:ext cx="152540" cy="15252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78" name="Oval 77"/>
                  <p:cNvSpPr/>
                  <p:nvPr/>
                </p:nvSpPr>
                <p:spPr>
                  <a:xfrm>
                    <a:off x="536934" y="4419628"/>
                    <a:ext cx="149715" cy="15252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79" name="Oval 78"/>
                  <p:cNvSpPr/>
                  <p:nvPr/>
                </p:nvSpPr>
                <p:spPr>
                  <a:xfrm>
                    <a:off x="1219126" y="4647276"/>
                    <a:ext cx="152540" cy="152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80" name="Oval 79"/>
                  <p:cNvSpPr/>
                  <p:nvPr/>
                </p:nvSpPr>
                <p:spPr>
                  <a:xfrm>
                    <a:off x="1371666" y="4344505"/>
                    <a:ext cx="152540" cy="1502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81" name="Oval 80"/>
                  <p:cNvSpPr/>
                  <p:nvPr/>
                </p:nvSpPr>
                <p:spPr>
                  <a:xfrm>
                    <a:off x="1371666" y="4114580"/>
                    <a:ext cx="152540" cy="152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82" name="Oval 81"/>
                  <p:cNvSpPr/>
                  <p:nvPr/>
                </p:nvSpPr>
                <p:spPr>
                  <a:xfrm>
                    <a:off x="1142856" y="3886931"/>
                    <a:ext cx="152540" cy="152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cxnSp>
                <p:nvCxnSpPr>
                  <p:cNvPr id="83" name="Straight Connector 82"/>
                  <p:cNvCxnSpPr>
                    <a:stCxn id="74" idx="0"/>
                    <a:endCxn id="73" idx="4"/>
                  </p:cNvCxnSpPr>
                  <p:nvPr/>
                </p:nvCxnSpPr>
                <p:spPr>
                  <a:xfrm flipV="1">
                    <a:off x="839189" y="4114580"/>
                    <a:ext cx="0" cy="7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72" idx="5"/>
                  </p:cNvCxnSpPr>
                  <p:nvPr/>
                </p:nvCxnSpPr>
                <p:spPr>
                  <a:xfrm>
                    <a:off x="664051" y="4244340"/>
                    <a:ext cx="98869" cy="22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4" idx="3"/>
                    <a:endCxn id="78" idx="7"/>
                  </p:cNvCxnSpPr>
                  <p:nvPr/>
                </p:nvCxnSpPr>
                <p:spPr>
                  <a:xfrm flipH="1">
                    <a:off x="664051" y="4321740"/>
                    <a:ext cx="121467" cy="120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74" idx="4"/>
                    <a:endCxn id="77" idx="0"/>
                  </p:cNvCxnSpPr>
                  <p:nvPr/>
                </p:nvCxnSpPr>
                <p:spPr>
                  <a:xfrm>
                    <a:off x="839189" y="4344505"/>
                    <a:ext cx="76270" cy="150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74" idx="6"/>
                    <a:endCxn id="75" idx="3"/>
                  </p:cNvCxnSpPr>
                  <p:nvPr/>
                </p:nvCxnSpPr>
                <p:spPr>
                  <a:xfrm flipV="1">
                    <a:off x="915459" y="4244340"/>
                    <a:ext cx="97456" cy="22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6" idx="1"/>
                  </p:cNvCxnSpPr>
                  <p:nvPr/>
                </p:nvCxnSpPr>
                <p:spPr>
                  <a:xfrm flipV="1">
                    <a:off x="1089185" y="4267105"/>
                    <a:ext cx="0" cy="97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1" idx="1"/>
                    <a:endCxn id="82" idx="5"/>
                  </p:cNvCxnSpPr>
                  <p:nvPr/>
                </p:nvCxnSpPr>
                <p:spPr>
                  <a:xfrm flipH="1" flipV="1">
                    <a:off x="1272798" y="4016692"/>
                    <a:ext cx="121467" cy="120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1" idx="3"/>
                    <a:endCxn id="76" idx="7"/>
                  </p:cNvCxnSpPr>
                  <p:nvPr/>
                </p:nvCxnSpPr>
                <p:spPr>
                  <a:xfrm flipH="1">
                    <a:off x="1197941" y="4244340"/>
                    <a:ext cx="196324" cy="120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2" idx="4"/>
                    <a:endCxn id="76" idx="7"/>
                  </p:cNvCxnSpPr>
                  <p:nvPr/>
                </p:nvCxnSpPr>
                <p:spPr>
                  <a:xfrm flipH="1">
                    <a:off x="1197941" y="4039456"/>
                    <a:ext cx="21186" cy="325536"/>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76" idx="5"/>
                    <a:endCxn id="79" idx="0"/>
                  </p:cNvCxnSpPr>
                  <p:nvPr/>
                </p:nvCxnSpPr>
                <p:spPr>
                  <a:xfrm>
                    <a:off x="1197941" y="4474264"/>
                    <a:ext cx="97456" cy="173013"/>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76" idx="6"/>
                    <a:endCxn id="80" idx="2"/>
                  </p:cNvCxnSpPr>
                  <p:nvPr/>
                </p:nvCxnSpPr>
                <p:spPr>
                  <a:xfrm>
                    <a:off x="1219126" y="4419628"/>
                    <a:ext cx="1525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a:endCxn id="78" idx="5"/>
                  </p:cNvCxnSpPr>
                  <p:nvPr/>
                </p:nvCxnSpPr>
                <p:spPr>
                  <a:xfrm flipH="1" flipV="1">
                    <a:off x="664051" y="4549388"/>
                    <a:ext cx="175139" cy="22765"/>
                  </a:xfrm>
                  <a:prstGeom prst="line">
                    <a:avLst/>
                  </a:prstGeom>
                </p:spPr>
                <p:style>
                  <a:lnRef idx="1">
                    <a:schemeClr val="accent1"/>
                  </a:lnRef>
                  <a:fillRef idx="0">
                    <a:schemeClr val="accent1"/>
                  </a:fillRef>
                  <a:effectRef idx="0">
                    <a:schemeClr val="accent1"/>
                  </a:effectRef>
                  <a:fontRef idx="minor">
                    <a:schemeClr val="tx1"/>
                  </a:fontRef>
                </p:style>
              </p:cxnSp>
            </p:grpSp>
            <p:sp>
              <p:nvSpPr>
                <p:cNvPr id="70" name="Rectangle 69"/>
                <p:cNvSpPr/>
                <p:nvPr/>
              </p:nvSpPr>
              <p:spPr>
                <a:xfrm>
                  <a:off x="109589" y="4496653"/>
                  <a:ext cx="620590" cy="977369"/>
                </a:xfrm>
                <a:prstGeom prst="rect">
                  <a:avLst/>
                </a:prstGeom>
                <a:noFill/>
                <a:ln w="952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71" name="Rectangle 70"/>
                <p:cNvSpPr/>
                <p:nvPr/>
              </p:nvSpPr>
              <p:spPr>
                <a:xfrm>
                  <a:off x="766684" y="4496653"/>
                  <a:ext cx="761396" cy="1142035"/>
                </a:xfrm>
                <a:prstGeom prst="rect">
                  <a:avLst/>
                </a:prstGeom>
                <a:noFill/>
                <a:ln w="9525">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grpSp>
          <p:sp>
            <p:nvSpPr>
              <p:cNvPr id="66" name="Rounded Rectangle 65"/>
              <p:cNvSpPr/>
              <p:nvPr/>
            </p:nvSpPr>
            <p:spPr>
              <a:xfrm>
                <a:off x="215167" y="4780673"/>
                <a:ext cx="309563" cy="2594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t>∑</a:t>
                </a:r>
              </a:p>
            </p:txBody>
          </p:sp>
          <p:sp>
            <p:nvSpPr>
              <p:cNvPr id="67" name="Rounded Rectangle 66"/>
              <p:cNvSpPr/>
              <p:nvPr/>
            </p:nvSpPr>
            <p:spPr>
              <a:xfrm>
                <a:off x="1402617" y="4811808"/>
                <a:ext cx="309563" cy="2594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a:t>∑</a:t>
                </a:r>
              </a:p>
            </p:txBody>
          </p:sp>
          <p:sp>
            <p:nvSpPr>
              <p:cNvPr id="68" name="TextBox 68"/>
              <p:cNvSpPr txBox="1">
                <a:spLocks noChangeArrowheads="1"/>
              </p:cNvSpPr>
              <p:nvPr/>
            </p:nvSpPr>
            <p:spPr bwMode="auto">
              <a:xfrm>
                <a:off x="1717430" y="4126186"/>
                <a:ext cx="2321168" cy="1062480"/>
              </a:xfrm>
              <a:prstGeom prst="rect">
                <a:avLst/>
              </a:prstGeom>
              <a:noFill/>
              <a:ln w="9525">
                <a:noFill/>
                <a:miter lim="800000"/>
                <a:headEnd/>
                <a:tailEnd/>
              </a:ln>
            </p:spPr>
            <p:txBody>
              <a:bodyPr>
                <a:spAutoFit/>
              </a:bodyPr>
              <a:lstStyle/>
              <a:p>
                <a:r>
                  <a:rPr lang="en-US" sz="1050" dirty="0"/>
                  <a:t>Conductance, Modularity</a:t>
                </a:r>
              </a:p>
              <a:p>
                <a:r>
                  <a:rPr lang="en-US" sz="1050" dirty="0"/>
                  <a:t>Clustering Coefficient (Triangle Counting)</a:t>
                </a:r>
              </a:p>
              <a:p>
                <a:r>
                  <a:rPr lang="en-US" sz="1050" dirty="0"/>
                  <a:t>Adamic-Adar</a:t>
                </a:r>
              </a:p>
            </p:txBody>
          </p:sp>
        </p:grpSp>
        <p:grpSp>
          <p:nvGrpSpPr>
            <p:cNvPr id="263" name="Group 95"/>
            <p:cNvGrpSpPr>
              <a:grpSpLocks/>
            </p:cNvGrpSpPr>
            <p:nvPr/>
          </p:nvGrpSpPr>
          <p:grpSpPr bwMode="auto">
            <a:xfrm>
              <a:off x="4501091" y="4029074"/>
              <a:ext cx="4648681" cy="1458911"/>
              <a:chOff x="4466492" y="3540454"/>
              <a:chExt cx="4649712" cy="1658815"/>
            </a:xfrm>
          </p:grpSpPr>
          <p:sp>
            <p:nvSpPr>
              <p:cNvPr id="96" name="Rounded Rectangle 95"/>
              <p:cNvSpPr/>
              <p:nvPr/>
            </p:nvSpPr>
            <p:spPr>
              <a:xfrm>
                <a:off x="4466492" y="3540454"/>
                <a:ext cx="4407877" cy="1658815"/>
              </a:xfrm>
              <a:prstGeom prst="round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dirty="0"/>
              </a:p>
            </p:txBody>
          </p:sp>
          <p:sp>
            <p:nvSpPr>
              <p:cNvPr id="97" name="TextBox 97"/>
              <p:cNvSpPr txBox="1">
                <a:spLocks noChangeArrowheads="1"/>
              </p:cNvSpPr>
              <p:nvPr/>
            </p:nvSpPr>
            <p:spPr bwMode="auto">
              <a:xfrm>
                <a:off x="4618890" y="3657601"/>
                <a:ext cx="3760323" cy="326917"/>
              </a:xfrm>
              <a:prstGeom prst="rect">
                <a:avLst/>
              </a:prstGeom>
              <a:noFill/>
              <a:ln w="9525">
                <a:noFill/>
                <a:miter lim="800000"/>
                <a:headEnd/>
                <a:tailEnd/>
              </a:ln>
            </p:spPr>
            <p:txBody>
              <a:bodyPr>
                <a:spAutoFit/>
              </a:bodyPr>
              <a:lstStyle/>
              <a:p>
                <a:r>
                  <a:rPr lang="en-US" sz="1200" b="1" dirty="0"/>
                  <a:t>Path-Finding </a:t>
                </a:r>
              </a:p>
            </p:txBody>
          </p:sp>
          <p:grpSp>
            <p:nvGrpSpPr>
              <p:cNvPr id="264" name="Group 185"/>
              <p:cNvGrpSpPr/>
              <p:nvPr/>
            </p:nvGrpSpPr>
            <p:grpSpPr>
              <a:xfrm>
                <a:off x="4659243" y="4117758"/>
                <a:ext cx="1283316" cy="891121"/>
                <a:chOff x="533400" y="3886200"/>
                <a:chExt cx="990600" cy="914400"/>
              </a:xfrm>
              <a:solidFill>
                <a:schemeClr val="accent1">
                  <a:lumMod val="40000"/>
                  <a:lumOff val="60000"/>
                </a:schemeClr>
              </a:solidFill>
            </p:grpSpPr>
            <p:sp>
              <p:nvSpPr>
                <p:cNvPr id="100" name="Oval 99"/>
                <p:cNvSpPr/>
                <p:nvPr/>
              </p:nvSpPr>
              <p:spPr>
                <a:xfrm>
                  <a:off x="533400" y="4114800"/>
                  <a:ext cx="152400" cy="152400"/>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01" name="Oval 100"/>
                <p:cNvSpPr/>
                <p:nvPr/>
              </p:nvSpPr>
              <p:spPr>
                <a:xfrm>
                  <a:off x="762000" y="3962400"/>
                  <a:ext cx="152400" cy="152400"/>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02" name="Oval 101"/>
                <p:cNvSpPr/>
                <p:nvPr/>
              </p:nvSpPr>
              <p:spPr>
                <a:xfrm>
                  <a:off x="762000" y="4191000"/>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03" name="Oval 102"/>
                <p:cNvSpPr/>
                <p:nvPr/>
              </p:nvSpPr>
              <p:spPr>
                <a:xfrm>
                  <a:off x="990600" y="4114800"/>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04" name="Oval 103"/>
                <p:cNvSpPr/>
                <p:nvPr/>
              </p:nvSpPr>
              <p:spPr>
                <a:xfrm>
                  <a:off x="1066800" y="4343400"/>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05" name="Oval 104"/>
                <p:cNvSpPr/>
                <p:nvPr/>
              </p:nvSpPr>
              <p:spPr>
                <a:xfrm>
                  <a:off x="838200" y="4495800"/>
                  <a:ext cx="152400" cy="152400"/>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06" name="Oval 105"/>
                <p:cNvSpPr/>
                <p:nvPr/>
              </p:nvSpPr>
              <p:spPr>
                <a:xfrm>
                  <a:off x="533400" y="4419600"/>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07" name="Oval 106"/>
                <p:cNvSpPr/>
                <p:nvPr/>
              </p:nvSpPr>
              <p:spPr>
                <a:xfrm>
                  <a:off x="1219200" y="4648200"/>
                  <a:ext cx="152400" cy="152400"/>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08" name="Oval 107"/>
                <p:cNvSpPr/>
                <p:nvPr/>
              </p:nvSpPr>
              <p:spPr>
                <a:xfrm>
                  <a:off x="1371600" y="4343400"/>
                  <a:ext cx="152400" cy="152400"/>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09" name="Oval 108"/>
                <p:cNvSpPr/>
                <p:nvPr/>
              </p:nvSpPr>
              <p:spPr>
                <a:xfrm>
                  <a:off x="1371600" y="4114800"/>
                  <a:ext cx="152400" cy="152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sp>
              <p:nvSpPr>
                <p:cNvPr id="110" name="Oval 109"/>
                <p:cNvSpPr/>
                <p:nvPr/>
              </p:nvSpPr>
              <p:spPr>
                <a:xfrm>
                  <a:off x="1143000" y="3886200"/>
                  <a:ext cx="152400" cy="152400"/>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200" dirty="0"/>
                </a:p>
              </p:txBody>
            </p:sp>
            <p:cxnSp>
              <p:nvCxnSpPr>
                <p:cNvPr id="111" name="Straight Connector 110"/>
                <p:cNvCxnSpPr>
                  <a:stCxn id="102" idx="0"/>
                  <a:endCxn id="101" idx="4"/>
                </p:cNvCxnSpPr>
                <p:nvPr/>
              </p:nvCxnSpPr>
              <p:spPr>
                <a:xfrm flipV="1">
                  <a:off x="838200" y="4114800"/>
                  <a:ext cx="0" cy="76200"/>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00" idx="5"/>
                </p:cNvCxnSpPr>
                <p:nvPr/>
              </p:nvCxnSpPr>
              <p:spPr>
                <a:xfrm>
                  <a:off x="663482" y="4244882"/>
                  <a:ext cx="98518" cy="22318"/>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02" idx="3"/>
                  <a:endCxn id="106" idx="7"/>
                </p:cNvCxnSpPr>
                <p:nvPr/>
              </p:nvCxnSpPr>
              <p:spPr>
                <a:xfrm flipH="1">
                  <a:off x="663482" y="4321082"/>
                  <a:ext cx="120836" cy="120836"/>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02" idx="4"/>
                  <a:endCxn id="105" idx="0"/>
                </p:cNvCxnSpPr>
                <p:nvPr/>
              </p:nvCxnSpPr>
              <p:spPr>
                <a:xfrm>
                  <a:off x="838200" y="4343400"/>
                  <a:ext cx="76200" cy="152400"/>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02" idx="6"/>
                  <a:endCxn id="103" idx="4"/>
                </p:cNvCxnSpPr>
                <p:nvPr/>
              </p:nvCxnSpPr>
              <p:spPr>
                <a:xfrm>
                  <a:off x="914400" y="4267200"/>
                  <a:ext cx="152400" cy="0"/>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04" idx="1"/>
                </p:cNvCxnSpPr>
                <p:nvPr/>
              </p:nvCxnSpPr>
              <p:spPr>
                <a:xfrm flipV="1">
                  <a:off x="1089118" y="4267200"/>
                  <a:ext cx="0" cy="98518"/>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09" idx="1"/>
                  <a:endCxn id="110" idx="5"/>
                </p:cNvCxnSpPr>
                <p:nvPr/>
              </p:nvCxnSpPr>
              <p:spPr>
                <a:xfrm flipH="1" flipV="1">
                  <a:off x="1273082" y="4016282"/>
                  <a:ext cx="120836" cy="120836"/>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09" idx="3"/>
                  <a:endCxn id="104" idx="7"/>
                </p:cNvCxnSpPr>
                <p:nvPr/>
              </p:nvCxnSpPr>
              <p:spPr>
                <a:xfrm flipH="1">
                  <a:off x="1196881" y="4244881"/>
                  <a:ext cx="197037" cy="120837"/>
                </a:xfrm>
                <a:prstGeom prst="line">
                  <a:avLst/>
                </a:prstGeom>
                <a:grpFill/>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10" idx="4"/>
                  <a:endCxn id="104" idx="7"/>
                </p:cNvCxnSpPr>
                <p:nvPr/>
              </p:nvCxnSpPr>
              <p:spPr>
                <a:xfrm flipH="1">
                  <a:off x="1196882" y="4038600"/>
                  <a:ext cx="22318" cy="327118"/>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04" idx="5"/>
                  <a:endCxn id="107" idx="0"/>
                </p:cNvCxnSpPr>
                <p:nvPr/>
              </p:nvCxnSpPr>
              <p:spPr>
                <a:xfrm>
                  <a:off x="1196882" y="4473482"/>
                  <a:ext cx="98518" cy="174718"/>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04" idx="6"/>
                  <a:endCxn id="108" idx="2"/>
                </p:cNvCxnSpPr>
                <p:nvPr/>
              </p:nvCxnSpPr>
              <p:spPr>
                <a:xfrm>
                  <a:off x="1219200" y="4419600"/>
                  <a:ext cx="152401" cy="0"/>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endCxn id="106" idx="5"/>
                </p:cNvCxnSpPr>
                <p:nvPr/>
              </p:nvCxnSpPr>
              <p:spPr>
                <a:xfrm flipH="1" flipV="1">
                  <a:off x="663482" y="4549682"/>
                  <a:ext cx="174718" cy="22318"/>
                </a:xfrm>
                <a:prstGeom prst="line">
                  <a:avLst/>
                </a:prstGeom>
                <a:grpFill/>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99" name="TextBox 99"/>
              <p:cNvSpPr txBox="1">
                <a:spLocks noChangeArrowheads="1"/>
              </p:cNvSpPr>
              <p:nvPr/>
            </p:nvSpPr>
            <p:spPr bwMode="auto">
              <a:xfrm>
                <a:off x="6113584" y="4102740"/>
                <a:ext cx="3002620" cy="871779"/>
              </a:xfrm>
              <a:prstGeom prst="rect">
                <a:avLst/>
              </a:prstGeom>
              <a:noFill/>
              <a:ln w="9525">
                <a:noFill/>
                <a:miter lim="800000"/>
                <a:headEnd/>
                <a:tailEnd/>
              </a:ln>
            </p:spPr>
            <p:txBody>
              <a:bodyPr wrap="square">
                <a:spAutoFit/>
              </a:bodyPr>
              <a:lstStyle/>
              <a:p>
                <a:r>
                  <a:rPr lang="en-US" sz="1050" dirty="0"/>
                  <a:t>Hop-Distance (BFS)</a:t>
                </a:r>
              </a:p>
              <a:p>
                <a:r>
                  <a:rPr lang="en-US" sz="1050" dirty="0"/>
                  <a:t>Dijkstra’s, </a:t>
                </a:r>
              </a:p>
              <a:p>
                <a:r>
                  <a:rPr lang="en-US" sz="1050" dirty="0"/>
                  <a:t>Bi-directional Dijkstra’s </a:t>
                </a:r>
              </a:p>
              <a:p>
                <a:r>
                  <a:rPr lang="en-US" sz="1050" dirty="0"/>
                  <a:t>Bellman-Ford’s</a:t>
                </a:r>
              </a:p>
            </p:txBody>
          </p:sp>
        </p:grpSp>
        <p:grpSp>
          <p:nvGrpSpPr>
            <p:cNvPr id="265" name="Group 123"/>
            <p:cNvGrpSpPr>
              <a:grpSpLocks/>
            </p:cNvGrpSpPr>
            <p:nvPr/>
          </p:nvGrpSpPr>
          <p:grpSpPr bwMode="auto">
            <a:xfrm>
              <a:off x="201613" y="5545136"/>
              <a:ext cx="4260447" cy="582613"/>
              <a:chOff x="64476" y="5339863"/>
              <a:chExt cx="4261066" cy="634205"/>
            </a:xfrm>
          </p:grpSpPr>
          <p:sp>
            <p:nvSpPr>
              <p:cNvPr id="124" name="Rounded Rectangle 123"/>
              <p:cNvSpPr/>
              <p:nvPr/>
            </p:nvSpPr>
            <p:spPr>
              <a:xfrm>
                <a:off x="64476" y="5339863"/>
                <a:ext cx="4202723" cy="634205"/>
              </a:xfrm>
              <a:prstGeom prst="round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dirty="0"/>
              </a:p>
            </p:txBody>
          </p:sp>
          <p:sp>
            <p:nvSpPr>
              <p:cNvPr id="125" name="TextBox 125"/>
              <p:cNvSpPr txBox="1">
                <a:spLocks noChangeArrowheads="1"/>
              </p:cNvSpPr>
              <p:nvPr/>
            </p:nvSpPr>
            <p:spPr bwMode="auto">
              <a:xfrm>
                <a:off x="152400" y="5369114"/>
                <a:ext cx="3760323" cy="312981"/>
              </a:xfrm>
              <a:prstGeom prst="rect">
                <a:avLst/>
              </a:prstGeom>
              <a:noFill/>
              <a:ln w="9525">
                <a:noFill/>
                <a:miter lim="800000"/>
                <a:headEnd/>
                <a:tailEnd/>
              </a:ln>
            </p:spPr>
            <p:txBody>
              <a:bodyPr>
                <a:spAutoFit/>
              </a:bodyPr>
              <a:lstStyle/>
              <a:p>
                <a:r>
                  <a:rPr lang="en-US" sz="1200" b="1" dirty="0"/>
                  <a:t>Link Prediction</a:t>
                </a:r>
              </a:p>
            </p:txBody>
          </p:sp>
          <p:sp>
            <p:nvSpPr>
              <p:cNvPr id="126" name="TextBox 126"/>
              <p:cNvSpPr txBox="1">
                <a:spLocks noChangeArrowheads="1"/>
              </p:cNvSpPr>
              <p:nvPr/>
            </p:nvSpPr>
            <p:spPr bwMode="auto">
              <a:xfrm>
                <a:off x="1799491" y="5407076"/>
                <a:ext cx="2526051" cy="469043"/>
              </a:xfrm>
              <a:prstGeom prst="rect">
                <a:avLst/>
              </a:prstGeom>
              <a:noFill/>
              <a:ln w="9525">
                <a:noFill/>
                <a:miter lim="800000"/>
                <a:headEnd/>
                <a:tailEnd/>
              </a:ln>
            </p:spPr>
            <p:txBody>
              <a:bodyPr wrap="square">
                <a:spAutoFit/>
              </a:bodyPr>
              <a:lstStyle/>
              <a:p>
                <a:r>
                  <a:rPr lang="en-US" sz="1050" dirty="0"/>
                  <a:t>SALSA </a:t>
                </a:r>
              </a:p>
              <a:p>
                <a:r>
                  <a:rPr lang="en-US" sz="1050" dirty="0"/>
                  <a:t>(Twitter’s Who-to-follow)</a:t>
                </a:r>
              </a:p>
            </p:txBody>
          </p:sp>
        </p:grpSp>
        <p:grpSp>
          <p:nvGrpSpPr>
            <p:cNvPr id="266" name="Group 127"/>
            <p:cNvGrpSpPr>
              <a:grpSpLocks/>
            </p:cNvGrpSpPr>
            <p:nvPr/>
          </p:nvGrpSpPr>
          <p:grpSpPr bwMode="auto">
            <a:xfrm>
              <a:off x="4513791" y="5553074"/>
              <a:ext cx="4831303" cy="582612"/>
              <a:chOff x="64476" y="5316417"/>
              <a:chExt cx="4831499" cy="634205"/>
            </a:xfrm>
          </p:grpSpPr>
          <p:sp>
            <p:nvSpPr>
              <p:cNvPr id="128" name="Rounded Rectangle 127"/>
              <p:cNvSpPr/>
              <p:nvPr/>
            </p:nvSpPr>
            <p:spPr>
              <a:xfrm>
                <a:off x="64476" y="5316417"/>
                <a:ext cx="4383266" cy="634205"/>
              </a:xfrm>
              <a:prstGeom prst="round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1200" dirty="0"/>
              </a:p>
            </p:txBody>
          </p:sp>
          <p:sp>
            <p:nvSpPr>
              <p:cNvPr id="129" name="TextBox 129"/>
              <p:cNvSpPr txBox="1">
                <a:spLocks noChangeArrowheads="1"/>
              </p:cNvSpPr>
              <p:nvPr/>
            </p:nvSpPr>
            <p:spPr bwMode="auto">
              <a:xfrm>
                <a:off x="117230" y="5342602"/>
                <a:ext cx="3760323" cy="312982"/>
              </a:xfrm>
              <a:prstGeom prst="rect">
                <a:avLst/>
              </a:prstGeom>
              <a:noFill/>
              <a:ln w="9525">
                <a:noFill/>
                <a:miter lim="800000"/>
                <a:headEnd/>
                <a:tailEnd/>
              </a:ln>
            </p:spPr>
            <p:txBody>
              <a:bodyPr>
                <a:spAutoFit/>
              </a:bodyPr>
              <a:lstStyle/>
              <a:p>
                <a:r>
                  <a:rPr lang="en-US" sz="1200" b="1" dirty="0"/>
                  <a:t>Other Classics</a:t>
                </a:r>
              </a:p>
            </p:txBody>
          </p:sp>
          <p:sp>
            <p:nvSpPr>
              <p:cNvPr id="130" name="TextBox 130"/>
              <p:cNvSpPr txBox="1">
                <a:spLocks noChangeArrowheads="1"/>
              </p:cNvSpPr>
              <p:nvPr/>
            </p:nvSpPr>
            <p:spPr bwMode="auto">
              <a:xfrm>
                <a:off x="1716302" y="5394194"/>
                <a:ext cx="3179673" cy="469044"/>
              </a:xfrm>
              <a:prstGeom prst="rect">
                <a:avLst/>
              </a:prstGeom>
              <a:noFill/>
              <a:ln w="9525">
                <a:noFill/>
                <a:miter lim="800000"/>
                <a:headEnd/>
                <a:tailEnd/>
              </a:ln>
            </p:spPr>
            <p:txBody>
              <a:bodyPr wrap="square">
                <a:spAutoFit/>
              </a:bodyPr>
              <a:lstStyle/>
              <a:p>
                <a:r>
                  <a:rPr lang="en-US" sz="1050" dirty="0"/>
                  <a:t>Vertex Cover</a:t>
                </a:r>
              </a:p>
              <a:p>
                <a:r>
                  <a:rPr lang="en-US" sz="1050" dirty="0"/>
                  <a:t>Minimum Spanning-Tree(Prim’s)</a:t>
                </a:r>
              </a:p>
            </p:txBody>
          </p:sp>
        </p:grpSp>
      </p:grpSp>
      <p:grpSp>
        <p:nvGrpSpPr>
          <p:cNvPr id="267" name="Group 258"/>
          <p:cNvGrpSpPr/>
          <p:nvPr/>
        </p:nvGrpSpPr>
        <p:grpSpPr>
          <a:xfrm>
            <a:off x="6362700" y="1797426"/>
            <a:ext cx="5532217" cy="4062415"/>
            <a:chOff x="228600" y="1995054"/>
            <a:chExt cx="8547467" cy="4315101"/>
          </a:xfrm>
        </p:grpSpPr>
        <p:sp>
          <p:nvSpPr>
            <p:cNvPr id="135" name="Rounded Rectangle 134"/>
            <p:cNvSpPr/>
            <p:nvPr/>
          </p:nvSpPr>
          <p:spPr>
            <a:xfrm>
              <a:off x="6724650" y="1995054"/>
              <a:ext cx="1608859" cy="1662545"/>
            </a:xfrm>
            <a:prstGeom prst="round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28600"/>
              <a:endParaRPr lang="en-US" altLang="en-US" dirty="0">
                <a:solidFill>
                  <a:srgbClr val="FFFFFF"/>
                </a:solidFill>
                <a:cs typeface="Arial" charset="0"/>
              </a:endParaRPr>
            </a:p>
          </p:txBody>
        </p:sp>
        <p:sp>
          <p:nvSpPr>
            <p:cNvPr id="136" name="Rounded Rectangle 135"/>
            <p:cNvSpPr/>
            <p:nvPr/>
          </p:nvSpPr>
          <p:spPr>
            <a:xfrm>
              <a:off x="3048000" y="4953000"/>
              <a:ext cx="3352800" cy="1143000"/>
            </a:xfrm>
            <a:prstGeom prst="round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28600"/>
              <a:endParaRPr lang="en-US" altLang="en-US" dirty="0">
                <a:solidFill>
                  <a:srgbClr val="FFFFFF"/>
                </a:solidFill>
                <a:cs typeface="Arial" charset="0"/>
              </a:endParaRPr>
            </a:p>
          </p:txBody>
        </p:sp>
        <p:sp>
          <p:nvSpPr>
            <p:cNvPr id="137" name="Rounded Rectangle 136"/>
            <p:cNvSpPr/>
            <p:nvPr/>
          </p:nvSpPr>
          <p:spPr>
            <a:xfrm>
              <a:off x="247650" y="2195513"/>
              <a:ext cx="1704975" cy="1647825"/>
            </a:xfrm>
            <a:prstGeom prst="round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28600"/>
              <a:endParaRPr lang="en-US" altLang="en-US" dirty="0">
                <a:solidFill>
                  <a:srgbClr val="FFFFFF"/>
                </a:solidFill>
                <a:cs typeface="Arial" charset="0"/>
              </a:endParaRPr>
            </a:p>
          </p:txBody>
        </p:sp>
        <p:sp>
          <p:nvSpPr>
            <p:cNvPr id="138" name="Rounded Rectangle 137"/>
            <p:cNvSpPr/>
            <p:nvPr/>
          </p:nvSpPr>
          <p:spPr>
            <a:xfrm>
              <a:off x="6667500" y="4138612"/>
              <a:ext cx="1809750" cy="1771650"/>
            </a:xfrm>
            <a:prstGeom prst="round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28600"/>
              <a:endParaRPr lang="en-US" altLang="en-US" dirty="0">
                <a:solidFill>
                  <a:srgbClr val="FFFFFF"/>
                </a:solidFill>
                <a:cs typeface="Arial" charset="0"/>
              </a:endParaRPr>
            </a:p>
          </p:txBody>
        </p:sp>
        <p:sp>
          <p:nvSpPr>
            <p:cNvPr id="139" name="Rounded Rectangle 138"/>
            <p:cNvSpPr/>
            <p:nvPr/>
          </p:nvSpPr>
          <p:spPr>
            <a:xfrm>
              <a:off x="3705225" y="2486025"/>
              <a:ext cx="1752600" cy="1676400"/>
            </a:xfrm>
            <a:prstGeom prst="round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28600"/>
              <a:endParaRPr lang="en-US" altLang="en-US" dirty="0">
                <a:solidFill>
                  <a:srgbClr val="FFFFFF"/>
                </a:solidFill>
                <a:cs typeface="Arial" charset="0"/>
              </a:endParaRPr>
            </a:p>
          </p:txBody>
        </p:sp>
        <p:grpSp>
          <p:nvGrpSpPr>
            <p:cNvPr id="268" name="Group 42"/>
            <p:cNvGrpSpPr>
              <a:grpSpLocks/>
            </p:cNvGrpSpPr>
            <p:nvPr/>
          </p:nvGrpSpPr>
          <p:grpSpPr bwMode="auto">
            <a:xfrm>
              <a:off x="3886200" y="2552700"/>
              <a:ext cx="1447800" cy="1524000"/>
              <a:chOff x="3505200" y="2667000"/>
              <a:chExt cx="990600" cy="1153160"/>
            </a:xfrm>
          </p:grpSpPr>
          <p:sp>
            <p:nvSpPr>
              <p:cNvPr id="141" name="Oval 140"/>
              <p:cNvSpPr/>
              <p:nvPr/>
            </p:nvSpPr>
            <p:spPr>
              <a:xfrm>
                <a:off x="3505200" y="2667000"/>
                <a:ext cx="179221" cy="198200"/>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a</a:t>
                </a:r>
              </a:p>
            </p:txBody>
          </p:sp>
          <p:sp>
            <p:nvSpPr>
              <p:cNvPr id="142" name="Oval 141"/>
              <p:cNvSpPr/>
              <p:nvPr/>
            </p:nvSpPr>
            <p:spPr>
              <a:xfrm>
                <a:off x="3864727" y="2961296"/>
                <a:ext cx="179220" cy="198199"/>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d</a:t>
                </a:r>
              </a:p>
            </p:txBody>
          </p:sp>
          <p:sp>
            <p:nvSpPr>
              <p:cNvPr id="143" name="Oval 142"/>
              <p:cNvSpPr/>
              <p:nvPr/>
            </p:nvSpPr>
            <p:spPr>
              <a:xfrm>
                <a:off x="3564940" y="3291628"/>
                <a:ext cx="179220" cy="198200"/>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b</a:t>
                </a:r>
              </a:p>
            </p:txBody>
          </p:sp>
          <p:sp>
            <p:nvSpPr>
              <p:cNvPr id="144" name="Oval 143"/>
              <p:cNvSpPr/>
              <p:nvPr/>
            </p:nvSpPr>
            <p:spPr>
              <a:xfrm>
                <a:off x="3864727" y="3325262"/>
                <a:ext cx="179220" cy="198200"/>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e</a:t>
                </a:r>
              </a:p>
            </p:txBody>
          </p:sp>
          <p:sp>
            <p:nvSpPr>
              <p:cNvPr id="145" name="Oval 144"/>
              <p:cNvSpPr/>
              <p:nvPr/>
            </p:nvSpPr>
            <p:spPr>
              <a:xfrm>
                <a:off x="4163428" y="3159495"/>
                <a:ext cx="180307" cy="198200"/>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g</a:t>
                </a:r>
              </a:p>
            </p:txBody>
          </p:sp>
          <p:sp>
            <p:nvSpPr>
              <p:cNvPr id="146" name="Oval 145"/>
              <p:cNvSpPr/>
              <p:nvPr/>
            </p:nvSpPr>
            <p:spPr>
              <a:xfrm>
                <a:off x="3714834" y="3621961"/>
                <a:ext cx="179220" cy="198199"/>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c</a:t>
                </a:r>
              </a:p>
            </p:txBody>
          </p:sp>
          <p:sp>
            <p:nvSpPr>
              <p:cNvPr id="147" name="Oval 146"/>
              <p:cNvSpPr/>
              <p:nvPr/>
            </p:nvSpPr>
            <p:spPr>
              <a:xfrm>
                <a:off x="4043947" y="3589528"/>
                <a:ext cx="179221" cy="198200"/>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i</a:t>
                </a:r>
              </a:p>
            </p:txBody>
          </p:sp>
          <p:sp>
            <p:nvSpPr>
              <p:cNvPr id="148" name="Oval 147"/>
              <p:cNvSpPr/>
              <p:nvPr/>
            </p:nvSpPr>
            <p:spPr>
              <a:xfrm>
                <a:off x="4103688" y="2829164"/>
                <a:ext cx="180307" cy="198199"/>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f</a:t>
                </a:r>
              </a:p>
            </p:txBody>
          </p:sp>
          <p:sp>
            <p:nvSpPr>
              <p:cNvPr id="149" name="Oval 148"/>
              <p:cNvSpPr/>
              <p:nvPr/>
            </p:nvSpPr>
            <p:spPr>
              <a:xfrm>
                <a:off x="4316580" y="3439377"/>
                <a:ext cx="179220" cy="198199"/>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h</a:t>
                </a:r>
              </a:p>
            </p:txBody>
          </p:sp>
          <p:cxnSp>
            <p:nvCxnSpPr>
              <p:cNvPr id="150" name="Straight Arrow Connector 149"/>
              <p:cNvCxnSpPr>
                <a:stCxn id="141" idx="6"/>
                <a:endCxn id="142" idx="1"/>
              </p:cNvCxnSpPr>
              <p:nvPr/>
            </p:nvCxnSpPr>
            <p:spPr>
              <a:xfrm>
                <a:off x="3684421" y="2765499"/>
                <a:ext cx="206375" cy="224626"/>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143" idx="7"/>
                <a:endCxn id="142" idx="3"/>
              </p:cNvCxnSpPr>
              <p:nvPr/>
            </p:nvCxnSpPr>
            <p:spPr>
              <a:xfrm flipV="1">
                <a:off x="3718092" y="3130666"/>
                <a:ext cx="172704" cy="189791"/>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a:stCxn id="142" idx="4"/>
                <a:endCxn id="144" idx="0"/>
              </p:cNvCxnSpPr>
              <p:nvPr/>
            </p:nvCxnSpPr>
            <p:spPr>
              <a:xfrm>
                <a:off x="3953794" y="3159495"/>
                <a:ext cx="0" cy="165767"/>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142" idx="0"/>
                <a:endCxn id="148" idx="2"/>
              </p:cNvCxnSpPr>
              <p:nvPr/>
            </p:nvCxnSpPr>
            <p:spPr>
              <a:xfrm flipV="1">
                <a:off x="3953794" y="2928863"/>
                <a:ext cx="149893" cy="32433"/>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144" idx="7"/>
                <a:endCxn id="145" idx="3"/>
              </p:cNvCxnSpPr>
              <p:nvPr/>
            </p:nvCxnSpPr>
            <p:spPr>
              <a:xfrm flipV="1">
                <a:off x="4017879" y="3328866"/>
                <a:ext cx="172704" cy="25225"/>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44" idx="4"/>
                <a:endCxn id="146" idx="7"/>
              </p:cNvCxnSpPr>
              <p:nvPr/>
            </p:nvCxnSpPr>
            <p:spPr>
              <a:xfrm flipH="1">
                <a:off x="3867986" y="3523462"/>
                <a:ext cx="85809" cy="127328"/>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44" idx="6"/>
                <a:endCxn id="147" idx="0"/>
              </p:cNvCxnSpPr>
              <p:nvPr/>
            </p:nvCxnSpPr>
            <p:spPr>
              <a:xfrm>
                <a:off x="4043947" y="3423761"/>
                <a:ext cx="90154" cy="165767"/>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47" idx="5"/>
                <a:endCxn id="149" idx="3"/>
              </p:cNvCxnSpPr>
              <p:nvPr/>
            </p:nvCxnSpPr>
            <p:spPr>
              <a:xfrm flipV="1">
                <a:off x="4197100" y="3608747"/>
                <a:ext cx="145549" cy="148950"/>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47" idx="7"/>
                <a:endCxn id="149" idx="2"/>
              </p:cNvCxnSpPr>
              <p:nvPr/>
            </p:nvCxnSpPr>
            <p:spPr>
              <a:xfrm flipV="1">
                <a:off x="4197100" y="3537876"/>
                <a:ext cx="119480" cy="80481"/>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9" name="Shape 158"/>
              <p:cNvCxnSpPr>
                <a:stCxn id="148" idx="7"/>
                <a:endCxn id="148" idx="5"/>
              </p:cNvCxnSpPr>
              <p:nvPr/>
            </p:nvCxnSpPr>
            <p:spPr>
              <a:xfrm rot="16200000" flipH="1">
                <a:off x="4187713" y="2928896"/>
                <a:ext cx="139340" cy="11948"/>
              </a:xfrm>
              <a:prstGeom prst="curvedConnector5">
                <a:avLst>
                  <a:gd name="adj1" fmla="val -47593"/>
                  <a:gd name="adj2" fmla="val 1957166"/>
                  <a:gd name="adj3" fmla="val 93200"/>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stCxn id="143" idx="0"/>
                <a:endCxn id="142" idx="2"/>
              </p:cNvCxnSpPr>
              <p:nvPr/>
            </p:nvCxnSpPr>
            <p:spPr>
              <a:xfrm flipV="1">
                <a:off x="3655093" y="3060996"/>
                <a:ext cx="209634" cy="230632"/>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61" name="TextBox 43"/>
            <p:cNvSpPr txBox="1">
              <a:spLocks noChangeArrowheads="1"/>
            </p:cNvSpPr>
            <p:nvPr/>
          </p:nvSpPr>
          <p:spPr bwMode="auto">
            <a:xfrm>
              <a:off x="3198484" y="2147090"/>
              <a:ext cx="3446490" cy="326921"/>
            </a:xfrm>
            <a:prstGeom prst="rect">
              <a:avLst/>
            </a:prstGeom>
            <a:noFill/>
            <a:ln w="9525">
              <a:noFill/>
              <a:miter lim="800000"/>
              <a:headEnd/>
              <a:tailEnd/>
            </a:ln>
          </p:spPr>
          <p:txBody>
            <a:bodyPr wrap="square">
              <a:spAutoFit/>
            </a:bodyPr>
            <a:lstStyle/>
            <a:p>
              <a:pPr defTabSz="228600"/>
              <a:r>
                <a:rPr lang="en-US" altLang="en-US" sz="1400" dirty="0"/>
                <a:t>The original graph</a:t>
              </a:r>
            </a:p>
          </p:txBody>
        </p:sp>
        <p:grpSp>
          <p:nvGrpSpPr>
            <p:cNvPr id="269" name="Group 67"/>
            <p:cNvGrpSpPr>
              <a:grpSpLocks/>
            </p:cNvGrpSpPr>
            <p:nvPr/>
          </p:nvGrpSpPr>
          <p:grpSpPr bwMode="auto">
            <a:xfrm>
              <a:off x="5495925" y="2078182"/>
              <a:ext cx="3280142" cy="4096207"/>
              <a:chOff x="4609827" y="1981200"/>
              <a:chExt cx="3280226" cy="4141991"/>
            </a:xfrm>
          </p:grpSpPr>
          <p:grpSp>
            <p:nvGrpSpPr>
              <p:cNvPr id="270" name="Group 44"/>
              <p:cNvGrpSpPr>
                <a:grpSpLocks/>
              </p:cNvGrpSpPr>
              <p:nvPr/>
            </p:nvGrpSpPr>
            <p:grpSpPr bwMode="auto">
              <a:xfrm>
                <a:off x="5867400" y="1981200"/>
                <a:ext cx="1447800" cy="1524000"/>
                <a:chOff x="3505200" y="2667000"/>
                <a:chExt cx="990600" cy="1153160"/>
              </a:xfrm>
            </p:grpSpPr>
            <p:sp>
              <p:nvSpPr>
                <p:cNvPr id="166" name="Oval 165"/>
                <p:cNvSpPr/>
                <p:nvPr/>
              </p:nvSpPr>
              <p:spPr>
                <a:xfrm>
                  <a:off x="3505035" y="2667000"/>
                  <a:ext cx="179225" cy="198201"/>
                </a:xfrm>
                <a:prstGeom prst="ellipse">
                  <a:avLst/>
                </a:prstGeom>
                <a:solidFill>
                  <a:schemeClr val="bg1">
                    <a:lumMod val="95000"/>
                  </a:schemeClr>
                </a:solidFill>
                <a:ln w="12700">
                  <a:solidFill>
                    <a:schemeClr val="tx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a</a:t>
                  </a:r>
                </a:p>
              </p:txBody>
            </p:sp>
            <p:sp>
              <p:nvSpPr>
                <p:cNvPr id="167" name="Oval 166"/>
                <p:cNvSpPr/>
                <p:nvPr/>
              </p:nvSpPr>
              <p:spPr>
                <a:xfrm>
                  <a:off x="3864572" y="2961298"/>
                  <a:ext cx="179225" cy="198200"/>
                </a:xfrm>
                <a:prstGeom prst="ellipse">
                  <a:avLst/>
                </a:prstGeom>
                <a:solidFill>
                  <a:schemeClr val="bg1">
                    <a:lumMod val="95000"/>
                  </a:schemeClr>
                </a:solidFill>
                <a:ln w="12700">
                  <a:solidFill>
                    <a:schemeClr val="tx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d</a:t>
                  </a:r>
                </a:p>
              </p:txBody>
            </p:sp>
            <p:sp>
              <p:nvSpPr>
                <p:cNvPr id="168" name="Oval 167"/>
                <p:cNvSpPr/>
                <p:nvPr/>
              </p:nvSpPr>
              <p:spPr>
                <a:xfrm>
                  <a:off x="3564777" y="3291632"/>
                  <a:ext cx="179225" cy="198201"/>
                </a:xfrm>
                <a:prstGeom prst="ellipse">
                  <a:avLst/>
                </a:prstGeom>
                <a:solidFill>
                  <a:schemeClr val="bg1">
                    <a:lumMod val="95000"/>
                  </a:schemeClr>
                </a:solidFill>
                <a:ln w="12700">
                  <a:solidFill>
                    <a:schemeClr val="tx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b</a:t>
                  </a:r>
                </a:p>
              </p:txBody>
            </p:sp>
            <p:sp>
              <p:nvSpPr>
                <p:cNvPr id="169" name="Oval 168"/>
                <p:cNvSpPr/>
                <p:nvPr/>
              </p:nvSpPr>
              <p:spPr>
                <a:xfrm>
                  <a:off x="3864572" y="3325266"/>
                  <a:ext cx="179225" cy="198201"/>
                </a:xfrm>
                <a:prstGeom prst="ellipse">
                  <a:avLst/>
                </a:prstGeom>
                <a:solidFill>
                  <a:schemeClr val="bg1">
                    <a:lumMod val="95000"/>
                  </a:schemeClr>
                </a:solidFill>
                <a:ln w="12700">
                  <a:solidFill>
                    <a:schemeClr val="tx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e</a:t>
                  </a:r>
                </a:p>
              </p:txBody>
            </p:sp>
            <p:sp>
              <p:nvSpPr>
                <p:cNvPr id="170" name="Oval 169"/>
                <p:cNvSpPr/>
                <p:nvPr/>
              </p:nvSpPr>
              <p:spPr>
                <a:xfrm>
                  <a:off x="4163280" y="3159499"/>
                  <a:ext cx="180311" cy="198201"/>
                </a:xfrm>
                <a:prstGeom prst="ellipse">
                  <a:avLst/>
                </a:prstGeom>
                <a:solidFill>
                  <a:schemeClr val="bg1">
                    <a:lumMod val="95000"/>
                  </a:schemeClr>
                </a:solidFill>
                <a:ln w="12700">
                  <a:solidFill>
                    <a:schemeClr val="tx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g</a:t>
                  </a:r>
                </a:p>
              </p:txBody>
            </p:sp>
            <p:sp>
              <p:nvSpPr>
                <p:cNvPr id="171" name="Oval 170"/>
                <p:cNvSpPr/>
                <p:nvPr/>
              </p:nvSpPr>
              <p:spPr>
                <a:xfrm>
                  <a:off x="3714674" y="3621967"/>
                  <a:ext cx="179225" cy="198200"/>
                </a:xfrm>
                <a:prstGeom prst="ellipse">
                  <a:avLst/>
                </a:prstGeom>
                <a:solidFill>
                  <a:schemeClr val="bg1">
                    <a:lumMod val="95000"/>
                  </a:schemeClr>
                </a:solidFill>
                <a:ln w="12700">
                  <a:solidFill>
                    <a:schemeClr val="tx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c</a:t>
                  </a:r>
                </a:p>
              </p:txBody>
            </p:sp>
            <p:sp>
              <p:nvSpPr>
                <p:cNvPr id="172" name="Oval 171"/>
                <p:cNvSpPr/>
                <p:nvPr/>
              </p:nvSpPr>
              <p:spPr>
                <a:xfrm>
                  <a:off x="4043796" y="3589534"/>
                  <a:ext cx="179225" cy="198201"/>
                </a:xfrm>
                <a:prstGeom prst="ellipse">
                  <a:avLst/>
                </a:prstGeom>
                <a:solidFill>
                  <a:schemeClr val="bg1">
                    <a:lumMod val="95000"/>
                  </a:schemeClr>
                </a:solidFill>
                <a:ln w="12700">
                  <a:solidFill>
                    <a:schemeClr val="tx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i</a:t>
                  </a:r>
                </a:p>
              </p:txBody>
            </p:sp>
            <p:sp>
              <p:nvSpPr>
                <p:cNvPr id="173" name="Oval 172"/>
                <p:cNvSpPr/>
                <p:nvPr/>
              </p:nvSpPr>
              <p:spPr>
                <a:xfrm>
                  <a:off x="4103538" y="2829165"/>
                  <a:ext cx="180311" cy="198200"/>
                </a:xfrm>
                <a:prstGeom prst="ellipse">
                  <a:avLst/>
                </a:prstGeom>
                <a:solidFill>
                  <a:schemeClr val="bg1">
                    <a:lumMod val="95000"/>
                  </a:schemeClr>
                </a:solidFill>
                <a:ln w="12700">
                  <a:solidFill>
                    <a:schemeClr val="tx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f</a:t>
                  </a:r>
                </a:p>
              </p:txBody>
            </p:sp>
            <p:sp>
              <p:nvSpPr>
                <p:cNvPr id="174" name="Oval 173"/>
                <p:cNvSpPr/>
                <p:nvPr/>
              </p:nvSpPr>
              <p:spPr>
                <a:xfrm>
                  <a:off x="4316436" y="3439382"/>
                  <a:ext cx="179225" cy="198200"/>
                </a:xfrm>
                <a:prstGeom prst="ellipse">
                  <a:avLst/>
                </a:prstGeom>
                <a:solidFill>
                  <a:schemeClr val="bg1">
                    <a:lumMod val="95000"/>
                  </a:schemeClr>
                </a:solidFill>
                <a:ln w="12700">
                  <a:solidFill>
                    <a:schemeClr val="tx2">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h</a:t>
                  </a:r>
                </a:p>
              </p:txBody>
            </p:sp>
            <p:cxnSp>
              <p:nvCxnSpPr>
                <p:cNvPr id="175" name="Straight Arrow Connector 174"/>
                <p:cNvCxnSpPr>
                  <a:stCxn id="166" idx="6"/>
                  <a:endCxn id="167" idx="1"/>
                </p:cNvCxnSpPr>
                <p:nvPr/>
              </p:nvCxnSpPr>
              <p:spPr>
                <a:xfrm>
                  <a:off x="3684260" y="2765500"/>
                  <a:ext cx="206380" cy="224628"/>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a:stCxn id="168" idx="7"/>
                  <a:endCxn id="167" idx="3"/>
                </p:cNvCxnSpPr>
                <p:nvPr/>
              </p:nvCxnSpPr>
              <p:spPr>
                <a:xfrm flipV="1">
                  <a:off x="3717933" y="3130669"/>
                  <a:ext cx="172708" cy="189792"/>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a:stCxn id="167" idx="4"/>
                  <a:endCxn id="169" idx="0"/>
                </p:cNvCxnSpPr>
                <p:nvPr/>
              </p:nvCxnSpPr>
              <p:spPr>
                <a:xfrm>
                  <a:off x="3953641" y="3159499"/>
                  <a:ext cx="0" cy="165768"/>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a:stCxn id="167" idx="0"/>
                  <a:endCxn id="173" idx="2"/>
                </p:cNvCxnSpPr>
                <p:nvPr/>
              </p:nvCxnSpPr>
              <p:spPr>
                <a:xfrm flipV="1">
                  <a:off x="3953641" y="2928865"/>
                  <a:ext cx="149897" cy="32433"/>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a:stCxn id="169" idx="7"/>
                  <a:endCxn id="170" idx="3"/>
                </p:cNvCxnSpPr>
                <p:nvPr/>
              </p:nvCxnSpPr>
              <p:spPr>
                <a:xfrm flipV="1">
                  <a:off x="4017727" y="3328871"/>
                  <a:ext cx="172708" cy="25225"/>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a:stCxn id="169" idx="4"/>
                  <a:endCxn id="171" idx="7"/>
                </p:cNvCxnSpPr>
                <p:nvPr/>
              </p:nvCxnSpPr>
              <p:spPr>
                <a:xfrm flipH="1">
                  <a:off x="3867830" y="3523468"/>
                  <a:ext cx="85811" cy="127329"/>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a:stCxn id="169" idx="6"/>
                  <a:endCxn id="172" idx="0"/>
                </p:cNvCxnSpPr>
                <p:nvPr/>
              </p:nvCxnSpPr>
              <p:spPr>
                <a:xfrm>
                  <a:off x="4043796" y="3423766"/>
                  <a:ext cx="90156" cy="165768"/>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a:stCxn id="172" idx="5"/>
                  <a:endCxn id="174" idx="3"/>
                </p:cNvCxnSpPr>
                <p:nvPr/>
              </p:nvCxnSpPr>
              <p:spPr>
                <a:xfrm flipV="1">
                  <a:off x="4196952" y="3608754"/>
                  <a:ext cx="145552" cy="148951"/>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a:stCxn id="172" idx="7"/>
                  <a:endCxn id="174" idx="2"/>
                </p:cNvCxnSpPr>
                <p:nvPr/>
              </p:nvCxnSpPr>
              <p:spPr>
                <a:xfrm flipV="1">
                  <a:off x="4196952" y="3537882"/>
                  <a:ext cx="119483" cy="80481"/>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hape 183"/>
                <p:cNvCxnSpPr>
                  <a:stCxn id="173" idx="7"/>
                  <a:endCxn id="173" idx="5"/>
                </p:cNvCxnSpPr>
                <p:nvPr/>
              </p:nvCxnSpPr>
              <p:spPr>
                <a:xfrm rot="16200000" flipH="1">
                  <a:off x="4187567" y="2928898"/>
                  <a:ext cx="139341" cy="11948"/>
                </a:xfrm>
                <a:prstGeom prst="curvedConnector5">
                  <a:avLst>
                    <a:gd name="adj1" fmla="val -47593"/>
                    <a:gd name="adj2" fmla="val 1957166"/>
                    <a:gd name="adj3" fmla="val 93200"/>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a:stCxn id="168" idx="0"/>
                  <a:endCxn id="167" idx="2"/>
                </p:cNvCxnSpPr>
                <p:nvPr/>
              </p:nvCxnSpPr>
              <p:spPr>
                <a:xfrm flipV="1">
                  <a:off x="3654932" y="3060999"/>
                  <a:ext cx="209639" cy="230634"/>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64" name="TextBox 65"/>
              <p:cNvSpPr txBox="1">
                <a:spLocks noChangeArrowheads="1"/>
              </p:cNvSpPr>
              <p:nvPr/>
            </p:nvSpPr>
            <p:spPr bwMode="auto">
              <a:xfrm>
                <a:off x="5705284" y="3585440"/>
                <a:ext cx="2133600" cy="495862"/>
              </a:xfrm>
              <a:prstGeom prst="rect">
                <a:avLst/>
              </a:prstGeom>
              <a:noFill/>
              <a:ln w="9525">
                <a:noFill/>
                <a:miter lim="800000"/>
                <a:headEnd/>
                <a:tailEnd/>
              </a:ln>
            </p:spPr>
            <p:txBody>
              <a:bodyPr>
                <a:spAutoFit/>
              </a:bodyPr>
              <a:lstStyle/>
              <a:p>
                <a:pPr defTabSz="228600"/>
                <a:r>
                  <a:rPr lang="en-US" altLang="en-US" sz="1200" b="1" dirty="0"/>
                  <a:t>Create Undirected Graph</a:t>
                </a:r>
              </a:p>
            </p:txBody>
          </p:sp>
          <p:sp>
            <p:nvSpPr>
              <p:cNvPr id="165" name="Right Arrow 164"/>
              <p:cNvSpPr/>
              <p:nvPr/>
            </p:nvSpPr>
            <p:spPr>
              <a:xfrm rot="21217986">
                <a:off x="4609827" y="2715283"/>
                <a:ext cx="1325597" cy="457203"/>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28600"/>
                <a:endParaRPr lang="en-US" altLang="en-US" dirty="0">
                  <a:solidFill>
                    <a:srgbClr val="FFFFFF"/>
                  </a:solidFill>
                  <a:cs typeface="Arial" charset="0"/>
                </a:endParaRPr>
              </a:p>
            </p:txBody>
          </p:sp>
          <p:sp>
            <p:nvSpPr>
              <p:cNvPr id="260" name="TextBox 65"/>
              <p:cNvSpPr txBox="1">
                <a:spLocks noChangeArrowheads="1"/>
              </p:cNvSpPr>
              <p:nvPr/>
            </p:nvSpPr>
            <p:spPr bwMode="auto">
              <a:xfrm>
                <a:off x="5756453" y="5825674"/>
                <a:ext cx="2133600" cy="297517"/>
              </a:xfrm>
              <a:prstGeom prst="rect">
                <a:avLst/>
              </a:prstGeom>
              <a:noFill/>
              <a:ln w="9525">
                <a:noFill/>
                <a:miter lim="800000"/>
                <a:headEnd/>
                <a:tailEnd/>
              </a:ln>
            </p:spPr>
            <p:txBody>
              <a:bodyPr>
                <a:spAutoFit/>
              </a:bodyPr>
              <a:lstStyle/>
              <a:p>
                <a:pPr defTabSz="228600"/>
                <a:r>
                  <a:rPr lang="en-US" altLang="en-US" sz="1200" b="1" dirty="0" smtClean="0"/>
                  <a:t>Simplify Graph</a:t>
                </a:r>
                <a:endParaRPr lang="en-US" altLang="en-US" sz="1200" b="1" dirty="0"/>
              </a:p>
            </p:txBody>
          </p:sp>
        </p:grpSp>
        <p:sp>
          <p:nvSpPr>
            <p:cNvPr id="186" name="Right Arrow 185"/>
            <p:cNvSpPr/>
            <p:nvPr/>
          </p:nvSpPr>
          <p:spPr>
            <a:xfrm rot="1574743">
              <a:off x="5461000" y="3771900"/>
              <a:ext cx="968375" cy="45720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28600"/>
              <a:endParaRPr lang="en-US" altLang="en-US" dirty="0">
                <a:solidFill>
                  <a:srgbClr val="FFFFFF"/>
                </a:solidFill>
                <a:cs typeface="Arial" charset="0"/>
              </a:endParaRPr>
            </a:p>
          </p:txBody>
        </p:sp>
        <p:grpSp>
          <p:nvGrpSpPr>
            <p:cNvPr id="271" name="Group 92"/>
            <p:cNvGrpSpPr>
              <a:grpSpLocks/>
            </p:cNvGrpSpPr>
            <p:nvPr/>
          </p:nvGrpSpPr>
          <p:grpSpPr bwMode="auto">
            <a:xfrm>
              <a:off x="6867525" y="4338637"/>
              <a:ext cx="1447800" cy="1524000"/>
              <a:chOff x="3505200" y="2667000"/>
              <a:chExt cx="990600" cy="1153160"/>
            </a:xfrm>
          </p:grpSpPr>
          <p:sp>
            <p:nvSpPr>
              <p:cNvPr id="188" name="Oval 187"/>
              <p:cNvSpPr/>
              <p:nvPr/>
            </p:nvSpPr>
            <p:spPr>
              <a:xfrm>
                <a:off x="3505200" y="2667000"/>
                <a:ext cx="179221" cy="198200"/>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a</a:t>
                </a:r>
              </a:p>
            </p:txBody>
          </p:sp>
          <p:sp>
            <p:nvSpPr>
              <p:cNvPr id="189" name="Oval 188"/>
              <p:cNvSpPr/>
              <p:nvPr/>
            </p:nvSpPr>
            <p:spPr>
              <a:xfrm>
                <a:off x="3864727" y="2961296"/>
                <a:ext cx="179220" cy="198199"/>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d</a:t>
                </a:r>
              </a:p>
            </p:txBody>
          </p:sp>
          <p:sp>
            <p:nvSpPr>
              <p:cNvPr id="190" name="Oval 189"/>
              <p:cNvSpPr/>
              <p:nvPr/>
            </p:nvSpPr>
            <p:spPr>
              <a:xfrm>
                <a:off x="3564940" y="3291628"/>
                <a:ext cx="179220" cy="198200"/>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b</a:t>
                </a:r>
              </a:p>
            </p:txBody>
          </p:sp>
          <p:sp>
            <p:nvSpPr>
              <p:cNvPr id="191" name="Oval 190"/>
              <p:cNvSpPr/>
              <p:nvPr/>
            </p:nvSpPr>
            <p:spPr>
              <a:xfrm>
                <a:off x="3864727" y="3325262"/>
                <a:ext cx="179220" cy="198200"/>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e</a:t>
                </a:r>
              </a:p>
            </p:txBody>
          </p:sp>
          <p:sp>
            <p:nvSpPr>
              <p:cNvPr id="192" name="Oval 191"/>
              <p:cNvSpPr/>
              <p:nvPr/>
            </p:nvSpPr>
            <p:spPr>
              <a:xfrm>
                <a:off x="4163428" y="3159495"/>
                <a:ext cx="180307" cy="198200"/>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g</a:t>
                </a:r>
              </a:p>
            </p:txBody>
          </p:sp>
          <p:sp>
            <p:nvSpPr>
              <p:cNvPr id="193" name="Oval 192"/>
              <p:cNvSpPr/>
              <p:nvPr/>
            </p:nvSpPr>
            <p:spPr>
              <a:xfrm>
                <a:off x="3714834" y="3621961"/>
                <a:ext cx="179220" cy="198199"/>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c</a:t>
                </a:r>
              </a:p>
            </p:txBody>
          </p:sp>
          <p:sp>
            <p:nvSpPr>
              <p:cNvPr id="194" name="Oval 193"/>
              <p:cNvSpPr/>
              <p:nvPr/>
            </p:nvSpPr>
            <p:spPr>
              <a:xfrm>
                <a:off x="4043947" y="3589528"/>
                <a:ext cx="179221" cy="198200"/>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i</a:t>
                </a:r>
              </a:p>
            </p:txBody>
          </p:sp>
          <p:sp>
            <p:nvSpPr>
              <p:cNvPr id="195" name="Oval 194"/>
              <p:cNvSpPr/>
              <p:nvPr/>
            </p:nvSpPr>
            <p:spPr>
              <a:xfrm>
                <a:off x="4103688" y="2829164"/>
                <a:ext cx="180307" cy="198199"/>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f</a:t>
                </a:r>
              </a:p>
            </p:txBody>
          </p:sp>
          <p:sp>
            <p:nvSpPr>
              <p:cNvPr id="196" name="Oval 195"/>
              <p:cNvSpPr/>
              <p:nvPr/>
            </p:nvSpPr>
            <p:spPr>
              <a:xfrm>
                <a:off x="4316580" y="3439377"/>
                <a:ext cx="179220" cy="198199"/>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h</a:t>
                </a:r>
              </a:p>
            </p:txBody>
          </p:sp>
          <p:cxnSp>
            <p:nvCxnSpPr>
              <p:cNvPr id="197" name="Straight Arrow Connector 196"/>
              <p:cNvCxnSpPr>
                <a:stCxn id="188" idx="6"/>
                <a:endCxn id="189" idx="1"/>
              </p:cNvCxnSpPr>
              <p:nvPr/>
            </p:nvCxnSpPr>
            <p:spPr>
              <a:xfrm>
                <a:off x="3684421" y="2765499"/>
                <a:ext cx="206375" cy="224626"/>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a:stCxn id="189" idx="4"/>
                <a:endCxn id="191" idx="0"/>
              </p:cNvCxnSpPr>
              <p:nvPr/>
            </p:nvCxnSpPr>
            <p:spPr>
              <a:xfrm>
                <a:off x="3953794" y="3159495"/>
                <a:ext cx="0" cy="165767"/>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189" idx="0"/>
                <a:endCxn id="195" idx="2"/>
              </p:cNvCxnSpPr>
              <p:nvPr/>
            </p:nvCxnSpPr>
            <p:spPr>
              <a:xfrm flipV="1">
                <a:off x="3953794" y="2928863"/>
                <a:ext cx="149893" cy="32433"/>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91" idx="7"/>
                <a:endCxn id="192" idx="3"/>
              </p:cNvCxnSpPr>
              <p:nvPr/>
            </p:nvCxnSpPr>
            <p:spPr>
              <a:xfrm flipV="1">
                <a:off x="4017879" y="3328866"/>
                <a:ext cx="172704" cy="25225"/>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a:stCxn id="191" idx="4"/>
                <a:endCxn id="193" idx="7"/>
              </p:cNvCxnSpPr>
              <p:nvPr/>
            </p:nvCxnSpPr>
            <p:spPr>
              <a:xfrm flipH="1">
                <a:off x="3867986" y="3523462"/>
                <a:ext cx="85809" cy="127328"/>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stCxn id="191" idx="6"/>
                <a:endCxn id="194" idx="0"/>
              </p:cNvCxnSpPr>
              <p:nvPr/>
            </p:nvCxnSpPr>
            <p:spPr>
              <a:xfrm>
                <a:off x="4043947" y="3423761"/>
                <a:ext cx="90154" cy="165767"/>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194" idx="7"/>
                <a:endCxn id="196" idx="2"/>
              </p:cNvCxnSpPr>
              <p:nvPr/>
            </p:nvCxnSpPr>
            <p:spPr>
              <a:xfrm flipV="1">
                <a:off x="4197100" y="3537876"/>
                <a:ext cx="119480" cy="80481"/>
              </a:xfrm>
              <a:prstGeom prst="straightConnector1">
                <a:avLst/>
              </a:prstGeom>
              <a:ln w="190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04" name="Shape 203"/>
              <p:cNvCxnSpPr>
                <a:stCxn id="195" idx="7"/>
                <a:endCxn id="195" idx="5"/>
              </p:cNvCxnSpPr>
              <p:nvPr/>
            </p:nvCxnSpPr>
            <p:spPr>
              <a:xfrm rot="16200000" flipH="1">
                <a:off x="4187713" y="2928896"/>
                <a:ext cx="139340" cy="11948"/>
              </a:xfrm>
              <a:prstGeom prst="curvedConnector5">
                <a:avLst>
                  <a:gd name="adj1" fmla="val -47593"/>
                  <a:gd name="adj2" fmla="val 1957166"/>
                  <a:gd name="adj3" fmla="val 93200"/>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stCxn id="190" idx="0"/>
                <a:endCxn id="189" idx="2"/>
              </p:cNvCxnSpPr>
              <p:nvPr/>
            </p:nvCxnSpPr>
            <p:spPr>
              <a:xfrm flipV="1">
                <a:off x="3655093" y="3060996"/>
                <a:ext cx="209634" cy="230632"/>
              </a:xfrm>
              <a:prstGeom prst="straightConnector1">
                <a:avLst/>
              </a:prstGeom>
              <a:ln w="19050">
                <a:solidFill>
                  <a:schemeClr val="accent1"/>
                </a:solidFill>
                <a:tailEnd type="arrow"/>
              </a:ln>
            </p:spPr>
            <p:style>
              <a:lnRef idx="1">
                <a:schemeClr val="accent1"/>
              </a:lnRef>
              <a:fillRef idx="0">
                <a:schemeClr val="accent1"/>
              </a:fillRef>
              <a:effectRef idx="0">
                <a:schemeClr val="accent1"/>
              </a:effectRef>
              <a:fontRef idx="minor">
                <a:schemeClr val="tx1"/>
              </a:fontRef>
            </p:style>
          </p:cxnSp>
        </p:grpSp>
        <p:sp>
          <p:nvSpPr>
            <p:cNvPr id="206" name="Right Arrow 205"/>
            <p:cNvSpPr/>
            <p:nvPr/>
          </p:nvSpPr>
          <p:spPr>
            <a:xfrm rot="10800000">
              <a:off x="1981200" y="2743200"/>
              <a:ext cx="1676400" cy="45720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28600"/>
              <a:endParaRPr lang="en-US" altLang="en-US" dirty="0">
                <a:solidFill>
                  <a:srgbClr val="FFFFFF"/>
                </a:solidFill>
                <a:cs typeface="Arial" charset="0"/>
              </a:endParaRPr>
            </a:p>
          </p:txBody>
        </p:sp>
        <p:sp>
          <p:nvSpPr>
            <p:cNvPr id="207" name="Rectangle 206"/>
            <p:cNvSpPr>
              <a:spLocks noChangeArrowheads="1"/>
            </p:cNvSpPr>
            <p:nvPr/>
          </p:nvSpPr>
          <p:spPr bwMode="auto">
            <a:xfrm>
              <a:off x="1914525" y="2543175"/>
              <a:ext cx="1799270" cy="294229"/>
            </a:xfrm>
            <a:prstGeom prst="rect">
              <a:avLst/>
            </a:prstGeom>
            <a:noFill/>
            <a:ln w="9525">
              <a:noFill/>
              <a:miter lim="800000"/>
              <a:headEnd/>
              <a:tailEnd/>
            </a:ln>
          </p:spPr>
          <p:txBody>
            <a:bodyPr wrap="none">
              <a:spAutoFit/>
            </a:bodyPr>
            <a:lstStyle/>
            <a:p>
              <a:pPr defTabSz="228600"/>
              <a:r>
                <a:rPr lang="en-US" altLang="en-US" sz="1200" dirty="0"/>
                <a:t>Left Set: “a,b,e”</a:t>
              </a:r>
            </a:p>
          </p:txBody>
        </p:sp>
        <p:grpSp>
          <p:nvGrpSpPr>
            <p:cNvPr id="272" name="Group 201"/>
            <p:cNvGrpSpPr>
              <a:grpSpLocks/>
            </p:cNvGrpSpPr>
            <p:nvPr/>
          </p:nvGrpSpPr>
          <p:grpSpPr bwMode="auto">
            <a:xfrm>
              <a:off x="228600" y="2339975"/>
              <a:ext cx="1828800" cy="1985152"/>
              <a:chOff x="228124" y="2039238"/>
              <a:chExt cx="1829804" cy="1986182"/>
            </a:xfrm>
          </p:grpSpPr>
          <p:sp>
            <p:nvSpPr>
              <p:cNvPr id="209" name="Oval 208"/>
              <p:cNvSpPr/>
              <p:nvPr/>
            </p:nvSpPr>
            <p:spPr>
              <a:xfrm>
                <a:off x="423494" y="2039238"/>
                <a:ext cx="262081" cy="262074"/>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a</a:t>
                </a:r>
              </a:p>
            </p:txBody>
          </p:sp>
          <p:sp>
            <p:nvSpPr>
              <p:cNvPr id="210" name="Oval 209"/>
              <p:cNvSpPr/>
              <p:nvPr/>
            </p:nvSpPr>
            <p:spPr>
              <a:xfrm>
                <a:off x="1462289" y="2094830"/>
                <a:ext cx="263670" cy="262073"/>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d</a:t>
                </a:r>
              </a:p>
            </p:txBody>
          </p:sp>
          <p:sp>
            <p:nvSpPr>
              <p:cNvPr id="211" name="Oval 210"/>
              <p:cNvSpPr/>
              <p:nvPr/>
            </p:nvSpPr>
            <p:spPr>
              <a:xfrm>
                <a:off x="461615" y="2477615"/>
                <a:ext cx="262081" cy="262074"/>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b</a:t>
                </a:r>
              </a:p>
            </p:txBody>
          </p:sp>
          <p:sp>
            <p:nvSpPr>
              <p:cNvPr id="212" name="Oval 211"/>
              <p:cNvSpPr/>
              <p:nvPr/>
            </p:nvSpPr>
            <p:spPr>
              <a:xfrm>
                <a:off x="472733" y="2857225"/>
                <a:ext cx="262082" cy="262073"/>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e</a:t>
                </a:r>
              </a:p>
            </p:txBody>
          </p:sp>
          <p:sp>
            <p:nvSpPr>
              <p:cNvPr id="213" name="Oval 212"/>
              <p:cNvSpPr/>
              <p:nvPr/>
            </p:nvSpPr>
            <p:spPr>
              <a:xfrm>
                <a:off x="1462289" y="2476027"/>
                <a:ext cx="263670" cy="262073"/>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g</a:t>
                </a:r>
              </a:p>
            </p:txBody>
          </p:sp>
          <p:sp>
            <p:nvSpPr>
              <p:cNvPr id="214" name="Oval 213"/>
              <p:cNvSpPr/>
              <p:nvPr/>
            </p:nvSpPr>
            <p:spPr>
              <a:xfrm>
                <a:off x="1462289" y="3238423"/>
                <a:ext cx="263670" cy="262073"/>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c</a:t>
                </a:r>
              </a:p>
            </p:txBody>
          </p:sp>
          <p:sp>
            <p:nvSpPr>
              <p:cNvPr id="215" name="Oval 214"/>
              <p:cNvSpPr/>
              <p:nvPr/>
            </p:nvSpPr>
            <p:spPr>
              <a:xfrm>
                <a:off x="1462289" y="2933465"/>
                <a:ext cx="263670" cy="262073"/>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i</a:t>
                </a:r>
              </a:p>
            </p:txBody>
          </p:sp>
          <p:cxnSp>
            <p:nvCxnSpPr>
              <p:cNvPr id="216" name="Straight Arrow Connector 215"/>
              <p:cNvCxnSpPr>
                <a:stCxn id="209" idx="6"/>
                <a:endCxn id="210" idx="1"/>
              </p:cNvCxnSpPr>
              <p:nvPr/>
            </p:nvCxnSpPr>
            <p:spPr>
              <a:xfrm flipV="1">
                <a:off x="685575" y="2132950"/>
                <a:ext cx="814835" cy="36531"/>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a:stCxn id="211" idx="6"/>
                <a:endCxn id="210" idx="3"/>
              </p:cNvCxnSpPr>
              <p:nvPr/>
            </p:nvCxnSpPr>
            <p:spPr>
              <a:xfrm flipV="1">
                <a:off x="723696" y="2318783"/>
                <a:ext cx="776714" cy="289075"/>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212" idx="7"/>
                <a:endCxn id="213" idx="3"/>
              </p:cNvCxnSpPr>
              <p:nvPr/>
            </p:nvCxnSpPr>
            <p:spPr>
              <a:xfrm flipV="1">
                <a:off x="696694" y="2699981"/>
                <a:ext cx="803716" cy="195364"/>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a:stCxn id="212" idx="4"/>
                <a:endCxn id="214" idx="2"/>
              </p:cNvCxnSpPr>
              <p:nvPr/>
            </p:nvCxnSpPr>
            <p:spPr>
              <a:xfrm>
                <a:off x="602980" y="3119298"/>
                <a:ext cx="859309" cy="250955"/>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0" name="Straight Arrow Connector 219"/>
              <p:cNvCxnSpPr>
                <a:stCxn id="212" idx="6"/>
                <a:endCxn id="215" idx="2"/>
              </p:cNvCxnSpPr>
              <p:nvPr/>
            </p:nvCxnSpPr>
            <p:spPr>
              <a:xfrm>
                <a:off x="734815" y="2989055"/>
                <a:ext cx="727474" cy="76240"/>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1" name="Straight Arrow Connector 220"/>
              <p:cNvCxnSpPr>
                <a:stCxn id="211" idx="7"/>
                <a:endCxn id="210" idx="2"/>
              </p:cNvCxnSpPr>
              <p:nvPr/>
            </p:nvCxnSpPr>
            <p:spPr>
              <a:xfrm flipV="1">
                <a:off x="685575" y="2226660"/>
                <a:ext cx="776714" cy="289075"/>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22" name="Rectangle 195"/>
              <p:cNvSpPr>
                <a:spLocks noChangeArrowheads="1"/>
              </p:cNvSpPr>
              <p:nvPr/>
            </p:nvSpPr>
            <p:spPr bwMode="auto">
              <a:xfrm>
                <a:off x="228124" y="3534785"/>
                <a:ext cx="1829804" cy="490635"/>
              </a:xfrm>
              <a:prstGeom prst="rect">
                <a:avLst/>
              </a:prstGeom>
              <a:noFill/>
              <a:ln w="9525">
                <a:noFill/>
                <a:miter lim="800000"/>
                <a:headEnd/>
                <a:tailEnd/>
              </a:ln>
            </p:spPr>
            <p:txBody>
              <a:bodyPr>
                <a:spAutoFit/>
              </a:bodyPr>
              <a:lstStyle/>
              <a:p>
                <a:pPr defTabSz="228600"/>
                <a:r>
                  <a:rPr lang="en-US" altLang="en-US" sz="1200" b="1" dirty="0"/>
                  <a:t>Create Bipartite Graph</a:t>
                </a:r>
              </a:p>
            </p:txBody>
          </p:sp>
        </p:grpSp>
        <p:grpSp>
          <p:nvGrpSpPr>
            <p:cNvPr id="273" name="Group 280"/>
            <p:cNvGrpSpPr>
              <a:grpSpLocks/>
            </p:cNvGrpSpPr>
            <p:nvPr/>
          </p:nvGrpSpPr>
          <p:grpSpPr bwMode="auto">
            <a:xfrm>
              <a:off x="3200400" y="5410200"/>
              <a:ext cx="3081338" cy="274638"/>
              <a:chOff x="1524000" y="5638800"/>
              <a:chExt cx="3081913" cy="274533"/>
            </a:xfrm>
          </p:grpSpPr>
          <p:sp>
            <p:nvSpPr>
              <p:cNvPr id="224" name="Oval 223"/>
              <p:cNvSpPr/>
              <p:nvPr/>
            </p:nvSpPr>
            <p:spPr>
              <a:xfrm>
                <a:off x="4020016" y="5645148"/>
                <a:ext cx="261987" cy="261838"/>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g</a:t>
                </a:r>
              </a:p>
            </p:txBody>
          </p:sp>
          <p:cxnSp>
            <p:nvCxnSpPr>
              <p:cNvPr id="225" name="Shape 224"/>
              <p:cNvCxnSpPr>
                <a:stCxn id="231" idx="1"/>
                <a:endCxn id="231" idx="7"/>
              </p:cNvCxnSpPr>
              <p:nvPr/>
            </p:nvCxnSpPr>
            <p:spPr>
              <a:xfrm rot="5400000" flipH="1" flipV="1">
                <a:off x="3484138" y="5590347"/>
                <a:ext cx="12695" cy="185773"/>
              </a:xfrm>
              <a:prstGeom prst="curvedConnector3">
                <a:avLst>
                  <a:gd name="adj1" fmla="val 1276914"/>
                </a:avLst>
              </a:prstGeom>
              <a:ln w="127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26" name="Oval 225"/>
              <p:cNvSpPr/>
              <p:nvPr/>
            </p:nvSpPr>
            <p:spPr>
              <a:xfrm>
                <a:off x="1524000" y="5645148"/>
                <a:ext cx="261987" cy="261838"/>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e</a:t>
                </a:r>
              </a:p>
            </p:txBody>
          </p:sp>
          <p:sp>
            <p:nvSpPr>
              <p:cNvPr id="227" name="Oval 226"/>
              <p:cNvSpPr/>
              <p:nvPr/>
            </p:nvSpPr>
            <p:spPr>
              <a:xfrm>
                <a:off x="1905071" y="5645148"/>
                <a:ext cx="261987" cy="261838"/>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b</a:t>
                </a:r>
              </a:p>
            </p:txBody>
          </p:sp>
          <p:sp>
            <p:nvSpPr>
              <p:cNvPr id="228" name="Oval 227"/>
              <p:cNvSpPr/>
              <p:nvPr/>
            </p:nvSpPr>
            <p:spPr>
              <a:xfrm>
                <a:off x="2286142" y="5645148"/>
                <a:ext cx="261987" cy="261838"/>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d</a:t>
                </a:r>
              </a:p>
            </p:txBody>
          </p:sp>
          <p:sp>
            <p:nvSpPr>
              <p:cNvPr id="229" name="Oval 228"/>
              <p:cNvSpPr/>
              <p:nvPr/>
            </p:nvSpPr>
            <p:spPr>
              <a:xfrm>
                <a:off x="2667213" y="5645148"/>
                <a:ext cx="261987" cy="261838"/>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i</a:t>
                </a:r>
              </a:p>
            </p:txBody>
          </p:sp>
          <p:sp>
            <p:nvSpPr>
              <p:cNvPr id="230" name="Oval 229"/>
              <p:cNvSpPr/>
              <p:nvPr/>
            </p:nvSpPr>
            <p:spPr>
              <a:xfrm>
                <a:off x="3013353" y="5645148"/>
                <a:ext cx="263574" cy="261838"/>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a</a:t>
                </a:r>
              </a:p>
            </p:txBody>
          </p:sp>
          <p:sp>
            <p:nvSpPr>
              <p:cNvPr id="231" name="Oval 230"/>
              <p:cNvSpPr/>
              <p:nvPr/>
            </p:nvSpPr>
            <p:spPr>
              <a:xfrm>
                <a:off x="3353141" y="5645148"/>
                <a:ext cx="261987" cy="261838"/>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f</a:t>
                </a:r>
              </a:p>
            </p:txBody>
          </p:sp>
          <p:sp>
            <p:nvSpPr>
              <p:cNvPr id="232" name="Oval 231"/>
              <p:cNvSpPr/>
              <p:nvPr/>
            </p:nvSpPr>
            <p:spPr>
              <a:xfrm>
                <a:off x="3696105" y="5645148"/>
                <a:ext cx="261987" cy="261838"/>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c</a:t>
                </a:r>
              </a:p>
            </p:txBody>
          </p:sp>
          <p:sp>
            <p:nvSpPr>
              <p:cNvPr id="233" name="Oval 232"/>
              <p:cNvSpPr/>
              <p:nvPr/>
            </p:nvSpPr>
            <p:spPr>
              <a:xfrm>
                <a:off x="4343926" y="5645148"/>
                <a:ext cx="261987" cy="261838"/>
              </a:xfrm>
              <a:prstGeom prst="ellipse">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h</a:t>
                </a:r>
              </a:p>
            </p:txBody>
          </p:sp>
          <p:cxnSp>
            <p:nvCxnSpPr>
              <p:cNvPr id="234" name="Elbow Connector 233"/>
              <p:cNvCxnSpPr>
                <a:stCxn id="226" idx="0"/>
                <a:endCxn id="224" idx="0"/>
              </p:cNvCxnSpPr>
              <p:nvPr/>
            </p:nvCxnSpPr>
            <p:spPr>
              <a:xfrm rot="5400000" flipH="1" flipV="1">
                <a:off x="2903005" y="4397934"/>
                <a:ext cx="12695" cy="2494427"/>
              </a:xfrm>
              <a:prstGeom prst="bentConnector3">
                <a:avLst>
                  <a:gd name="adj1" fmla="val 1800000"/>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35" name="Elbow Connector 234"/>
              <p:cNvCxnSpPr>
                <a:stCxn id="226" idx="0"/>
                <a:endCxn id="232" idx="0"/>
              </p:cNvCxnSpPr>
              <p:nvPr/>
            </p:nvCxnSpPr>
            <p:spPr>
              <a:xfrm rot="5400000" flipH="1" flipV="1">
                <a:off x="2741050" y="4559889"/>
                <a:ext cx="12695" cy="2170517"/>
              </a:xfrm>
              <a:prstGeom prst="bentConnector3">
                <a:avLst>
                  <a:gd name="adj1" fmla="val 1800000"/>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36" name="Elbow Connector 235"/>
              <p:cNvCxnSpPr>
                <a:stCxn id="226" idx="0"/>
                <a:endCxn id="229" idx="0"/>
              </p:cNvCxnSpPr>
              <p:nvPr/>
            </p:nvCxnSpPr>
            <p:spPr>
              <a:xfrm rot="5400000" flipH="1" flipV="1">
                <a:off x="2227398" y="5073541"/>
                <a:ext cx="12695" cy="1143213"/>
              </a:xfrm>
              <a:prstGeom prst="bentConnector3">
                <a:avLst>
                  <a:gd name="adj1" fmla="val 1800000"/>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37" name="Elbow Connector 236"/>
              <p:cNvCxnSpPr>
                <a:stCxn id="228" idx="4"/>
                <a:endCxn id="226" idx="4"/>
              </p:cNvCxnSpPr>
              <p:nvPr/>
            </p:nvCxnSpPr>
            <p:spPr>
              <a:xfrm rot="5400000">
                <a:off x="2036862" y="5525914"/>
                <a:ext cx="12695" cy="762142"/>
              </a:xfrm>
              <a:prstGeom prst="bentConnector3">
                <a:avLst>
                  <a:gd name="adj1" fmla="val 825000"/>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38" name="Straight Arrow Connector 237"/>
              <p:cNvCxnSpPr/>
              <p:nvPr/>
            </p:nvCxnSpPr>
            <p:spPr>
              <a:xfrm>
                <a:off x="2167058" y="5797489"/>
                <a:ext cx="119084" cy="0"/>
              </a:xfrm>
              <a:prstGeom prst="straightConnector1">
                <a:avLst/>
              </a:prstGeom>
              <a:ln w="127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a:off x="2171821" y="5721318"/>
                <a:ext cx="119085" cy="0"/>
              </a:xfrm>
              <a:prstGeom prst="straightConnector1">
                <a:avLst/>
              </a:prstGeom>
              <a:ln w="127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40" name="Elbow Connector 239"/>
              <p:cNvCxnSpPr>
                <a:stCxn id="228" idx="4"/>
                <a:endCxn id="231" idx="4"/>
              </p:cNvCxnSpPr>
              <p:nvPr/>
            </p:nvCxnSpPr>
            <p:spPr>
              <a:xfrm rot="16200000" flipH="1">
                <a:off x="2950639" y="5374280"/>
                <a:ext cx="12695" cy="1065411"/>
              </a:xfrm>
              <a:prstGeom prst="bentConnector3">
                <a:avLst>
                  <a:gd name="adj1" fmla="val 825000"/>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41" name="Elbow Connector 240"/>
              <p:cNvCxnSpPr>
                <a:stCxn id="229" idx="7"/>
                <a:endCxn id="233" idx="0"/>
              </p:cNvCxnSpPr>
              <p:nvPr/>
            </p:nvCxnSpPr>
            <p:spPr>
              <a:xfrm rot="5400000" flipH="1" flipV="1">
                <a:off x="3663567" y="4872674"/>
                <a:ext cx="38085" cy="1583032"/>
              </a:xfrm>
              <a:prstGeom prst="bentConnector3">
                <a:avLst>
                  <a:gd name="adj1" fmla="val 1043930"/>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42" name="Elbow Connector 241"/>
              <p:cNvCxnSpPr>
                <a:stCxn id="230" idx="4"/>
                <a:endCxn id="228" idx="5"/>
              </p:cNvCxnSpPr>
              <p:nvPr/>
            </p:nvCxnSpPr>
            <p:spPr>
              <a:xfrm rot="5400000" flipH="1">
                <a:off x="2808538" y="5570383"/>
                <a:ext cx="38085" cy="635118"/>
              </a:xfrm>
              <a:prstGeom prst="bentConnector3">
                <a:avLst>
                  <a:gd name="adj1" fmla="val -596166"/>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grpSp>
        <p:sp>
          <p:nvSpPr>
            <p:cNvPr id="243" name="Right Arrow 242"/>
            <p:cNvSpPr/>
            <p:nvPr/>
          </p:nvSpPr>
          <p:spPr>
            <a:xfrm rot="5400000">
              <a:off x="4522787" y="4249738"/>
              <a:ext cx="422275" cy="45720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28600"/>
              <a:endParaRPr lang="en-US" altLang="en-US" dirty="0">
                <a:solidFill>
                  <a:srgbClr val="FFFFFF"/>
                </a:solidFill>
                <a:cs typeface="Arial" charset="0"/>
              </a:endParaRPr>
            </a:p>
          </p:txBody>
        </p:sp>
        <p:sp>
          <p:nvSpPr>
            <p:cNvPr id="244" name="TextBox 243"/>
            <p:cNvSpPr txBox="1">
              <a:spLocks noChangeArrowheads="1"/>
            </p:cNvSpPr>
            <p:nvPr/>
          </p:nvSpPr>
          <p:spPr bwMode="auto">
            <a:xfrm>
              <a:off x="3047999" y="4667250"/>
              <a:ext cx="3361512" cy="294229"/>
            </a:xfrm>
            <a:prstGeom prst="rect">
              <a:avLst/>
            </a:prstGeom>
            <a:noFill/>
            <a:ln w="9525">
              <a:noFill/>
              <a:miter lim="800000"/>
              <a:headEnd/>
              <a:tailEnd/>
            </a:ln>
          </p:spPr>
          <p:txBody>
            <a:bodyPr wrap="square">
              <a:spAutoFit/>
            </a:bodyPr>
            <a:lstStyle/>
            <a:p>
              <a:pPr defTabSz="228600"/>
              <a:r>
                <a:rPr lang="en-US" altLang="en-US" sz="1200" b="1" dirty="0"/>
                <a:t>Sort-By-Degree (Renumbering)</a:t>
              </a:r>
            </a:p>
          </p:txBody>
        </p:sp>
        <p:sp>
          <p:nvSpPr>
            <p:cNvPr id="245" name="Rounded Rectangle 244"/>
            <p:cNvSpPr/>
            <p:nvPr/>
          </p:nvSpPr>
          <p:spPr>
            <a:xfrm>
              <a:off x="609600" y="4371975"/>
              <a:ext cx="1447800" cy="1371600"/>
            </a:xfrm>
            <a:prstGeom prst="round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28600"/>
              <a:endParaRPr lang="en-US" altLang="en-US" dirty="0">
                <a:solidFill>
                  <a:srgbClr val="FFFFFF"/>
                </a:solidFill>
                <a:cs typeface="Arial" charset="0"/>
              </a:endParaRPr>
            </a:p>
          </p:txBody>
        </p:sp>
        <p:sp>
          <p:nvSpPr>
            <p:cNvPr id="246" name="Rectangle 245"/>
            <p:cNvSpPr>
              <a:spLocks noChangeArrowheads="1"/>
            </p:cNvSpPr>
            <p:nvPr/>
          </p:nvSpPr>
          <p:spPr bwMode="auto">
            <a:xfrm>
              <a:off x="609599" y="5819774"/>
              <a:ext cx="1524001" cy="490381"/>
            </a:xfrm>
            <a:prstGeom prst="rect">
              <a:avLst/>
            </a:prstGeom>
            <a:noFill/>
            <a:ln w="9525">
              <a:noFill/>
              <a:miter lim="800000"/>
              <a:headEnd/>
              <a:tailEnd/>
            </a:ln>
          </p:spPr>
          <p:txBody>
            <a:bodyPr>
              <a:spAutoFit/>
            </a:bodyPr>
            <a:lstStyle/>
            <a:p>
              <a:pPr defTabSz="228600"/>
              <a:r>
                <a:rPr lang="en-US" altLang="en-US" sz="1200" b="1" dirty="0">
                  <a:solidFill>
                    <a:srgbClr val="000000"/>
                  </a:solidFill>
                </a:rPr>
                <a:t>Filtered Subgraph</a:t>
              </a:r>
            </a:p>
          </p:txBody>
        </p:sp>
        <p:sp>
          <p:nvSpPr>
            <p:cNvPr id="247" name="Right Arrow 246"/>
            <p:cNvSpPr/>
            <p:nvPr/>
          </p:nvSpPr>
          <p:spPr>
            <a:xfrm rot="8673861">
              <a:off x="1874838" y="3943350"/>
              <a:ext cx="1860550" cy="45720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228600"/>
              <a:endParaRPr lang="en-US" altLang="en-US" dirty="0">
                <a:solidFill>
                  <a:srgbClr val="FFFFFF"/>
                </a:solidFill>
                <a:cs typeface="Arial" charset="0"/>
              </a:endParaRPr>
            </a:p>
          </p:txBody>
        </p:sp>
        <p:grpSp>
          <p:nvGrpSpPr>
            <p:cNvPr id="274" name="Group 296"/>
            <p:cNvGrpSpPr>
              <a:grpSpLocks/>
            </p:cNvGrpSpPr>
            <p:nvPr/>
          </p:nvGrpSpPr>
          <p:grpSpPr bwMode="auto">
            <a:xfrm>
              <a:off x="762000" y="4505325"/>
              <a:ext cx="1138238" cy="1090613"/>
              <a:chOff x="553077" y="4419600"/>
              <a:chExt cx="1137558" cy="1090970"/>
            </a:xfrm>
          </p:grpSpPr>
          <p:sp>
            <p:nvSpPr>
              <p:cNvPr id="249" name="Oval 248"/>
              <p:cNvSpPr/>
              <p:nvPr/>
            </p:nvSpPr>
            <p:spPr>
              <a:xfrm>
                <a:off x="990965" y="4419600"/>
                <a:ext cx="261782" cy="262024"/>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d</a:t>
                </a:r>
              </a:p>
            </p:txBody>
          </p:sp>
          <p:sp>
            <p:nvSpPr>
              <p:cNvPr id="250" name="Oval 249"/>
              <p:cNvSpPr/>
              <p:nvPr/>
            </p:nvSpPr>
            <p:spPr>
              <a:xfrm>
                <a:off x="553077" y="4856306"/>
                <a:ext cx="261782" cy="262023"/>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b</a:t>
                </a:r>
              </a:p>
            </p:txBody>
          </p:sp>
          <p:sp>
            <p:nvSpPr>
              <p:cNvPr id="251" name="Oval 250"/>
              <p:cNvSpPr/>
              <p:nvPr/>
            </p:nvSpPr>
            <p:spPr>
              <a:xfrm>
                <a:off x="1428853" y="4681624"/>
                <a:ext cx="261782" cy="262023"/>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g</a:t>
                </a:r>
              </a:p>
            </p:txBody>
          </p:sp>
          <p:sp>
            <p:nvSpPr>
              <p:cNvPr id="252" name="Oval 251"/>
              <p:cNvSpPr/>
              <p:nvPr/>
            </p:nvSpPr>
            <p:spPr>
              <a:xfrm>
                <a:off x="1252747" y="5248546"/>
                <a:ext cx="263368" cy="262024"/>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i</a:t>
                </a:r>
              </a:p>
            </p:txBody>
          </p:sp>
          <p:cxnSp>
            <p:nvCxnSpPr>
              <p:cNvPr id="253" name="Straight Arrow Connector 252"/>
              <p:cNvCxnSpPr>
                <a:stCxn id="250" idx="7"/>
                <a:endCxn id="249" idx="3"/>
              </p:cNvCxnSpPr>
              <p:nvPr/>
            </p:nvCxnSpPr>
            <p:spPr>
              <a:xfrm flipV="1">
                <a:off x="776781" y="4643511"/>
                <a:ext cx="252261" cy="250907"/>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49" idx="4"/>
              </p:cNvCxnSpPr>
              <p:nvPr/>
            </p:nvCxnSpPr>
            <p:spPr>
              <a:xfrm>
                <a:off x="1122650" y="4681624"/>
                <a:ext cx="0" cy="217558"/>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endCxn id="251" idx="3"/>
              </p:cNvCxnSpPr>
              <p:nvPr/>
            </p:nvCxnSpPr>
            <p:spPr>
              <a:xfrm flipV="1">
                <a:off x="1214670" y="4905534"/>
                <a:ext cx="252261" cy="31760"/>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endCxn id="252" idx="0"/>
              </p:cNvCxnSpPr>
              <p:nvPr/>
            </p:nvCxnSpPr>
            <p:spPr>
              <a:xfrm>
                <a:off x="1252747" y="5030988"/>
                <a:ext cx="131683" cy="217558"/>
              </a:xfrm>
              <a:prstGeom prst="straightConnector1">
                <a:avLst/>
              </a:prstGeom>
              <a:ln w="1270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57" name="Oval 256"/>
              <p:cNvSpPr/>
              <p:nvPr/>
            </p:nvSpPr>
            <p:spPr>
              <a:xfrm>
                <a:off x="990965" y="4876950"/>
                <a:ext cx="261782" cy="262024"/>
              </a:xfrm>
              <a:prstGeom prst="ellipse">
                <a:avLst/>
              </a:prstGeom>
              <a:solidFill>
                <a:schemeClr val="bg1">
                  <a:lumMod val="95000"/>
                </a:schemeClr>
              </a:solid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228600"/>
                <a:r>
                  <a:rPr lang="en-US" altLang="en-US" sz="1000" dirty="0">
                    <a:solidFill>
                      <a:schemeClr val="tx1"/>
                    </a:solidFill>
                    <a:cs typeface="Arial" charset="0"/>
                  </a:rPr>
                  <a:t>e</a:t>
                </a:r>
              </a:p>
            </p:txBody>
          </p:sp>
        </p:grpSp>
        <p:sp>
          <p:nvSpPr>
            <p:cNvPr id="258" name="Rectangle 257"/>
            <p:cNvSpPr>
              <a:spLocks noChangeArrowheads="1"/>
            </p:cNvSpPr>
            <p:nvPr/>
          </p:nvSpPr>
          <p:spPr bwMode="auto">
            <a:xfrm rot="19534632">
              <a:off x="1911350" y="3803650"/>
              <a:ext cx="1684338" cy="277813"/>
            </a:xfrm>
            <a:prstGeom prst="rect">
              <a:avLst/>
            </a:prstGeom>
            <a:noFill/>
            <a:ln w="9525">
              <a:noFill/>
              <a:miter lim="800000"/>
              <a:headEnd/>
              <a:tailEnd/>
            </a:ln>
          </p:spPr>
          <p:txBody>
            <a:bodyPr>
              <a:spAutoFit/>
            </a:bodyPr>
            <a:lstStyle/>
            <a:p>
              <a:pPr defTabSz="228600"/>
              <a:r>
                <a:rPr lang="en-US" altLang="en-US" sz="1200" dirty="0">
                  <a:solidFill>
                    <a:schemeClr val="accent1"/>
                  </a:solidFill>
                </a:rPr>
                <a:t>Filter-Expression</a:t>
              </a:r>
            </a:p>
          </p:txBody>
        </p:sp>
      </p:gr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7"/>
                                        </p:tgtEl>
                                        <p:attrNameLst>
                                          <p:attrName>style.visibility</p:attrName>
                                        </p:attrNameLst>
                                      </p:cBhvr>
                                      <p:to>
                                        <p:strVal val="visible"/>
                                      </p:to>
                                    </p:set>
                                    <p:animEffect transition="in" filter="blinds(horizontal)">
                                      <p:cBhvr>
                                        <p:cTn id="12" dur="500"/>
                                        <p:tgtEl>
                                          <p:spTgt spid="26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34">
                                            <p:txEl>
                                              <p:pRg st="0" end="0"/>
                                            </p:txEl>
                                          </p:spTgt>
                                        </p:tgtEl>
                                        <p:attrNameLst>
                                          <p:attrName>style.visibility</p:attrName>
                                        </p:attrNameLst>
                                      </p:cBhvr>
                                      <p:to>
                                        <p:strVal val="visible"/>
                                      </p:to>
                                    </p:set>
                                    <p:animEffect transition="in" filter="blinds(horizontal)">
                                      <p:cBhvr>
                                        <p:cTn id="15" dur="500"/>
                                        <p:tgtEl>
                                          <p:spTgt spid="1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Subgraph Isomorphism Problem</a:t>
            </a:r>
            <a:endParaRPr lang="en-US" dirty="0"/>
          </a:p>
        </p:txBody>
      </p:sp>
      <p:grpSp>
        <p:nvGrpSpPr>
          <p:cNvPr id="4" name="Group 5"/>
          <p:cNvGrpSpPr/>
          <p:nvPr/>
        </p:nvGrpSpPr>
        <p:grpSpPr>
          <a:xfrm>
            <a:off x="2480786" y="1772313"/>
            <a:ext cx="1667368" cy="1503879"/>
            <a:chOff x="1618875" y="2277373"/>
            <a:chExt cx="1250852" cy="1503878"/>
          </a:xfrm>
        </p:grpSpPr>
        <p:sp>
          <p:nvSpPr>
            <p:cNvPr id="7" name="Oval 6"/>
            <p:cNvSpPr/>
            <p:nvPr/>
          </p:nvSpPr>
          <p:spPr>
            <a:xfrm>
              <a:off x="2087592" y="2277373"/>
              <a:ext cx="327804" cy="3019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A</a:t>
              </a:r>
              <a:endParaRPr lang="en-US" sz="1400" dirty="0">
                <a:latin typeface="+mj-lt"/>
              </a:endParaRPr>
            </a:p>
          </p:txBody>
        </p:sp>
        <p:sp>
          <p:nvSpPr>
            <p:cNvPr id="8" name="Oval 7"/>
            <p:cNvSpPr/>
            <p:nvPr/>
          </p:nvSpPr>
          <p:spPr>
            <a:xfrm>
              <a:off x="2541923" y="2886972"/>
              <a:ext cx="327804" cy="3019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B</a:t>
              </a:r>
              <a:endParaRPr lang="en-US" sz="1400" dirty="0">
                <a:latin typeface="+mj-lt"/>
              </a:endParaRPr>
            </a:p>
          </p:txBody>
        </p:sp>
        <p:sp>
          <p:nvSpPr>
            <p:cNvPr id="9" name="Oval 8"/>
            <p:cNvSpPr/>
            <p:nvPr/>
          </p:nvSpPr>
          <p:spPr>
            <a:xfrm>
              <a:off x="1618875" y="2878346"/>
              <a:ext cx="327804" cy="3019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B</a:t>
              </a:r>
              <a:endParaRPr lang="en-US" sz="1400" dirty="0">
                <a:latin typeface="+mj-lt"/>
              </a:endParaRPr>
            </a:p>
          </p:txBody>
        </p:sp>
        <p:cxnSp>
          <p:nvCxnSpPr>
            <p:cNvPr id="10" name="Straight Arrow Connector 9"/>
            <p:cNvCxnSpPr>
              <a:stCxn id="7" idx="3"/>
              <a:endCxn id="9" idx="0"/>
            </p:cNvCxnSpPr>
            <p:nvPr/>
          </p:nvCxnSpPr>
          <p:spPr>
            <a:xfrm flipH="1">
              <a:off x="1782777" y="2535082"/>
              <a:ext cx="352821" cy="34326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5"/>
              <a:endCxn id="8" idx="0"/>
            </p:cNvCxnSpPr>
            <p:nvPr/>
          </p:nvCxnSpPr>
          <p:spPr>
            <a:xfrm>
              <a:off x="2367390" y="2535082"/>
              <a:ext cx="338435" cy="35189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099085" y="3479326"/>
              <a:ext cx="327804" cy="3019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C</a:t>
              </a:r>
              <a:endParaRPr lang="en-US" sz="1400" dirty="0">
                <a:latin typeface="+mj-lt"/>
              </a:endParaRPr>
            </a:p>
          </p:txBody>
        </p:sp>
        <p:cxnSp>
          <p:nvCxnSpPr>
            <p:cNvPr id="13" name="Straight Arrow Connector 12"/>
            <p:cNvCxnSpPr>
              <a:stCxn id="9" idx="4"/>
              <a:endCxn id="12" idx="1"/>
            </p:cNvCxnSpPr>
            <p:nvPr/>
          </p:nvCxnSpPr>
          <p:spPr>
            <a:xfrm>
              <a:off x="1782777" y="3180271"/>
              <a:ext cx="364314" cy="34327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4"/>
              <a:endCxn id="12" idx="7"/>
            </p:cNvCxnSpPr>
            <p:nvPr/>
          </p:nvCxnSpPr>
          <p:spPr>
            <a:xfrm flipH="1">
              <a:off x="2378883" y="3188897"/>
              <a:ext cx="326942" cy="33464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Oval 14"/>
          <p:cNvSpPr/>
          <p:nvPr/>
        </p:nvSpPr>
        <p:spPr>
          <a:xfrm>
            <a:off x="7613201" y="1784807"/>
            <a:ext cx="436958" cy="3019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B</a:t>
            </a:r>
            <a:endParaRPr lang="en-US" sz="1400" dirty="0">
              <a:latin typeface="+mj-lt"/>
            </a:endParaRPr>
          </a:p>
        </p:txBody>
      </p:sp>
      <p:sp>
        <p:nvSpPr>
          <p:cNvPr id="16" name="Oval 15"/>
          <p:cNvSpPr/>
          <p:nvPr/>
        </p:nvSpPr>
        <p:spPr>
          <a:xfrm>
            <a:off x="8356798" y="2428909"/>
            <a:ext cx="436958" cy="3019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A</a:t>
            </a:r>
            <a:endParaRPr lang="en-US" sz="1400" dirty="0">
              <a:latin typeface="+mj-lt"/>
            </a:endParaRPr>
          </a:p>
        </p:txBody>
      </p:sp>
      <p:sp>
        <p:nvSpPr>
          <p:cNvPr id="17" name="Oval 16"/>
          <p:cNvSpPr/>
          <p:nvPr/>
        </p:nvSpPr>
        <p:spPr>
          <a:xfrm>
            <a:off x="6907919" y="2385780"/>
            <a:ext cx="436958" cy="3019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C</a:t>
            </a:r>
            <a:endParaRPr lang="en-US" sz="1400" dirty="0">
              <a:latin typeface="+mj-lt"/>
            </a:endParaRPr>
          </a:p>
        </p:txBody>
      </p:sp>
      <p:cxnSp>
        <p:nvCxnSpPr>
          <p:cNvPr id="18" name="Straight Arrow Connector 17"/>
          <p:cNvCxnSpPr>
            <a:stCxn id="15" idx="3"/>
            <a:endCxn id="17" idx="0"/>
          </p:cNvCxnSpPr>
          <p:nvPr/>
        </p:nvCxnSpPr>
        <p:spPr>
          <a:xfrm flipH="1">
            <a:off x="7126402" y="2042515"/>
            <a:ext cx="550794" cy="34326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5"/>
            <a:endCxn id="16" idx="0"/>
          </p:cNvCxnSpPr>
          <p:nvPr/>
        </p:nvCxnSpPr>
        <p:spPr>
          <a:xfrm>
            <a:off x="7986171" y="2042514"/>
            <a:ext cx="589109" cy="38639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628521" y="2986760"/>
            <a:ext cx="436958" cy="3019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B</a:t>
            </a:r>
            <a:endParaRPr lang="en-US" sz="1400" dirty="0">
              <a:latin typeface="+mj-lt"/>
            </a:endParaRPr>
          </a:p>
        </p:txBody>
      </p:sp>
      <p:cxnSp>
        <p:nvCxnSpPr>
          <p:cNvPr id="21" name="Straight Arrow Connector 20"/>
          <p:cNvCxnSpPr>
            <a:stCxn id="17" idx="4"/>
            <a:endCxn id="20" idx="1"/>
          </p:cNvCxnSpPr>
          <p:nvPr/>
        </p:nvCxnSpPr>
        <p:spPr>
          <a:xfrm>
            <a:off x="7126398" y="2687706"/>
            <a:ext cx="566114" cy="34327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6" idx="3"/>
            <a:endCxn id="20" idx="7"/>
          </p:cNvCxnSpPr>
          <p:nvPr/>
        </p:nvCxnSpPr>
        <p:spPr>
          <a:xfrm flipH="1">
            <a:off x="8001488" y="2686619"/>
            <a:ext cx="419301" cy="34435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9192354" y="2978105"/>
            <a:ext cx="436958" cy="3019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B</a:t>
            </a:r>
            <a:endParaRPr lang="en-US" sz="1400" dirty="0">
              <a:latin typeface="+mj-lt"/>
            </a:endParaRPr>
          </a:p>
        </p:txBody>
      </p:sp>
      <p:sp>
        <p:nvSpPr>
          <p:cNvPr id="24" name="Oval 23"/>
          <p:cNvSpPr/>
          <p:nvPr/>
        </p:nvSpPr>
        <p:spPr>
          <a:xfrm>
            <a:off x="8441080" y="3570459"/>
            <a:ext cx="436958" cy="3019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C</a:t>
            </a:r>
            <a:endParaRPr lang="en-US" sz="1400" dirty="0">
              <a:latin typeface="+mj-lt"/>
            </a:endParaRPr>
          </a:p>
        </p:txBody>
      </p:sp>
      <p:cxnSp>
        <p:nvCxnSpPr>
          <p:cNvPr id="25" name="Straight Arrow Connector 24"/>
          <p:cNvCxnSpPr>
            <a:stCxn id="23" idx="3"/>
            <a:endCxn id="24" idx="7"/>
          </p:cNvCxnSpPr>
          <p:nvPr/>
        </p:nvCxnSpPr>
        <p:spPr>
          <a:xfrm flipH="1">
            <a:off x="8814047" y="3235815"/>
            <a:ext cx="442298" cy="37886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5"/>
            <a:endCxn id="23" idx="1"/>
          </p:cNvCxnSpPr>
          <p:nvPr/>
        </p:nvCxnSpPr>
        <p:spPr>
          <a:xfrm>
            <a:off x="8729765" y="2686619"/>
            <a:ext cx="526580" cy="33570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0" idx="5"/>
            <a:endCxn id="24" idx="1"/>
          </p:cNvCxnSpPr>
          <p:nvPr/>
        </p:nvCxnSpPr>
        <p:spPr>
          <a:xfrm>
            <a:off x="8001488" y="3244470"/>
            <a:ext cx="503583" cy="37020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9958919" y="3527301"/>
            <a:ext cx="436958" cy="3019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A</a:t>
            </a:r>
            <a:endParaRPr lang="en-US" sz="1400" dirty="0">
              <a:latin typeface="+mj-lt"/>
            </a:endParaRPr>
          </a:p>
        </p:txBody>
      </p:sp>
      <p:sp>
        <p:nvSpPr>
          <p:cNvPr id="29" name="Oval 28"/>
          <p:cNvSpPr/>
          <p:nvPr/>
        </p:nvSpPr>
        <p:spPr>
          <a:xfrm>
            <a:off x="9368622" y="4119656"/>
            <a:ext cx="436958" cy="3019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B</a:t>
            </a:r>
            <a:endParaRPr lang="en-US" sz="1400" dirty="0">
              <a:latin typeface="+mj-lt"/>
            </a:endParaRPr>
          </a:p>
        </p:txBody>
      </p:sp>
      <p:cxnSp>
        <p:nvCxnSpPr>
          <p:cNvPr id="30" name="Straight Arrow Connector 29"/>
          <p:cNvCxnSpPr>
            <a:stCxn id="28" idx="4"/>
            <a:endCxn id="29" idx="7"/>
          </p:cNvCxnSpPr>
          <p:nvPr/>
        </p:nvCxnSpPr>
        <p:spPr>
          <a:xfrm flipH="1">
            <a:off x="9741589" y="3829227"/>
            <a:ext cx="435809" cy="33464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8" idx="1"/>
            <a:endCxn id="23" idx="5"/>
          </p:cNvCxnSpPr>
          <p:nvPr/>
        </p:nvCxnSpPr>
        <p:spPr>
          <a:xfrm flipH="1" flipV="1">
            <a:off x="9565320" y="3235815"/>
            <a:ext cx="457590" cy="33570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9" idx="1"/>
            <a:endCxn id="24" idx="5"/>
          </p:cNvCxnSpPr>
          <p:nvPr/>
        </p:nvCxnSpPr>
        <p:spPr>
          <a:xfrm flipH="1" flipV="1">
            <a:off x="8814047" y="3828168"/>
            <a:ext cx="618567" cy="33570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6819814" y="3570459"/>
            <a:ext cx="436958" cy="3019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A</a:t>
            </a:r>
            <a:endParaRPr lang="en-US" sz="1400" dirty="0">
              <a:latin typeface="+mj-lt"/>
            </a:endParaRPr>
          </a:p>
        </p:txBody>
      </p:sp>
      <p:sp>
        <p:nvSpPr>
          <p:cNvPr id="34" name="Oval 33"/>
          <p:cNvSpPr/>
          <p:nvPr/>
        </p:nvSpPr>
        <p:spPr>
          <a:xfrm>
            <a:off x="7632373" y="4136908"/>
            <a:ext cx="436958" cy="3019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B</a:t>
            </a:r>
            <a:endParaRPr lang="en-US" sz="1400" dirty="0">
              <a:latin typeface="+mj-lt"/>
            </a:endParaRPr>
          </a:p>
        </p:txBody>
      </p:sp>
      <p:cxnSp>
        <p:nvCxnSpPr>
          <p:cNvPr id="35" name="Straight Arrow Connector 34"/>
          <p:cNvCxnSpPr>
            <a:stCxn id="33" idx="5"/>
            <a:endCxn id="34" idx="1"/>
          </p:cNvCxnSpPr>
          <p:nvPr/>
        </p:nvCxnSpPr>
        <p:spPr>
          <a:xfrm>
            <a:off x="7192781" y="3828169"/>
            <a:ext cx="503583" cy="35295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9192354" y="1813596"/>
            <a:ext cx="436958" cy="3019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C</a:t>
            </a:r>
            <a:endParaRPr lang="en-US" sz="1400" dirty="0">
              <a:latin typeface="+mj-lt"/>
            </a:endParaRPr>
          </a:p>
        </p:txBody>
      </p:sp>
      <p:sp>
        <p:nvSpPr>
          <p:cNvPr id="37" name="Oval 36"/>
          <p:cNvSpPr/>
          <p:nvPr/>
        </p:nvSpPr>
        <p:spPr>
          <a:xfrm>
            <a:off x="9901428" y="2397296"/>
            <a:ext cx="436958" cy="3019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B</a:t>
            </a:r>
            <a:endParaRPr lang="en-US" sz="1400" dirty="0">
              <a:latin typeface="+mj-lt"/>
            </a:endParaRPr>
          </a:p>
        </p:txBody>
      </p:sp>
      <p:cxnSp>
        <p:nvCxnSpPr>
          <p:cNvPr id="38" name="Straight Arrow Connector 37"/>
          <p:cNvCxnSpPr>
            <a:stCxn id="36" idx="5"/>
            <a:endCxn id="37" idx="0"/>
          </p:cNvCxnSpPr>
          <p:nvPr/>
        </p:nvCxnSpPr>
        <p:spPr>
          <a:xfrm>
            <a:off x="9565320" y="2071306"/>
            <a:ext cx="554586" cy="32599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3" idx="7"/>
            <a:endCxn id="20" idx="3"/>
          </p:cNvCxnSpPr>
          <p:nvPr/>
        </p:nvCxnSpPr>
        <p:spPr>
          <a:xfrm flipV="1">
            <a:off x="7192781" y="3244470"/>
            <a:ext cx="499731" cy="37020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4" idx="7"/>
            <a:endCxn id="24" idx="3"/>
          </p:cNvCxnSpPr>
          <p:nvPr/>
        </p:nvCxnSpPr>
        <p:spPr>
          <a:xfrm flipV="1">
            <a:off x="8005340" y="3828169"/>
            <a:ext cx="499731" cy="35295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6" idx="7"/>
            <a:endCxn id="36" idx="3"/>
          </p:cNvCxnSpPr>
          <p:nvPr/>
        </p:nvCxnSpPr>
        <p:spPr>
          <a:xfrm flipV="1">
            <a:off x="8729765" y="2071305"/>
            <a:ext cx="526580" cy="40182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3" idx="7"/>
            <a:endCxn id="37" idx="3"/>
          </p:cNvCxnSpPr>
          <p:nvPr/>
        </p:nvCxnSpPr>
        <p:spPr>
          <a:xfrm flipV="1">
            <a:off x="9565321" y="2655005"/>
            <a:ext cx="400098" cy="36731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645574" y="1953474"/>
            <a:ext cx="344966" cy="307777"/>
          </a:xfrm>
          <a:prstGeom prst="rect">
            <a:avLst/>
          </a:prstGeom>
          <a:noFill/>
        </p:spPr>
        <p:txBody>
          <a:bodyPr wrap="square" rtlCol="0">
            <a:spAutoFit/>
          </a:bodyPr>
          <a:lstStyle/>
          <a:p>
            <a:r>
              <a:rPr lang="en-US" sz="1400" dirty="0" smtClean="0">
                <a:latin typeface="+mj-lt"/>
              </a:rPr>
              <a:t>X</a:t>
            </a:r>
            <a:endParaRPr lang="en-US" sz="1400" dirty="0">
              <a:latin typeface="+mj-lt"/>
            </a:endParaRPr>
          </a:p>
        </p:txBody>
      </p:sp>
      <p:sp>
        <p:nvSpPr>
          <p:cNvPr id="44" name="TextBox 43"/>
          <p:cNvSpPr txBox="1"/>
          <p:nvPr/>
        </p:nvSpPr>
        <p:spPr>
          <a:xfrm>
            <a:off x="3642146" y="1941972"/>
            <a:ext cx="344966" cy="307777"/>
          </a:xfrm>
          <a:prstGeom prst="rect">
            <a:avLst/>
          </a:prstGeom>
          <a:noFill/>
        </p:spPr>
        <p:txBody>
          <a:bodyPr wrap="square" rtlCol="0">
            <a:spAutoFit/>
          </a:bodyPr>
          <a:lstStyle/>
          <a:p>
            <a:r>
              <a:rPr lang="en-US" sz="1400" dirty="0" smtClean="0">
                <a:latin typeface="+mj-lt"/>
              </a:rPr>
              <a:t>Y</a:t>
            </a:r>
            <a:endParaRPr lang="en-US" sz="1400" dirty="0">
              <a:latin typeface="+mj-lt"/>
            </a:endParaRPr>
          </a:p>
        </p:txBody>
      </p:sp>
      <p:sp>
        <p:nvSpPr>
          <p:cNvPr id="45" name="TextBox 44"/>
          <p:cNvSpPr txBox="1"/>
          <p:nvPr/>
        </p:nvSpPr>
        <p:spPr>
          <a:xfrm>
            <a:off x="3672813" y="2793114"/>
            <a:ext cx="344966" cy="307777"/>
          </a:xfrm>
          <a:prstGeom prst="rect">
            <a:avLst/>
          </a:prstGeom>
          <a:noFill/>
        </p:spPr>
        <p:txBody>
          <a:bodyPr wrap="square" rtlCol="0">
            <a:spAutoFit/>
          </a:bodyPr>
          <a:lstStyle/>
          <a:p>
            <a:r>
              <a:rPr lang="en-US" sz="1400" dirty="0" smtClean="0">
                <a:latin typeface="+mj-lt"/>
              </a:rPr>
              <a:t>Z</a:t>
            </a:r>
            <a:endParaRPr lang="en-US" sz="1400" dirty="0">
              <a:latin typeface="+mj-lt"/>
            </a:endParaRPr>
          </a:p>
        </p:txBody>
      </p:sp>
      <p:sp>
        <p:nvSpPr>
          <p:cNvPr id="46" name="TextBox 45"/>
          <p:cNvSpPr txBox="1"/>
          <p:nvPr/>
        </p:nvSpPr>
        <p:spPr>
          <a:xfrm>
            <a:off x="2599578" y="2798866"/>
            <a:ext cx="344966" cy="307777"/>
          </a:xfrm>
          <a:prstGeom prst="rect">
            <a:avLst/>
          </a:prstGeom>
          <a:noFill/>
        </p:spPr>
        <p:txBody>
          <a:bodyPr wrap="square" rtlCol="0">
            <a:spAutoFit/>
          </a:bodyPr>
          <a:lstStyle/>
          <a:p>
            <a:r>
              <a:rPr lang="en-US" sz="1400" dirty="0" smtClean="0">
                <a:latin typeface="+mj-lt"/>
              </a:rPr>
              <a:t>Z</a:t>
            </a:r>
            <a:endParaRPr lang="en-US" sz="1400" dirty="0">
              <a:latin typeface="+mj-lt"/>
            </a:endParaRPr>
          </a:p>
        </p:txBody>
      </p:sp>
      <p:sp>
        <p:nvSpPr>
          <p:cNvPr id="47" name="TextBox 46"/>
          <p:cNvSpPr txBox="1"/>
          <p:nvPr/>
        </p:nvSpPr>
        <p:spPr>
          <a:xfrm>
            <a:off x="7137866" y="1928586"/>
            <a:ext cx="344966" cy="307777"/>
          </a:xfrm>
          <a:prstGeom prst="rect">
            <a:avLst/>
          </a:prstGeom>
          <a:noFill/>
        </p:spPr>
        <p:txBody>
          <a:bodyPr wrap="square" rtlCol="0">
            <a:spAutoFit/>
          </a:bodyPr>
          <a:lstStyle/>
          <a:p>
            <a:r>
              <a:rPr lang="en-US" sz="1400" dirty="0" smtClean="0">
                <a:latin typeface="+mj-lt"/>
              </a:rPr>
              <a:t>Z</a:t>
            </a:r>
            <a:endParaRPr lang="en-US" sz="1400" dirty="0">
              <a:latin typeface="+mj-lt"/>
            </a:endParaRPr>
          </a:p>
        </p:txBody>
      </p:sp>
      <p:sp>
        <p:nvSpPr>
          <p:cNvPr id="48" name="TextBox 47"/>
          <p:cNvSpPr txBox="1"/>
          <p:nvPr/>
        </p:nvSpPr>
        <p:spPr>
          <a:xfrm>
            <a:off x="8157437" y="1942963"/>
            <a:ext cx="344966" cy="307777"/>
          </a:xfrm>
          <a:prstGeom prst="rect">
            <a:avLst/>
          </a:prstGeom>
          <a:noFill/>
        </p:spPr>
        <p:txBody>
          <a:bodyPr wrap="square" rtlCol="0">
            <a:spAutoFit/>
          </a:bodyPr>
          <a:lstStyle/>
          <a:p>
            <a:r>
              <a:rPr lang="en-US" sz="1400" dirty="0" smtClean="0">
                <a:latin typeface="+mj-lt"/>
              </a:rPr>
              <a:t>Y</a:t>
            </a:r>
            <a:endParaRPr lang="en-US" sz="1400" dirty="0">
              <a:latin typeface="+mj-lt"/>
            </a:endParaRPr>
          </a:p>
        </p:txBody>
      </p:sp>
      <p:sp>
        <p:nvSpPr>
          <p:cNvPr id="49" name="TextBox 48"/>
          <p:cNvSpPr txBox="1"/>
          <p:nvPr/>
        </p:nvSpPr>
        <p:spPr>
          <a:xfrm>
            <a:off x="8763045" y="1974594"/>
            <a:ext cx="344966" cy="307777"/>
          </a:xfrm>
          <a:prstGeom prst="rect">
            <a:avLst/>
          </a:prstGeom>
          <a:noFill/>
        </p:spPr>
        <p:txBody>
          <a:bodyPr wrap="square" rtlCol="0">
            <a:spAutoFit/>
          </a:bodyPr>
          <a:lstStyle/>
          <a:p>
            <a:r>
              <a:rPr lang="en-US" sz="1400" dirty="0" smtClean="0">
                <a:latin typeface="+mj-lt"/>
              </a:rPr>
              <a:t>Y</a:t>
            </a:r>
            <a:endParaRPr lang="en-US" sz="1400" dirty="0">
              <a:latin typeface="+mj-lt"/>
            </a:endParaRPr>
          </a:p>
        </p:txBody>
      </p:sp>
      <p:sp>
        <p:nvSpPr>
          <p:cNvPr id="50" name="TextBox 49"/>
          <p:cNvSpPr txBox="1"/>
          <p:nvPr/>
        </p:nvSpPr>
        <p:spPr>
          <a:xfrm>
            <a:off x="9725119" y="1963093"/>
            <a:ext cx="344966" cy="307777"/>
          </a:xfrm>
          <a:prstGeom prst="rect">
            <a:avLst/>
          </a:prstGeom>
          <a:noFill/>
        </p:spPr>
        <p:txBody>
          <a:bodyPr wrap="square" rtlCol="0">
            <a:spAutoFit/>
          </a:bodyPr>
          <a:lstStyle/>
          <a:p>
            <a:r>
              <a:rPr lang="en-US" sz="1400" dirty="0" smtClean="0">
                <a:latin typeface="+mj-lt"/>
              </a:rPr>
              <a:t>Z</a:t>
            </a:r>
            <a:endParaRPr lang="en-US" sz="1400" dirty="0">
              <a:latin typeface="+mj-lt"/>
            </a:endParaRPr>
          </a:p>
        </p:txBody>
      </p:sp>
      <p:sp>
        <p:nvSpPr>
          <p:cNvPr id="51" name="TextBox 50"/>
          <p:cNvSpPr txBox="1"/>
          <p:nvPr/>
        </p:nvSpPr>
        <p:spPr>
          <a:xfrm>
            <a:off x="9475396" y="2600838"/>
            <a:ext cx="344966" cy="307777"/>
          </a:xfrm>
          <a:prstGeom prst="rect">
            <a:avLst/>
          </a:prstGeom>
          <a:noFill/>
        </p:spPr>
        <p:txBody>
          <a:bodyPr wrap="square" rtlCol="0">
            <a:spAutoFit/>
          </a:bodyPr>
          <a:lstStyle/>
          <a:p>
            <a:r>
              <a:rPr lang="en-US" sz="1400" dirty="0" smtClean="0">
                <a:latin typeface="+mj-lt"/>
              </a:rPr>
              <a:t>Z</a:t>
            </a:r>
            <a:endParaRPr lang="en-US" sz="1400" dirty="0">
              <a:latin typeface="+mj-lt"/>
            </a:endParaRPr>
          </a:p>
        </p:txBody>
      </p:sp>
      <p:sp>
        <p:nvSpPr>
          <p:cNvPr id="52" name="TextBox 51"/>
          <p:cNvSpPr txBox="1"/>
          <p:nvPr/>
        </p:nvSpPr>
        <p:spPr>
          <a:xfrm>
            <a:off x="9717451" y="3190919"/>
            <a:ext cx="344966" cy="307777"/>
          </a:xfrm>
          <a:prstGeom prst="rect">
            <a:avLst/>
          </a:prstGeom>
          <a:noFill/>
        </p:spPr>
        <p:txBody>
          <a:bodyPr wrap="square" rtlCol="0">
            <a:spAutoFit/>
          </a:bodyPr>
          <a:lstStyle/>
          <a:p>
            <a:r>
              <a:rPr lang="en-US" sz="1400" dirty="0" smtClean="0">
                <a:latin typeface="+mj-lt"/>
              </a:rPr>
              <a:t>Y</a:t>
            </a:r>
            <a:endParaRPr lang="en-US" sz="1400" dirty="0">
              <a:latin typeface="+mj-lt"/>
            </a:endParaRPr>
          </a:p>
        </p:txBody>
      </p:sp>
      <p:sp>
        <p:nvSpPr>
          <p:cNvPr id="53" name="TextBox 52"/>
          <p:cNvSpPr txBox="1"/>
          <p:nvPr/>
        </p:nvSpPr>
        <p:spPr>
          <a:xfrm>
            <a:off x="9897601" y="3947168"/>
            <a:ext cx="344966" cy="307777"/>
          </a:xfrm>
          <a:prstGeom prst="rect">
            <a:avLst/>
          </a:prstGeom>
          <a:noFill/>
        </p:spPr>
        <p:txBody>
          <a:bodyPr wrap="square" rtlCol="0">
            <a:spAutoFit/>
          </a:bodyPr>
          <a:lstStyle/>
          <a:p>
            <a:r>
              <a:rPr lang="en-US" sz="1400" dirty="0" smtClean="0">
                <a:latin typeface="+mj-lt"/>
              </a:rPr>
              <a:t>X</a:t>
            </a:r>
            <a:endParaRPr lang="en-US" sz="1400" dirty="0">
              <a:latin typeface="+mj-lt"/>
            </a:endParaRPr>
          </a:p>
        </p:txBody>
      </p:sp>
      <p:sp>
        <p:nvSpPr>
          <p:cNvPr id="54" name="TextBox 53"/>
          <p:cNvSpPr txBox="1"/>
          <p:nvPr/>
        </p:nvSpPr>
        <p:spPr>
          <a:xfrm>
            <a:off x="8870368" y="3996049"/>
            <a:ext cx="344966" cy="307777"/>
          </a:xfrm>
          <a:prstGeom prst="rect">
            <a:avLst/>
          </a:prstGeom>
          <a:noFill/>
        </p:spPr>
        <p:txBody>
          <a:bodyPr wrap="square" rtlCol="0">
            <a:spAutoFit/>
          </a:bodyPr>
          <a:lstStyle/>
          <a:p>
            <a:r>
              <a:rPr lang="en-US" sz="1400" dirty="0" smtClean="0">
                <a:latin typeface="+mj-lt"/>
              </a:rPr>
              <a:t>Z</a:t>
            </a:r>
            <a:endParaRPr lang="en-US" sz="1400" dirty="0">
              <a:latin typeface="+mj-lt"/>
            </a:endParaRPr>
          </a:p>
        </p:txBody>
      </p:sp>
      <p:sp>
        <p:nvSpPr>
          <p:cNvPr id="55" name="TextBox 54"/>
          <p:cNvSpPr txBox="1"/>
          <p:nvPr/>
        </p:nvSpPr>
        <p:spPr>
          <a:xfrm>
            <a:off x="8993023" y="3294178"/>
            <a:ext cx="344966" cy="307777"/>
          </a:xfrm>
          <a:prstGeom prst="rect">
            <a:avLst/>
          </a:prstGeom>
          <a:noFill/>
        </p:spPr>
        <p:txBody>
          <a:bodyPr wrap="square" rtlCol="0">
            <a:spAutoFit/>
          </a:bodyPr>
          <a:lstStyle/>
          <a:p>
            <a:r>
              <a:rPr lang="en-US" sz="1400" dirty="0" smtClean="0">
                <a:latin typeface="+mj-lt"/>
              </a:rPr>
              <a:t>Z</a:t>
            </a:r>
            <a:endParaRPr lang="en-US" sz="1400" dirty="0">
              <a:latin typeface="+mj-lt"/>
            </a:endParaRPr>
          </a:p>
        </p:txBody>
      </p:sp>
      <p:sp>
        <p:nvSpPr>
          <p:cNvPr id="56" name="TextBox 55"/>
          <p:cNvSpPr txBox="1"/>
          <p:nvPr/>
        </p:nvSpPr>
        <p:spPr>
          <a:xfrm>
            <a:off x="8138272" y="3973047"/>
            <a:ext cx="344966" cy="307777"/>
          </a:xfrm>
          <a:prstGeom prst="rect">
            <a:avLst/>
          </a:prstGeom>
          <a:noFill/>
        </p:spPr>
        <p:txBody>
          <a:bodyPr wrap="square" rtlCol="0">
            <a:spAutoFit/>
          </a:bodyPr>
          <a:lstStyle/>
          <a:p>
            <a:r>
              <a:rPr lang="en-US" sz="1400" dirty="0" smtClean="0">
                <a:latin typeface="+mj-lt"/>
              </a:rPr>
              <a:t>Z</a:t>
            </a:r>
            <a:endParaRPr lang="en-US" sz="1400" dirty="0">
              <a:latin typeface="+mj-lt"/>
            </a:endParaRPr>
          </a:p>
        </p:txBody>
      </p:sp>
      <p:sp>
        <p:nvSpPr>
          <p:cNvPr id="57" name="TextBox 56"/>
          <p:cNvSpPr txBox="1"/>
          <p:nvPr/>
        </p:nvSpPr>
        <p:spPr>
          <a:xfrm>
            <a:off x="7111037" y="3935665"/>
            <a:ext cx="344966" cy="307777"/>
          </a:xfrm>
          <a:prstGeom prst="rect">
            <a:avLst/>
          </a:prstGeom>
          <a:noFill/>
        </p:spPr>
        <p:txBody>
          <a:bodyPr wrap="square" rtlCol="0">
            <a:spAutoFit/>
          </a:bodyPr>
          <a:lstStyle/>
          <a:p>
            <a:r>
              <a:rPr lang="en-US" sz="1400" dirty="0" smtClean="0">
                <a:latin typeface="+mj-lt"/>
              </a:rPr>
              <a:t>X</a:t>
            </a:r>
            <a:endParaRPr lang="en-US" sz="1400" dirty="0">
              <a:latin typeface="+mj-lt"/>
            </a:endParaRPr>
          </a:p>
        </p:txBody>
      </p:sp>
      <p:sp>
        <p:nvSpPr>
          <p:cNvPr id="58" name="TextBox 57"/>
          <p:cNvSpPr txBox="1"/>
          <p:nvPr/>
        </p:nvSpPr>
        <p:spPr>
          <a:xfrm>
            <a:off x="7103314" y="3248643"/>
            <a:ext cx="344966" cy="307777"/>
          </a:xfrm>
          <a:prstGeom prst="rect">
            <a:avLst/>
          </a:prstGeom>
          <a:noFill/>
        </p:spPr>
        <p:txBody>
          <a:bodyPr wrap="square" rtlCol="0">
            <a:spAutoFit/>
          </a:bodyPr>
          <a:lstStyle/>
          <a:p>
            <a:r>
              <a:rPr lang="en-US" sz="1400" dirty="0" smtClean="0">
                <a:latin typeface="+mj-lt"/>
              </a:rPr>
              <a:t>Y</a:t>
            </a:r>
            <a:endParaRPr lang="en-US" sz="1400" dirty="0">
              <a:latin typeface="+mj-lt"/>
            </a:endParaRPr>
          </a:p>
        </p:txBody>
      </p:sp>
      <p:sp>
        <p:nvSpPr>
          <p:cNvPr id="59" name="TextBox 58"/>
          <p:cNvSpPr txBox="1"/>
          <p:nvPr/>
        </p:nvSpPr>
        <p:spPr>
          <a:xfrm>
            <a:off x="7942788" y="3343318"/>
            <a:ext cx="344966" cy="307777"/>
          </a:xfrm>
          <a:prstGeom prst="rect">
            <a:avLst/>
          </a:prstGeom>
          <a:noFill/>
        </p:spPr>
        <p:txBody>
          <a:bodyPr wrap="square" rtlCol="0">
            <a:spAutoFit/>
          </a:bodyPr>
          <a:lstStyle/>
          <a:p>
            <a:r>
              <a:rPr lang="en-US" sz="1400" dirty="0" smtClean="0">
                <a:latin typeface="+mj-lt"/>
              </a:rPr>
              <a:t>Z</a:t>
            </a:r>
            <a:endParaRPr lang="en-US" sz="1400" dirty="0">
              <a:latin typeface="+mj-lt"/>
            </a:endParaRPr>
          </a:p>
        </p:txBody>
      </p:sp>
      <p:sp>
        <p:nvSpPr>
          <p:cNvPr id="60" name="TextBox 59"/>
          <p:cNvSpPr txBox="1"/>
          <p:nvPr/>
        </p:nvSpPr>
        <p:spPr>
          <a:xfrm>
            <a:off x="8651888" y="2762473"/>
            <a:ext cx="344966" cy="307777"/>
          </a:xfrm>
          <a:prstGeom prst="rect">
            <a:avLst/>
          </a:prstGeom>
          <a:noFill/>
        </p:spPr>
        <p:txBody>
          <a:bodyPr wrap="square" rtlCol="0">
            <a:spAutoFit/>
          </a:bodyPr>
          <a:lstStyle/>
          <a:p>
            <a:r>
              <a:rPr lang="en-US" sz="1400" dirty="0" smtClean="0">
                <a:latin typeface="+mj-lt"/>
              </a:rPr>
              <a:t>X</a:t>
            </a:r>
            <a:endParaRPr lang="en-US" sz="1400" dirty="0">
              <a:latin typeface="+mj-lt"/>
            </a:endParaRPr>
          </a:p>
        </p:txBody>
      </p:sp>
      <p:sp>
        <p:nvSpPr>
          <p:cNvPr id="61" name="TextBox 60"/>
          <p:cNvSpPr txBox="1"/>
          <p:nvPr/>
        </p:nvSpPr>
        <p:spPr>
          <a:xfrm>
            <a:off x="7938955" y="2589945"/>
            <a:ext cx="344966" cy="307777"/>
          </a:xfrm>
          <a:prstGeom prst="rect">
            <a:avLst/>
          </a:prstGeom>
          <a:noFill/>
        </p:spPr>
        <p:txBody>
          <a:bodyPr wrap="square" rtlCol="0">
            <a:spAutoFit/>
          </a:bodyPr>
          <a:lstStyle/>
          <a:p>
            <a:r>
              <a:rPr lang="en-US" sz="1400" dirty="0" smtClean="0">
                <a:latin typeface="+mj-lt"/>
              </a:rPr>
              <a:t>X</a:t>
            </a:r>
            <a:endParaRPr lang="en-US" sz="1400" dirty="0">
              <a:latin typeface="+mj-lt"/>
            </a:endParaRPr>
          </a:p>
        </p:txBody>
      </p:sp>
      <p:sp>
        <p:nvSpPr>
          <p:cNvPr id="62" name="TextBox 61"/>
          <p:cNvSpPr txBox="1"/>
          <p:nvPr/>
        </p:nvSpPr>
        <p:spPr>
          <a:xfrm>
            <a:off x="7264821" y="2603798"/>
            <a:ext cx="344966" cy="307777"/>
          </a:xfrm>
          <a:prstGeom prst="rect">
            <a:avLst/>
          </a:prstGeom>
          <a:noFill/>
        </p:spPr>
        <p:txBody>
          <a:bodyPr wrap="square" rtlCol="0">
            <a:spAutoFit/>
          </a:bodyPr>
          <a:lstStyle/>
          <a:p>
            <a:r>
              <a:rPr lang="en-US" sz="1400" dirty="0" smtClean="0">
                <a:latin typeface="+mj-lt"/>
              </a:rPr>
              <a:t>Z</a:t>
            </a:r>
            <a:endParaRPr lang="en-US" sz="1400" dirty="0">
              <a:latin typeface="+mj-lt"/>
            </a:endParaRPr>
          </a:p>
        </p:txBody>
      </p:sp>
      <p:sp>
        <p:nvSpPr>
          <p:cNvPr id="63" name="Oval 62"/>
          <p:cNvSpPr/>
          <p:nvPr/>
        </p:nvSpPr>
        <p:spPr>
          <a:xfrm>
            <a:off x="6708571" y="2862921"/>
            <a:ext cx="2299780" cy="1639019"/>
          </a:xfrm>
          <a:prstGeom prst="ellipse">
            <a:avLst/>
          </a:prstGeom>
          <a:noFill/>
          <a:ln>
            <a:solidFill>
              <a:srgbClr val="FF141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8318416" y="2888798"/>
            <a:ext cx="2184788" cy="1584385"/>
          </a:xfrm>
          <a:prstGeom prst="ellipse">
            <a:avLst/>
          </a:prstGeom>
          <a:noFill/>
          <a:ln>
            <a:solidFill>
              <a:srgbClr val="FF141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p:cNvSpPr txBox="1"/>
          <p:nvPr/>
        </p:nvSpPr>
        <p:spPr>
          <a:xfrm>
            <a:off x="2105482" y="1252573"/>
            <a:ext cx="2472261" cy="369332"/>
          </a:xfrm>
          <a:prstGeom prst="rect">
            <a:avLst/>
          </a:prstGeom>
          <a:noFill/>
        </p:spPr>
        <p:txBody>
          <a:bodyPr wrap="square" rtlCol="0">
            <a:spAutoFit/>
          </a:bodyPr>
          <a:lstStyle/>
          <a:p>
            <a:r>
              <a:rPr lang="en-US" dirty="0" smtClean="0">
                <a:latin typeface="+mj-lt"/>
              </a:rPr>
              <a:t>Query Graph Q</a:t>
            </a:r>
            <a:endParaRPr lang="en-US" dirty="0">
              <a:latin typeface="+mj-lt"/>
            </a:endParaRPr>
          </a:p>
        </p:txBody>
      </p:sp>
      <p:sp>
        <p:nvSpPr>
          <p:cNvPr id="66" name="TextBox 65"/>
          <p:cNvSpPr txBox="1"/>
          <p:nvPr/>
        </p:nvSpPr>
        <p:spPr>
          <a:xfrm>
            <a:off x="7233698" y="1244383"/>
            <a:ext cx="2472261" cy="369332"/>
          </a:xfrm>
          <a:prstGeom prst="rect">
            <a:avLst/>
          </a:prstGeom>
          <a:noFill/>
        </p:spPr>
        <p:txBody>
          <a:bodyPr wrap="square" rtlCol="0">
            <a:spAutoFit/>
          </a:bodyPr>
          <a:lstStyle/>
          <a:p>
            <a:r>
              <a:rPr lang="en-US" dirty="0" smtClean="0">
                <a:latin typeface="+mj-lt"/>
              </a:rPr>
              <a:t>Data Graph G</a:t>
            </a:r>
            <a:endParaRPr lang="en-US" dirty="0">
              <a:latin typeface="+mj-lt"/>
            </a:endParaRPr>
          </a:p>
        </p:txBody>
      </p:sp>
      <p:sp>
        <p:nvSpPr>
          <p:cNvPr id="68" name="TextBox 67"/>
          <p:cNvSpPr txBox="1"/>
          <p:nvPr/>
        </p:nvSpPr>
        <p:spPr>
          <a:xfrm>
            <a:off x="7084164" y="4944758"/>
            <a:ext cx="3200524" cy="584775"/>
          </a:xfrm>
          <a:prstGeom prst="rect">
            <a:avLst/>
          </a:prstGeom>
          <a:noFill/>
        </p:spPr>
        <p:txBody>
          <a:bodyPr wrap="square" rtlCol="0">
            <a:spAutoFit/>
          </a:bodyPr>
          <a:lstStyle/>
          <a:p>
            <a:r>
              <a:rPr lang="en-US" sz="1600" dirty="0" smtClean="0">
                <a:latin typeface="+mj-lt"/>
              </a:rPr>
              <a:t>Subgraphs of G that are isomorphic to Q</a:t>
            </a:r>
            <a:endParaRPr lang="en-US" sz="1600" dirty="0">
              <a:latin typeface="+mj-lt"/>
            </a:endParaRPr>
          </a:p>
        </p:txBody>
      </p:sp>
      <p:cxnSp>
        <p:nvCxnSpPr>
          <p:cNvPr id="69" name="Straight Arrow Connector 68"/>
          <p:cNvCxnSpPr/>
          <p:nvPr/>
        </p:nvCxnSpPr>
        <p:spPr>
          <a:xfrm flipH="1" flipV="1">
            <a:off x="8134437" y="4493314"/>
            <a:ext cx="356468" cy="448575"/>
          </a:xfrm>
          <a:prstGeom prst="straightConnector1">
            <a:avLst/>
          </a:prstGeom>
          <a:ln w="15875">
            <a:tailEnd type="arrow"/>
          </a:ln>
        </p:spPr>
        <p:style>
          <a:lnRef idx="1">
            <a:schemeClr val="dk1"/>
          </a:lnRef>
          <a:fillRef idx="0">
            <a:schemeClr val="dk1"/>
          </a:fillRef>
          <a:effectRef idx="0">
            <a:schemeClr val="dk1"/>
          </a:effectRef>
          <a:fontRef idx="minor">
            <a:schemeClr val="tx1"/>
          </a:fontRef>
        </p:style>
      </p:cxnSp>
      <p:cxnSp>
        <p:nvCxnSpPr>
          <p:cNvPr id="70" name="Straight Arrow Connector 69"/>
          <p:cNvCxnSpPr>
            <a:endCxn id="64" idx="4"/>
          </p:cNvCxnSpPr>
          <p:nvPr/>
        </p:nvCxnSpPr>
        <p:spPr>
          <a:xfrm flipV="1">
            <a:off x="9134837" y="4473184"/>
            <a:ext cx="275973" cy="468703"/>
          </a:xfrm>
          <a:prstGeom prst="straightConnector1">
            <a:avLst/>
          </a:prstGeom>
          <a:ln w="15875">
            <a:tailEnd type="arrow"/>
          </a:ln>
        </p:spPr>
        <p:style>
          <a:lnRef idx="1">
            <a:schemeClr val="dk1"/>
          </a:lnRef>
          <a:fillRef idx="0">
            <a:schemeClr val="dk1"/>
          </a:fillRef>
          <a:effectRef idx="0">
            <a:schemeClr val="dk1"/>
          </a:effectRef>
          <a:fontRef idx="minor">
            <a:schemeClr val="tx1"/>
          </a:fontRef>
        </p:style>
      </p:cxnSp>
      <p:sp>
        <p:nvSpPr>
          <p:cNvPr id="3" name="Rounded Rectangle 2"/>
          <p:cNvSpPr/>
          <p:nvPr/>
        </p:nvSpPr>
        <p:spPr>
          <a:xfrm>
            <a:off x="743495" y="4717602"/>
            <a:ext cx="5256126" cy="144752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Problem:</a:t>
            </a:r>
          </a:p>
          <a:p>
            <a:pPr algn="ctr"/>
            <a:r>
              <a:rPr lang="en-US" dirty="0" smtClean="0"/>
              <a:t>Find all subgraphs of G that are isomorphic to Q</a:t>
            </a:r>
            <a:endParaRPr lang="en-US" dirty="0"/>
          </a:p>
        </p:txBody>
      </p:sp>
      <p:sp>
        <p:nvSpPr>
          <p:cNvPr id="5" name="Rounded Rectangle 4"/>
          <p:cNvSpPr/>
          <p:nvPr/>
        </p:nvSpPr>
        <p:spPr>
          <a:xfrm>
            <a:off x="743495" y="3380911"/>
            <a:ext cx="5470107" cy="13268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Isomorphism Criteria:</a:t>
            </a:r>
          </a:p>
          <a:p>
            <a:pPr marL="342900" indent="-342900" algn="ctr">
              <a:buAutoNum type="arabicPeriod"/>
            </a:pPr>
            <a:r>
              <a:rPr lang="en-US" dirty="0" smtClean="0"/>
              <a:t>Structure of the graph matches</a:t>
            </a:r>
          </a:p>
          <a:p>
            <a:pPr marL="342900" indent="-342900" algn="ctr">
              <a:buFontTx/>
              <a:buAutoNum type="arabicPeriod"/>
            </a:pPr>
            <a:r>
              <a:rPr lang="en-US" dirty="0"/>
              <a:t>Properties on nodes and edges </a:t>
            </a:r>
            <a:r>
              <a:rPr lang="en-US" dirty="0" smtClean="0"/>
              <a:t>match</a:t>
            </a:r>
            <a:endParaRPr lang="en-US" dirty="0"/>
          </a:p>
        </p:txBody>
      </p:sp>
    </p:spTree>
    <p:extLst>
      <p:ext uri="{BB962C8B-B14F-4D97-AF65-F5344CB8AC3E}">
        <p14:creationId xmlns="" xmlns:p14="http://schemas.microsoft.com/office/powerpoint/2010/main" val="2369187900"/>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0"/>
            <a:ext cx="5943599" cy="4419600"/>
          </a:xfrm>
        </p:spPr>
        <p:txBody>
          <a:bodyPr/>
          <a:lstStyle/>
          <a:p>
            <a:endParaRPr lang="en-US" sz="2400" b="1" dirty="0" smtClean="0"/>
          </a:p>
          <a:p>
            <a:r>
              <a:rPr lang="en-US" sz="2400" b="1" dirty="0" smtClean="0"/>
              <a:t>World’s fastest data loading performance</a:t>
            </a:r>
          </a:p>
          <a:p>
            <a:r>
              <a:rPr lang="en-US" sz="2400" b="1" dirty="0" smtClean="0"/>
              <a:t>World’s fastest query performance</a:t>
            </a:r>
            <a:endParaRPr lang="en-US" sz="2400" dirty="0" smtClean="0"/>
          </a:p>
          <a:p>
            <a:r>
              <a:rPr lang="en-US" sz="2400" b="1" dirty="0" smtClean="0"/>
              <a:t>Worlds fastest inference performance</a:t>
            </a:r>
          </a:p>
          <a:p>
            <a:r>
              <a:rPr lang="en-US" sz="2400" b="1" dirty="0" smtClean="0"/>
              <a:t>Massive scalability: 1.08 trillion edges</a:t>
            </a:r>
          </a:p>
          <a:p>
            <a:pPr lvl="1">
              <a:buNone/>
            </a:pPr>
            <a:endParaRPr lang="en-US" dirty="0" smtClean="0"/>
          </a:p>
          <a:p>
            <a:pPr lvl="1">
              <a:buNone/>
            </a:pPr>
            <a:endParaRPr lang="en-US" dirty="0" smtClean="0"/>
          </a:p>
          <a:p>
            <a:r>
              <a:rPr lang="en-US" sz="2000" b="1" dirty="0" smtClean="0"/>
              <a:t>Platform</a:t>
            </a:r>
            <a:r>
              <a:rPr lang="en-US" sz="2000" dirty="0" smtClean="0"/>
              <a:t>: Oracle Exadata X4-2 Database Machine</a:t>
            </a:r>
          </a:p>
          <a:p>
            <a:r>
              <a:rPr lang="en-US" sz="2000" b="1" dirty="0" smtClean="0"/>
              <a:t>Source</a:t>
            </a:r>
            <a:r>
              <a:rPr lang="en-US" sz="2000" dirty="0" smtClean="0"/>
              <a:t>:   w3.org/wiki/LargeTripleStores, 9/26/2014</a:t>
            </a:r>
          </a:p>
        </p:txBody>
      </p:sp>
      <p:sp>
        <p:nvSpPr>
          <p:cNvPr id="2" name="Rectangle 1"/>
          <p:cNvSpPr/>
          <p:nvPr/>
        </p:nvSpPr>
        <p:spPr>
          <a:xfrm>
            <a:off x="6323012" y="1447800"/>
            <a:ext cx="5257800" cy="4572000"/>
          </a:xfrm>
          <a:prstGeom prst="rect">
            <a:avLst/>
          </a:prstGeom>
          <a:gradFill flip="none" rotWithShape="1">
            <a:gsLst>
              <a:gs pos="44000">
                <a:schemeClr val="accent6">
                  <a:lumMod val="60000"/>
                  <a:lumOff val="40000"/>
                  <a:alpha val="0"/>
                </a:schemeClr>
              </a:gs>
              <a:gs pos="100000">
                <a:srgbClr val="000000">
                  <a:alpha val="55000"/>
                </a:srgbClr>
              </a:gs>
            </a:gsLst>
            <a:path path="circle">
              <a:fillToRect t="100000" r="100000"/>
            </a:path>
            <a:tileRect l="-100000" b="-100000"/>
          </a:grad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6" name="Text Placeholder 5"/>
          <p:cNvSpPr>
            <a:spLocks noGrp="1"/>
          </p:cNvSpPr>
          <p:nvPr>
            <p:ph sz="half" idx="2"/>
          </p:nvPr>
        </p:nvSpPr>
        <p:spPr>
          <a:xfrm>
            <a:off x="6094412" y="1524001"/>
            <a:ext cx="5714998" cy="4419600"/>
          </a:xfrm>
        </p:spPr>
        <p:txBody>
          <a:bodyPr/>
          <a:lstStyle/>
          <a:p>
            <a:pPr marL="0" indent="0" algn="ctr">
              <a:buNone/>
            </a:pPr>
            <a:r>
              <a:rPr lang="en-US" sz="2000" dirty="0" smtClean="0">
                <a:solidFill>
                  <a:srgbClr val="FF0000"/>
                </a:solidFill>
              </a:rPr>
              <a:t>Oracle </a:t>
            </a:r>
            <a:r>
              <a:rPr lang="en-US" sz="2000" dirty="0">
                <a:solidFill>
                  <a:srgbClr val="FF0000"/>
                </a:solidFill>
              </a:rPr>
              <a:t>Database 12</a:t>
            </a:r>
            <a:r>
              <a:rPr lang="en-US" sz="2000" i="1" dirty="0">
                <a:solidFill>
                  <a:srgbClr val="FF0000"/>
                </a:solidFill>
              </a:rPr>
              <a:t>c</a:t>
            </a:r>
            <a:r>
              <a:rPr lang="en-US" sz="2000" dirty="0">
                <a:solidFill>
                  <a:srgbClr val="FF0000"/>
                </a:solidFill>
              </a:rPr>
              <a:t> </a:t>
            </a:r>
            <a:r>
              <a:rPr lang="en-US" sz="2000" dirty="0" smtClean="0">
                <a:solidFill>
                  <a:srgbClr val="FF0000"/>
                </a:solidFill>
              </a:rPr>
              <a:t>can load, query and</a:t>
            </a:r>
            <a:br>
              <a:rPr lang="en-US" sz="2000" dirty="0" smtClean="0">
                <a:solidFill>
                  <a:srgbClr val="FF0000"/>
                </a:solidFill>
              </a:rPr>
            </a:br>
            <a:r>
              <a:rPr lang="en-US" sz="2000" dirty="0" smtClean="0">
                <a:solidFill>
                  <a:srgbClr val="FF0000"/>
                </a:solidFill>
              </a:rPr>
              <a:t>           inference </a:t>
            </a:r>
            <a:r>
              <a:rPr lang="en-US" sz="2000" dirty="0">
                <a:solidFill>
                  <a:srgbClr val="FF0000"/>
                </a:solidFill>
              </a:rPr>
              <a:t>m</a:t>
            </a:r>
            <a:r>
              <a:rPr lang="en-US" sz="2000" dirty="0" smtClean="0">
                <a:solidFill>
                  <a:srgbClr val="FF0000"/>
                </a:solidFill>
              </a:rPr>
              <a:t>illions of RDF graph edges</a:t>
            </a:r>
            <a:br>
              <a:rPr lang="en-US" sz="2000" dirty="0" smtClean="0">
                <a:solidFill>
                  <a:srgbClr val="FF0000"/>
                </a:solidFill>
              </a:rPr>
            </a:br>
            <a:r>
              <a:rPr lang="en-US" sz="2000" dirty="0" smtClean="0">
                <a:solidFill>
                  <a:srgbClr val="FF0000"/>
                </a:solidFill>
              </a:rPr>
              <a:t> per second </a:t>
            </a:r>
            <a:endParaRPr lang="en-US" sz="2000" dirty="0">
              <a:solidFill>
                <a:srgbClr val="FF0000"/>
              </a:solidFill>
            </a:endParaRPr>
          </a:p>
        </p:txBody>
      </p:sp>
      <p:sp>
        <p:nvSpPr>
          <p:cNvPr id="4" name="Footer Placeholder 3"/>
          <p:cNvSpPr>
            <a:spLocks noGrp="1"/>
          </p:cNvSpPr>
          <p:nvPr>
            <p:ph type="ftr" sz="quarter" idx="11"/>
          </p:nvPr>
        </p:nvSpPr>
        <p:spPr/>
        <p:txBody>
          <a:bodyPr/>
          <a:lstStyle/>
          <a:p>
            <a:endParaRPr lang="en-US" dirty="0"/>
          </a:p>
        </p:txBody>
      </p:sp>
      <p:graphicFrame>
        <p:nvGraphicFramePr>
          <p:cNvPr id="8" name="Content Placeholder 5"/>
          <p:cNvGraphicFramePr>
            <a:graphicFrameLocks/>
          </p:cNvGraphicFramePr>
          <p:nvPr>
            <p:extLst>
              <p:ext uri="{D42A27DB-BD31-4B8C-83A1-F6EECF244321}">
                <p14:modId xmlns="" xmlns:p14="http://schemas.microsoft.com/office/powerpoint/2010/main" val="4043806891"/>
              </p:ext>
            </p:extLst>
          </p:nvPr>
        </p:nvGraphicFramePr>
        <p:xfrm>
          <a:off x="6551612" y="2286000"/>
          <a:ext cx="4800600" cy="3733800"/>
        </p:xfrm>
        <a:graphic>
          <a:graphicData uri="http://schemas.openxmlformats.org/drawingml/2006/chart">
            <c:chart xmlns:c="http://schemas.openxmlformats.org/drawingml/2006/chart" xmlns:r="http://schemas.openxmlformats.org/officeDocument/2006/relationships" r:id="rId3"/>
          </a:graphicData>
        </a:graphic>
      </p:graphicFrame>
      <p:pic>
        <p:nvPicPr>
          <p:cNvPr id="3074" name="Picture 2" descr="http://www.oracle.com/ocom/groups/public/@ocom/documents/digitalasset/1966595.jpg"/>
          <p:cNvPicPr>
            <a:picLocks noChangeAspect="1" noChangeArrowheads="1"/>
          </p:cNvPicPr>
          <p:nvPr/>
        </p:nvPicPr>
        <p:blipFill>
          <a:blip r:embed="rId4" cstate="print"/>
          <a:srcRect/>
          <a:stretch>
            <a:fillRect/>
          </a:stretch>
        </p:blipFill>
        <p:spPr bwMode="auto">
          <a:xfrm>
            <a:off x="9708250" y="304800"/>
            <a:ext cx="2158311" cy="914400"/>
          </a:xfrm>
          <a:prstGeom prst="rect">
            <a:avLst/>
          </a:prstGeom>
          <a:noFill/>
        </p:spPr>
      </p:pic>
      <p:sp>
        <p:nvSpPr>
          <p:cNvPr id="10" name="Title 1"/>
          <p:cNvSpPr>
            <a:spLocks noGrp="1"/>
          </p:cNvSpPr>
          <p:nvPr>
            <p:ph type="title"/>
          </p:nvPr>
        </p:nvSpPr>
        <p:spPr>
          <a:xfrm>
            <a:off x="531812" y="381000"/>
            <a:ext cx="11125200" cy="889000"/>
          </a:xfrm>
        </p:spPr>
        <p:txBody>
          <a:bodyPr/>
          <a:lstStyle/>
          <a:p>
            <a:r>
              <a:rPr lang="en-US" dirty="0" smtClean="0"/>
              <a:t/>
            </a:r>
            <a:br>
              <a:rPr lang="en-US" dirty="0" smtClean="0"/>
            </a:br>
            <a:r>
              <a:rPr lang="en-US" dirty="0" smtClean="0"/>
              <a:t/>
            </a:r>
            <a:br>
              <a:rPr lang="en-US" dirty="0" smtClean="0"/>
            </a:br>
            <a:r>
              <a:rPr lang="en-US" dirty="0" smtClean="0"/>
              <a:t/>
            </a:r>
            <a:br>
              <a:rPr lang="en-US" dirty="0" smtClean="0"/>
            </a:br>
            <a:r>
              <a:rPr lang="en-US" dirty="0" smtClean="0"/>
              <a:t>World’s Fastest Big Data Graph Benchmark</a:t>
            </a:r>
            <a:br>
              <a:rPr lang="en-US" dirty="0" smtClean="0"/>
            </a:br>
            <a:r>
              <a:rPr lang="en-US" sz="2400" dirty="0" smtClean="0">
                <a:solidFill>
                  <a:srgbClr val="FF0000"/>
                </a:solidFill>
              </a:rPr>
              <a:t>1 Trillion Triple RDF Benchmark with Oracle Spatial and Graph</a:t>
            </a:r>
            <a:endParaRPr lang="en-US" sz="2400" dirty="0">
              <a:solidFill>
                <a:srgbClr val="FF0000"/>
              </a:solidFill>
            </a:endParaRPr>
          </a:p>
        </p:txBody>
      </p:sp>
    </p:spTree>
    <p:extLst>
      <p:ext uri="{BB962C8B-B14F-4D97-AF65-F5344CB8AC3E}">
        <p14:creationId xmlns="" xmlns:p14="http://schemas.microsoft.com/office/powerpoint/2010/main" val="992473653"/>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1812" y="101600"/>
            <a:ext cx="11125200" cy="889000"/>
          </a:xfrm>
        </p:spPr>
        <p:txBody>
          <a:bodyPr/>
          <a:lstStyle/>
          <a:p>
            <a:r>
              <a:rPr lang="en-US" dirty="0" smtClean="0">
                <a:cs typeface="Arial" pitchFamily="34" charset="0"/>
              </a:rPr>
              <a:t>Driving Information Access Through Technology Innovation</a:t>
            </a:r>
            <a:endParaRPr lang="en-US" dirty="0"/>
          </a:p>
        </p:txBody>
      </p:sp>
      <p:sp>
        <p:nvSpPr>
          <p:cNvPr id="26" name="Content Placeholder 25"/>
          <p:cNvSpPr>
            <a:spLocks noGrp="1"/>
          </p:cNvSpPr>
          <p:nvPr>
            <p:ph idx="1"/>
          </p:nvPr>
        </p:nvSpPr>
        <p:spPr>
          <a:xfrm>
            <a:off x="531151" y="1143000"/>
            <a:ext cx="11126522" cy="609600"/>
          </a:xfrm>
        </p:spPr>
        <p:txBody>
          <a:bodyPr/>
          <a:lstStyle/>
          <a:p>
            <a:pPr algn="ctr">
              <a:buNone/>
            </a:pPr>
            <a:r>
              <a:rPr lang="en-US" sz="3200" spc="-100" dirty="0" smtClean="0">
                <a:solidFill>
                  <a:schemeClr val="accent1"/>
                </a:solidFill>
              </a:rPr>
              <a:t>Use the Right Tool for the Job </a:t>
            </a:r>
            <a:r>
              <a:rPr lang="en-US" sz="3200" u="sng" spc="-100" dirty="0" smtClean="0">
                <a:solidFill>
                  <a:schemeClr val="accent1"/>
                </a:solidFill>
              </a:rPr>
              <a:t>and</a:t>
            </a:r>
            <a:r>
              <a:rPr lang="en-US" sz="3200" spc="-100" dirty="0" smtClean="0">
                <a:solidFill>
                  <a:schemeClr val="accent1"/>
                </a:solidFill>
              </a:rPr>
              <a:t> benefit from the Power of “AND”</a:t>
            </a:r>
          </a:p>
        </p:txBody>
      </p:sp>
      <p:sp>
        <p:nvSpPr>
          <p:cNvPr id="50" name="Slide Number Placeholder 49"/>
          <p:cNvSpPr>
            <a:spLocks noGrp="1"/>
          </p:cNvSpPr>
          <p:nvPr>
            <p:ph type="sldNum" sz="quarter" idx="12"/>
          </p:nvPr>
        </p:nvSpPr>
        <p:spPr/>
        <p:txBody>
          <a:bodyPr/>
          <a:lstStyle/>
          <a:p>
            <a:fld id="{C51EAA63-D034-42AE-91FA-B13B9518C7BE}" type="slidenum">
              <a:rPr lang="en-US" smtClean="0"/>
              <a:pPr/>
              <a:t>29</a:t>
            </a:fld>
            <a:endParaRPr lang="en-US" dirty="0"/>
          </a:p>
        </p:txBody>
      </p:sp>
      <p:pic>
        <p:nvPicPr>
          <p:cNvPr id="37" name="Oracle red badge logo" descr="Oracle logo in white on red staging background"/>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bwMode="ltGray">
          <a:xfrm>
            <a:off x="531812" y="6263640"/>
            <a:ext cx="1622861" cy="594360"/>
          </a:xfrm>
          <a:prstGeom prst="rect">
            <a:avLst/>
          </a:prstGeom>
        </p:spPr>
      </p:pic>
      <p:grpSp>
        <p:nvGrpSpPr>
          <p:cNvPr id="2" name="Group 15"/>
          <p:cNvGrpSpPr/>
          <p:nvPr/>
        </p:nvGrpSpPr>
        <p:grpSpPr>
          <a:xfrm>
            <a:off x="8043222" y="3213291"/>
            <a:ext cx="3938854" cy="2704909"/>
            <a:chOff x="4838700" y="723901"/>
            <a:chExt cx="3848100" cy="3238499"/>
          </a:xfrm>
        </p:grpSpPr>
        <p:sp>
          <p:nvSpPr>
            <p:cNvPr id="29" name="Rectangle 28"/>
            <p:cNvSpPr/>
            <p:nvPr/>
          </p:nvSpPr>
          <p:spPr>
            <a:xfrm>
              <a:off x="4972050" y="771525"/>
              <a:ext cx="3714750" cy="3190875"/>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solidFill>
                  <a:srgbClr val="000000"/>
                </a:solidFill>
              </a:endParaRPr>
            </a:p>
          </p:txBody>
        </p:sp>
        <p:sp>
          <p:nvSpPr>
            <p:cNvPr id="30" name="TextBox 12"/>
            <p:cNvSpPr txBox="1">
              <a:spLocks noChangeArrowheads="1"/>
            </p:cNvSpPr>
            <p:nvPr/>
          </p:nvSpPr>
          <p:spPr bwMode="auto">
            <a:xfrm>
              <a:off x="5085002" y="1996777"/>
              <a:ext cx="3497023" cy="1518848"/>
            </a:xfrm>
            <a:prstGeom prst="rect">
              <a:avLst/>
            </a:prstGeom>
            <a:noFill/>
            <a:ln w="9525">
              <a:noFill/>
              <a:miter lim="800000"/>
              <a:headEnd/>
              <a:tailEnd/>
            </a:ln>
          </p:spPr>
          <p:txBody>
            <a:bodyPr/>
            <a:lstStyle/>
            <a:p>
              <a:r>
                <a:rPr lang="en-US" sz="2000" b="1" dirty="0" smtClean="0">
                  <a:solidFill>
                    <a:srgbClr val="000000"/>
                  </a:solidFill>
                </a:rPr>
                <a:t>Run the Business</a:t>
              </a:r>
            </a:p>
            <a:p>
              <a:pPr marL="514350" lvl="1" indent="-228600">
                <a:spcAft>
                  <a:spcPts val="600"/>
                </a:spcAft>
                <a:buClr>
                  <a:srgbClr val="FF1414"/>
                </a:buClr>
                <a:buFont typeface="Wingdings" pitchFamily="2" charset="2"/>
                <a:buChar char="§"/>
              </a:pPr>
              <a:r>
                <a:rPr lang="en-US" sz="1600" dirty="0" smtClean="0">
                  <a:solidFill>
                    <a:srgbClr val="000000"/>
                  </a:solidFill>
                  <a:latin typeface="Arial" charset="0"/>
                  <a:ea typeface="ＭＳ Ｐゴシック" pitchFamily="-65" charset="-128"/>
                </a:rPr>
                <a:t>Integrate existing systems</a:t>
              </a:r>
            </a:p>
            <a:p>
              <a:pPr marL="514350" lvl="1" indent="-228600">
                <a:spcAft>
                  <a:spcPts val="600"/>
                </a:spcAft>
                <a:buClr>
                  <a:srgbClr val="FF1414"/>
                </a:buClr>
                <a:buFont typeface="Wingdings" pitchFamily="2" charset="2"/>
                <a:buChar char="§"/>
              </a:pPr>
              <a:r>
                <a:rPr lang="en-US" sz="1600" dirty="0" smtClean="0">
                  <a:solidFill>
                    <a:srgbClr val="000000"/>
                  </a:solidFill>
                  <a:latin typeface="Arial" charset="0"/>
                  <a:ea typeface="ＭＳ Ｐゴシック" pitchFamily="-65" charset="-128"/>
                </a:rPr>
                <a:t>Support mission-critical tasks</a:t>
              </a:r>
            </a:p>
            <a:p>
              <a:pPr marL="514350" lvl="1" indent="-228600">
                <a:spcAft>
                  <a:spcPts val="600"/>
                </a:spcAft>
                <a:buClr>
                  <a:srgbClr val="FF1414"/>
                </a:buClr>
                <a:buFont typeface="Wingdings" pitchFamily="2" charset="2"/>
                <a:buChar char="§"/>
              </a:pPr>
              <a:r>
                <a:rPr lang="en-US" sz="1600" dirty="0" smtClean="0">
                  <a:solidFill>
                    <a:srgbClr val="000000"/>
                  </a:solidFill>
                  <a:latin typeface="Arial" charset="0"/>
                  <a:ea typeface="ＭＳ Ｐゴシック" pitchFamily="-65" charset="-128"/>
                </a:rPr>
                <a:t>Protect existing expenditures</a:t>
              </a:r>
            </a:p>
            <a:p>
              <a:pPr marL="514350" lvl="1" indent="-228600">
                <a:spcAft>
                  <a:spcPts val="600"/>
                </a:spcAft>
                <a:buClr>
                  <a:srgbClr val="FF1414"/>
                </a:buClr>
                <a:buFont typeface="Wingdings" pitchFamily="2" charset="2"/>
                <a:buChar char="§"/>
              </a:pPr>
              <a:r>
                <a:rPr lang="en-US" sz="1600" dirty="0">
                  <a:solidFill>
                    <a:srgbClr val="000000"/>
                  </a:solidFill>
                  <a:latin typeface="Arial" charset="0"/>
                  <a:ea typeface="ＭＳ Ｐゴシック" pitchFamily="-65" charset="-128"/>
                </a:rPr>
                <a:t>E</a:t>
              </a:r>
              <a:r>
                <a:rPr lang="en-US" sz="1600" dirty="0" smtClean="0">
                  <a:solidFill>
                    <a:srgbClr val="000000"/>
                  </a:solidFill>
                  <a:latin typeface="Arial" charset="0"/>
                  <a:ea typeface="ＭＳ Ｐゴシック" pitchFamily="-65" charset="-128"/>
                </a:rPr>
                <a:t>nsure skills relevance</a:t>
              </a:r>
            </a:p>
            <a:p>
              <a:pPr marL="514350" lvl="1" indent="-228600">
                <a:buClr>
                  <a:srgbClr val="FF1414"/>
                </a:buClr>
                <a:buFont typeface="Wingdings" pitchFamily="2" charset="2"/>
                <a:buChar char="§"/>
              </a:pPr>
              <a:endParaRPr lang="en-US" sz="1600" dirty="0" smtClean="0">
                <a:solidFill>
                  <a:srgbClr val="000000"/>
                </a:solidFill>
                <a:latin typeface="Arial" charset="0"/>
                <a:ea typeface="ＭＳ Ｐゴシック" pitchFamily="-65" charset="-128"/>
              </a:endParaRPr>
            </a:p>
            <a:p>
              <a:pPr marL="115888" indent="-115888">
                <a:buClr>
                  <a:srgbClr val="FF1414"/>
                </a:buClr>
                <a:buFont typeface="Wingdings" pitchFamily="2" charset="2"/>
                <a:buChar char="§"/>
              </a:pPr>
              <a:endParaRPr lang="en-US" sz="1600" dirty="0" smtClean="0">
                <a:solidFill>
                  <a:srgbClr val="000000"/>
                </a:solidFill>
                <a:latin typeface="Arial" charset="0"/>
                <a:ea typeface="ＭＳ Ｐゴシック" pitchFamily="-65" charset="-128"/>
              </a:endParaRPr>
            </a:p>
          </p:txBody>
        </p:sp>
        <p:pic>
          <p:nvPicPr>
            <p:cNvPr id="31" name="Picture 30" descr="ic-Database-red.png"/>
            <p:cNvPicPr>
              <a:picLocks noChangeAspect="1"/>
            </p:cNvPicPr>
            <p:nvPr/>
          </p:nvPicPr>
          <p:blipFill>
            <a:blip r:embed="rId4" cstate="print"/>
            <a:stretch>
              <a:fillRect/>
            </a:stretch>
          </p:blipFill>
          <p:spPr>
            <a:xfrm>
              <a:off x="4838700" y="723901"/>
              <a:ext cx="1571625" cy="1485900"/>
            </a:xfrm>
            <a:prstGeom prst="rect">
              <a:avLst/>
            </a:prstGeom>
          </p:spPr>
        </p:pic>
        <p:sp>
          <p:nvSpPr>
            <p:cNvPr id="32" name="TextBox 31"/>
            <p:cNvSpPr txBox="1"/>
            <p:nvPr/>
          </p:nvSpPr>
          <p:spPr>
            <a:xfrm>
              <a:off x="6248400" y="1133475"/>
              <a:ext cx="1903085" cy="523220"/>
            </a:xfrm>
            <a:prstGeom prst="rect">
              <a:avLst/>
            </a:prstGeom>
            <a:noFill/>
          </p:spPr>
          <p:txBody>
            <a:bodyPr wrap="none" rtlCol="0">
              <a:spAutoFit/>
            </a:bodyPr>
            <a:lstStyle/>
            <a:p>
              <a:r>
                <a:rPr lang="en-US" sz="2800" b="1" dirty="0" smtClean="0">
                  <a:solidFill>
                    <a:srgbClr val="000000"/>
                  </a:solidFill>
                </a:rPr>
                <a:t>Relational</a:t>
              </a:r>
            </a:p>
          </p:txBody>
        </p:sp>
      </p:grpSp>
      <p:grpSp>
        <p:nvGrpSpPr>
          <p:cNvPr id="3" name="Group 14"/>
          <p:cNvGrpSpPr/>
          <p:nvPr/>
        </p:nvGrpSpPr>
        <p:grpSpPr>
          <a:xfrm>
            <a:off x="115047" y="3226062"/>
            <a:ext cx="3915125" cy="2673088"/>
            <a:chOff x="133350" y="819150"/>
            <a:chExt cx="3824918" cy="3200400"/>
          </a:xfrm>
        </p:grpSpPr>
        <p:sp>
          <p:nvSpPr>
            <p:cNvPr id="34" name="Rectangle 33"/>
            <p:cNvSpPr/>
            <p:nvPr/>
          </p:nvSpPr>
          <p:spPr>
            <a:xfrm>
              <a:off x="133350" y="828675"/>
              <a:ext cx="3714750" cy="3190875"/>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solidFill>
                  <a:srgbClr val="000000"/>
                </a:solidFill>
              </a:endParaRPr>
            </a:p>
          </p:txBody>
        </p:sp>
        <p:pic>
          <p:nvPicPr>
            <p:cNvPr id="35" name="Picture 34" descr="ic-BigData-gray.png"/>
            <p:cNvPicPr>
              <a:picLocks noChangeAspect="1"/>
            </p:cNvPicPr>
            <p:nvPr/>
          </p:nvPicPr>
          <p:blipFill>
            <a:blip r:embed="rId5" cstate="print"/>
            <a:srcRect l="12069" t="26207" r="11379" b="25862"/>
            <a:stretch>
              <a:fillRect/>
            </a:stretch>
          </p:blipFill>
          <p:spPr>
            <a:xfrm>
              <a:off x="1781175" y="819150"/>
              <a:ext cx="2114550" cy="1323975"/>
            </a:xfrm>
            <a:prstGeom prst="rect">
              <a:avLst/>
            </a:prstGeom>
          </p:spPr>
        </p:pic>
        <p:sp>
          <p:nvSpPr>
            <p:cNvPr id="36" name="TextBox 35"/>
            <p:cNvSpPr txBox="1"/>
            <p:nvPr/>
          </p:nvSpPr>
          <p:spPr>
            <a:xfrm>
              <a:off x="304800" y="1206043"/>
              <a:ext cx="1326773" cy="626434"/>
            </a:xfrm>
            <a:prstGeom prst="rect">
              <a:avLst/>
            </a:prstGeom>
            <a:noFill/>
          </p:spPr>
          <p:txBody>
            <a:bodyPr wrap="none" rtlCol="0">
              <a:spAutoFit/>
            </a:bodyPr>
            <a:lstStyle/>
            <a:p>
              <a:r>
                <a:rPr lang="en-US" sz="2800" b="1" dirty="0" smtClean="0">
                  <a:solidFill>
                    <a:srgbClr val="000000"/>
                  </a:solidFill>
                </a:rPr>
                <a:t>Hadoop</a:t>
              </a:r>
            </a:p>
          </p:txBody>
        </p:sp>
        <p:sp>
          <p:nvSpPr>
            <p:cNvPr id="38" name="TextBox 12"/>
            <p:cNvSpPr txBox="1">
              <a:spLocks noChangeArrowheads="1"/>
            </p:cNvSpPr>
            <p:nvPr/>
          </p:nvSpPr>
          <p:spPr bwMode="auto">
            <a:xfrm>
              <a:off x="285750" y="2062560"/>
              <a:ext cx="3672518" cy="1596486"/>
            </a:xfrm>
            <a:prstGeom prst="rect">
              <a:avLst/>
            </a:prstGeom>
            <a:noFill/>
            <a:ln w="9525">
              <a:noFill/>
              <a:miter lim="800000"/>
              <a:headEnd/>
              <a:tailEnd/>
            </a:ln>
          </p:spPr>
          <p:txBody>
            <a:bodyPr/>
            <a:lstStyle/>
            <a:p>
              <a:pPr marL="285750" indent="-285750">
                <a:spcAft>
                  <a:spcPts val="600"/>
                </a:spcAft>
                <a:buClr>
                  <a:srgbClr val="FF1414"/>
                </a:buClr>
              </a:pPr>
              <a:r>
                <a:rPr lang="en-US" sz="1800" b="1" dirty="0" smtClean="0">
                  <a:solidFill>
                    <a:srgbClr val="000000"/>
                  </a:solidFill>
                  <a:latin typeface="Arial" charset="0"/>
                  <a:ea typeface="ＭＳ Ｐゴシック" pitchFamily="-65" charset="-128"/>
                </a:rPr>
                <a:t>Change the Business</a:t>
              </a:r>
            </a:p>
            <a:p>
              <a:pPr marL="398463" lvl="1" indent="-228600">
                <a:spcAft>
                  <a:spcPts val="600"/>
                </a:spcAft>
                <a:buClr>
                  <a:srgbClr val="FF1414"/>
                </a:buClr>
                <a:buFont typeface="Wingdings" pitchFamily="2" charset="2"/>
                <a:buChar char="§"/>
              </a:pPr>
              <a:r>
                <a:rPr lang="en-US" sz="1600" dirty="0" smtClean="0">
                  <a:solidFill>
                    <a:srgbClr val="000000"/>
                  </a:solidFill>
                  <a:latin typeface="Arial" charset="0"/>
                  <a:ea typeface="ＭＳ Ｐゴシック" pitchFamily="-65" charset="-128"/>
                </a:rPr>
                <a:t>Disrupt competitors</a:t>
              </a:r>
            </a:p>
            <a:p>
              <a:pPr marL="398463" lvl="1" indent="-228600">
                <a:spcAft>
                  <a:spcPts val="600"/>
                </a:spcAft>
                <a:buClr>
                  <a:srgbClr val="FF1414"/>
                </a:buClr>
                <a:buFont typeface="Wingdings" pitchFamily="2" charset="2"/>
                <a:buChar char="§"/>
              </a:pPr>
              <a:r>
                <a:rPr lang="en-US" sz="1600" dirty="0" smtClean="0">
                  <a:solidFill>
                    <a:srgbClr val="000000"/>
                  </a:solidFill>
                  <a:latin typeface="Arial" charset="0"/>
                  <a:ea typeface="ＭＳ Ｐゴシック" pitchFamily="-65" charset="-128"/>
                </a:rPr>
                <a:t>Disintermediate supply chains</a:t>
              </a:r>
            </a:p>
            <a:p>
              <a:pPr marL="398463" lvl="1" indent="-228600">
                <a:spcAft>
                  <a:spcPts val="600"/>
                </a:spcAft>
                <a:buClr>
                  <a:srgbClr val="FF1414"/>
                </a:buClr>
                <a:buFont typeface="Wingdings" pitchFamily="2" charset="2"/>
                <a:buChar char="§"/>
              </a:pPr>
              <a:r>
                <a:rPr lang="en-US" sz="1600" dirty="0" smtClean="0">
                  <a:solidFill>
                    <a:srgbClr val="000000"/>
                  </a:solidFill>
                  <a:latin typeface="Arial" charset="0"/>
                  <a:ea typeface="ＭＳ Ｐゴシック" pitchFamily="-65" charset="-128"/>
                </a:rPr>
                <a:t>Leverage new paradigms</a:t>
              </a:r>
            </a:p>
            <a:p>
              <a:pPr marL="398463" lvl="1" indent="-228600">
                <a:spcAft>
                  <a:spcPts val="600"/>
                </a:spcAft>
                <a:buClr>
                  <a:srgbClr val="FF1414"/>
                </a:buClr>
                <a:buFont typeface="Wingdings" pitchFamily="2" charset="2"/>
                <a:buChar char="§"/>
              </a:pPr>
              <a:r>
                <a:rPr lang="en-US" sz="1600" dirty="0" smtClean="0">
                  <a:solidFill>
                    <a:srgbClr val="000000"/>
                  </a:solidFill>
                  <a:latin typeface="Arial" charset="0"/>
                  <a:ea typeface="ＭＳ Ｐゴシック" pitchFamily="-65" charset="-128"/>
                </a:rPr>
                <a:t>Exploit new analyses</a:t>
              </a:r>
            </a:p>
          </p:txBody>
        </p:sp>
      </p:grpSp>
      <p:grpSp>
        <p:nvGrpSpPr>
          <p:cNvPr id="4" name="Group 14"/>
          <p:cNvGrpSpPr/>
          <p:nvPr/>
        </p:nvGrpSpPr>
        <p:grpSpPr>
          <a:xfrm>
            <a:off x="4140200" y="3238500"/>
            <a:ext cx="3915125" cy="2665132"/>
            <a:chOff x="133350" y="828675"/>
            <a:chExt cx="3824918" cy="3190875"/>
          </a:xfrm>
        </p:grpSpPr>
        <p:sp>
          <p:nvSpPr>
            <p:cNvPr id="40" name="Rectangle 39"/>
            <p:cNvSpPr/>
            <p:nvPr/>
          </p:nvSpPr>
          <p:spPr>
            <a:xfrm>
              <a:off x="133350" y="828675"/>
              <a:ext cx="3714750" cy="3190875"/>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solidFill>
                  <a:srgbClr val="000000"/>
                </a:solidFill>
              </a:endParaRPr>
            </a:p>
          </p:txBody>
        </p:sp>
        <p:sp>
          <p:nvSpPr>
            <p:cNvPr id="41" name="TextBox 40"/>
            <p:cNvSpPr txBox="1"/>
            <p:nvPr/>
          </p:nvSpPr>
          <p:spPr>
            <a:xfrm>
              <a:off x="304800" y="1206043"/>
              <a:ext cx="1156072" cy="626434"/>
            </a:xfrm>
            <a:prstGeom prst="rect">
              <a:avLst/>
            </a:prstGeom>
            <a:noFill/>
          </p:spPr>
          <p:txBody>
            <a:bodyPr wrap="none" rtlCol="0">
              <a:spAutoFit/>
            </a:bodyPr>
            <a:lstStyle/>
            <a:p>
              <a:r>
                <a:rPr lang="en-US" sz="2800" b="1" dirty="0" smtClean="0">
                  <a:solidFill>
                    <a:schemeClr val="tx2">
                      <a:lumMod val="50000"/>
                    </a:schemeClr>
                  </a:solidFill>
                </a:rPr>
                <a:t>NoSQL</a:t>
              </a:r>
            </a:p>
          </p:txBody>
        </p:sp>
        <p:sp>
          <p:nvSpPr>
            <p:cNvPr id="42" name="TextBox 12"/>
            <p:cNvSpPr txBox="1">
              <a:spLocks noChangeArrowheads="1"/>
            </p:cNvSpPr>
            <p:nvPr/>
          </p:nvSpPr>
          <p:spPr bwMode="auto">
            <a:xfrm>
              <a:off x="285750" y="2062559"/>
              <a:ext cx="3672518" cy="1596486"/>
            </a:xfrm>
            <a:prstGeom prst="rect">
              <a:avLst/>
            </a:prstGeom>
            <a:noFill/>
            <a:ln w="9525">
              <a:noFill/>
              <a:miter lim="800000"/>
              <a:headEnd/>
              <a:tailEnd/>
            </a:ln>
          </p:spPr>
          <p:txBody>
            <a:bodyPr/>
            <a:lstStyle/>
            <a:p>
              <a:pPr marL="285750" indent="-285750">
                <a:spcAft>
                  <a:spcPts val="600"/>
                </a:spcAft>
                <a:buClr>
                  <a:srgbClr val="FF1414"/>
                </a:buClr>
              </a:pPr>
              <a:r>
                <a:rPr lang="en-US" b="1" dirty="0" smtClean="0">
                  <a:solidFill>
                    <a:srgbClr val="000000"/>
                  </a:solidFill>
                  <a:latin typeface="Arial" charset="0"/>
                  <a:ea typeface="ＭＳ Ｐゴシック" pitchFamily="-65" charset="-128"/>
                </a:rPr>
                <a:t>Scale </a:t>
              </a:r>
              <a:r>
                <a:rPr lang="en-US" sz="1800" b="1" dirty="0" smtClean="0">
                  <a:solidFill>
                    <a:srgbClr val="000000"/>
                  </a:solidFill>
                  <a:latin typeface="Arial" charset="0"/>
                  <a:ea typeface="ＭＳ Ｐゴシック" pitchFamily="-65" charset="-128"/>
                </a:rPr>
                <a:t>the Business</a:t>
              </a:r>
            </a:p>
            <a:p>
              <a:pPr marL="398463" lvl="1" indent="-228600">
                <a:spcAft>
                  <a:spcPts val="600"/>
                </a:spcAft>
                <a:buClr>
                  <a:srgbClr val="FF1414"/>
                </a:buClr>
                <a:buFont typeface="Wingdings" pitchFamily="2" charset="2"/>
                <a:buChar char="§"/>
              </a:pPr>
              <a:r>
                <a:rPr lang="en-US" sz="1600" dirty="0" smtClean="0">
                  <a:solidFill>
                    <a:srgbClr val="000000"/>
                  </a:solidFill>
                  <a:latin typeface="Arial" charset="0"/>
                  <a:ea typeface="ＭＳ Ｐゴシック" pitchFamily="-65" charset="-128"/>
                </a:rPr>
                <a:t>Serve data faster</a:t>
              </a:r>
            </a:p>
            <a:p>
              <a:pPr marL="398463" lvl="1" indent="-228600">
                <a:spcAft>
                  <a:spcPts val="600"/>
                </a:spcAft>
                <a:buClr>
                  <a:srgbClr val="FF1414"/>
                </a:buClr>
                <a:buFont typeface="Wingdings" pitchFamily="2" charset="2"/>
                <a:buChar char="§"/>
              </a:pPr>
              <a:r>
                <a:rPr lang="en-US" sz="1600" dirty="0" smtClean="0">
                  <a:solidFill>
                    <a:srgbClr val="000000"/>
                  </a:solidFill>
                  <a:latin typeface="Arial" charset="0"/>
                  <a:ea typeface="ＭＳ Ｐゴシック" pitchFamily="-65" charset="-128"/>
                </a:rPr>
                <a:t>Meet mobile challenges</a:t>
              </a:r>
            </a:p>
            <a:p>
              <a:pPr marL="398463" lvl="1" indent="-228600">
                <a:spcAft>
                  <a:spcPts val="600"/>
                </a:spcAft>
                <a:buClr>
                  <a:srgbClr val="FF1414"/>
                </a:buClr>
                <a:buFont typeface="Wingdings" pitchFamily="2" charset="2"/>
                <a:buChar char="§"/>
              </a:pPr>
              <a:r>
                <a:rPr lang="en-US" sz="1600" dirty="0" smtClean="0">
                  <a:solidFill>
                    <a:srgbClr val="000000"/>
                  </a:solidFill>
                  <a:latin typeface="Arial" charset="0"/>
                  <a:ea typeface="ＭＳ Ｐゴシック" pitchFamily="-65" charset="-128"/>
                </a:rPr>
                <a:t>Scale-out economically</a:t>
              </a:r>
            </a:p>
          </p:txBody>
        </p:sp>
      </p:grpSp>
      <p:pic>
        <p:nvPicPr>
          <p:cNvPr id="43" name="Picture 42" descr="server_dark.png"/>
          <p:cNvPicPr>
            <a:picLocks noChangeAspect="1"/>
          </p:cNvPicPr>
          <p:nvPr/>
        </p:nvPicPr>
        <p:blipFill>
          <a:blip r:embed="rId6" cstate="print"/>
          <a:stretch>
            <a:fillRect/>
          </a:stretch>
        </p:blipFill>
        <p:spPr>
          <a:xfrm>
            <a:off x="6007314" y="3386432"/>
            <a:ext cx="1287621" cy="845002"/>
          </a:xfrm>
          <a:prstGeom prst="rect">
            <a:avLst/>
          </a:prstGeom>
        </p:spPr>
      </p:pic>
      <p:sp>
        <p:nvSpPr>
          <p:cNvPr id="44" name="Plus 43"/>
          <p:cNvSpPr/>
          <p:nvPr/>
        </p:nvSpPr>
        <p:spPr>
          <a:xfrm>
            <a:off x="3612658" y="4412563"/>
            <a:ext cx="857968" cy="700094"/>
          </a:xfrm>
          <a:prstGeom prst="mathPlus">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45" name="Plus 44"/>
          <p:cNvSpPr/>
          <p:nvPr/>
        </p:nvSpPr>
        <p:spPr>
          <a:xfrm>
            <a:off x="7638558" y="4412563"/>
            <a:ext cx="857968" cy="700094"/>
          </a:xfrm>
          <a:prstGeom prst="mathPlus">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23" name="Group 7"/>
          <p:cNvGrpSpPr/>
          <p:nvPr/>
        </p:nvGrpSpPr>
        <p:grpSpPr>
          <a:xfrm>
            <a:off x="1526536" y="1403845"/>
            <a:ext cx="9078410" cy="1687163"/>
            <a:chOff x="1481710" y="1481540"/>
            <a:chExt cx="9078410" cy="1687163"/>
          </a:xfrm>
        </p:grpSpPr>
        <p:sp>
          <p:nvSpPr>
            <p:cNvPr id="24" name="Left Brace 23"/>
            <p:cNvSpPr/>
            <p:nvPr/>
          </p:nvSpPr>
          <p:spPr>
            <a:xfrm rot="5400000">
              <a:off x="5716115" y="-1675302"/>
              <a:ext cx="609600" cy="9078410"/>
            </a:xfrm>
            <a:prstGeom prst="leftBrace">
              <a:avLst>
                <a:gd name="adj1" fmla="val 25865"/>
                <a:gd name="adj2" fmla="val 50000"/>
              </a:avLst>
            </a:prstGeom>
            <a:ln w="63500">
              <a:solidFill>
                <a:schemeClr val="accent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5" name="Picture 24" descr="language-sql-red.png"/>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5368914" y="1481540"/>
              <a:ext cx="1371600" cy="1371600"/>
            </a:xfrm>
            <a:prstGeom prst="rect">
              <a:avLst/>
            </a:prstGeom>
          </p:spPr>
        </p:pic>
      </p:grpSp>
    </p:spTree>
    <p:extLst>
      <p:ext uri="{BB962C8B-B14F-4D97-AF65-F5344CB8AC3E}">
        <p14:creationId xmlns="" xmlns:p14="http://schemas.microsoft.com/office/powerpoint/2010/main" val="974171257"/>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Standards Body Participation</a:t>
            </a:r>
            <a:endParaRPr lang="en-US" dirty="0"/>
          </a:p>
        </p:txBody>
      </p:sp>
      <p:sp>
        <p:nvSpPr>
          <p:cNvPr id="6" name="Content Placeholder 5"/>
          <p:cNvSpPr>
            <a:spLocks noGrp="1"/>
          </p:cNvSpPr>
          <p:nvPr>
            <p:ph sz="quarter" idx="12"/>
          </p:nvPr>
        </p:nvSpPr>
        <p:spPr>
          <a:xfrm>
            <a:off x="1025309" y="1058809"/>
            <a:ext cx="10969943" cy="2674992"/>
          </a:xfrm>
        </p:spPr>
        <p:txBody>
          <a:bodyPr/>
          <a:lstStyle/>
          <a:p>
            <a:r>
              <a:rPr lang="en-US" dirty="0" smtClean="0"/>
              <a:t>Oracle currently has </a:t>
            </a:r>
            <a:r>
              <a:rPr lang="en-US" b="1" dirty="0" smtClean="0"/>
              <a:t>323</a:t>
            </a:r>
            <a:r>
              <a:rPr lang="en-US" dirty="0" smtClean="0"/>
              <a:t> employees actively involved in </a:t>
            </a:r>
            <a:r>
              <a:rPr lang="en-US" b="1" dirty="0" smtClean="0"/>
              <a:t>422</a:t>
            </a:r>
            <a:r>
              <a:rPr lang="en-US" dirty="0" smtClean="0"/>
              <a:t> technical working groups, and </a:t>
            </a:r>
            <a:r>
              <a:rPr lang="en-US" b="1" dirty="0" smtClean="0"/>
              <a:t>69</a:t>
            </a:r>
            <a:r>
              <a:rPr lang="en-US" dirty="0" smtClean="0"/>
              <a:t> administrative or policy committees</a:t>
            </a:r>
            <a:endParaRPr lang="en-US" b="1" dirty="0" smtClean="0"/>
          </a:p>
          <a:p>
            <a:endParaRPr lang="en-US" b="1" dirty="0" smtClean="0"/>
          </a:p>
          <a:p>
            <a:r>
              <a:rPr lang="en-US" b="1" dirty="0" smtClean="0"/>
              <a:t>A Bias Towards Leadership:</a:t>
            </a:r>
            <a:r>
              <a:rPr lang="en-US" dirty="0" smtClean="0"/>
              <a:t> Oracle employees serve in 283 leadership positions across 102 standards setting organizations</a:t>
            </a:r>
          </a:p>
          <a:p>
            <a:endParaRPr lang="en-US" dirty="0" smtClean="0">
              <a:ea typeface="Calibri"/>
              <a:cs typeface="Times New Roman"/>
            </a:endParaRPr>
          </a:p>
        </p:txBody>
      </p:sp>
      <p:sp>
        <p:nvSpPr>
          <p:cNvPr id="7" name="Text Placeholder 6"/>
          <p:cNvSpPr>
            <a:spLocks noGrp="1"/>
          </p:cNvSpPr>
          <p:nvPr>
            <p:ph type="body" sz="quarter" idx="13"/>
          </p:nvPr>
        </p:nvSpPr>
        <p:spPr/>
        <p:txBody>
          <a:bodyPr/>
          <a:lstStyle/>
          <a:p>
            <a:r>
              <a:rPr lang="en-US" dirty="0" smtClean="0"/>
              <a:t> </a:t>
            </a:r>
            <a:endParaRPr lang="en-US" dirty="0"/>
          </a:p>
        </p:txBody>
      </p:sp>
      <p:pic>
        <p:nvPicPr>
          <p:cNvPr id="2050" name="Picture 2" descr="3GPP"/>
          <p:cNvPicPr>
            <a:picLocks noChangeAspect="1" noChangeArrowheads="1"/>
          </p:cNvPicPr>
          <p:nvPr/>
        </p:nvPicPr>
        <p:blipFill>
          <a:blip r:embed="rId3" cstate="print"/>
          <a:srcRect/>
          <a:stretch>
            <a:fillRect/>
          </a:stretch>
        </p:blipFill>
        <p:spPr bwMode="auto">
          <a:xfrm>
            <a:off x="715928" y="3862437"/>
            <a:ext cx="1523603" cy="1333500"/>
          </a:xfrm>
          <a:prstGeom prst="rect">
            <a:avLst/>
          </a:prstGeom>
          <a:noFill/>
        </p:spPr>
      </p:pic>
      <p:pic>
        <p:nvPicPr>
          <p:cNvPr id="2052" name="Picture 4" descr="GSMA"/>
          <p:cNvPicPr>
            <a:picLocks noChangeAspect="1" noChangeArrowheads="1"/>
          </p:cNvPicPr>
          <p:nvPr/>
        </p:nvPicPr>
        <p:blipFill>
          <a:blip r:embed="rId4" cstate="print"/>
          <a:srcRect/>
          <a:stretch>
            <a:fillRect/>
          </a:stretch>
        </p:blipFill>
        <p:spPr bwMode="auto">
          <a:xfrm>
            <a:off x="2794084" y="4628438"/>
            <a:ext cx="1523603" cy="1524001"/>
          </a:xfrm>
          <a:prstGeom prst="rect">
            <a:avLst/>
          </a:prstGeom>
          <a:noFill/>
        </p:spPr>
      </p:pic>
      <p:pic>
        <p:nvPicPr>
          <p:cNvPr id="2054" name="Picture 6" descr="IETF"/>
          <p:cNvPicPr>
            <a:picLocks noChangeAspect="1" noChangeArrowheads="1"/>
          </p:cNvPicPr>
          <p:nvPr/>
        </p:nvPicPr>
        <p:blipFill>
          <a:blip r:embed="rId5" cstate="print"/>
          <a:srcRect/>
          <a:stretch>
            <a:fillRect/>
          </a:stretch>
        </p:blipFill>
        <p:spPr bwMode="auto">
          <a:xfrm>
            <a:off x="8439020" y="4676627"/>
            <a:ext cx="1523603" cy="800101"/>
          </a:xfrm>
          <a:prstGeom prst="rect">
            <a:avLst/>
          </a:prstGeom>
          <a:noFill/>
        </p:spPr>
      </p:pic>
      <p:pic>
        <p:nvPicPr>
          <p:cNvPr id="2056" name="Picture 8" descr="ONF"/>
          <p:cNvPicPr>
            <a:picLocks noChangeAspect="1" noChangeArrowheads="1"/>
          </p:cNvPicPr>
          <p:nvPr/>
        </p:nvPicPr>
        <p:blipFill>
          <a:blip r:embed="rId6" cstate="print"/>
          <a:srcRect/>
          <a:stretch>
            <a:fillRect/>
          </a:stretch>
        </p:blipFill>
        <p:spPr bwMode="auto">
          <a:xfrm>
            <a:off x="8465845" y="3705949"/>
            <a:ext cx="1523603" cy="812800"/>
          </a:xfrm>
          <a:prstGeom prst="rect">
            <a:avLst/>
          </a:prstGeom>
          <a:noFill/>
        </p:spPr>
      </p:pic>
      <p:pic>
        <p:nvPicPr>
          <p:cNvPr id="2058" name="Picture 10" descr="CSA"/>
          <p:cNvPicPr>
            <a:picLocks noChangeAspect="1" noChangeArrowheads="1"/>
          </p:cNvPicPr>
          <p:nvPr/>
        </p:nvPicPr>
        <p:blipFill>
          <a:blip r:embed="rId7" cstate="print"/>
          <a:srcRect/>
          <a:stretch>
            <a:fillRect/>
          </a:stretch>
        </p:blipFill>
        <p:spPr bwMode="auto">
          <a:xfrm>
            <a:off x="1107817" y="5401358"/>
            <a:ext cx="1523603" cy="584201"/>
          </a:xfrm>
          <a:prstGeom prst="rect">
            <a:avLst/>
          </a:prstGeom>
          <a:noFill/>
        </p:spPr>
      </p:pic>
      <p:pic>
        <p:nvPicPr>
          <p:cNvPr id="2060" name="Picture 12" descr="OMA"/>
          <p:cNvPicPr>
            <a:picLocks noChangeAspect="1" noChangeArrowheads="1"/>
          </p:cNvPicPr>
          <p:nvPr/>
        </p:nvPicPr>
        <p:blipFill>
          <a:blip r:embed="rId8" cstate="print"/>
          <a:srcRect/>
          <a:stretch>
            <a:fillRect/>
          </a:stretch>
        </p:blipFill>
        <p:spPr bwMode="auto">
          <a:xfrm>
            <a:off x="10101774" y="4088660"/>
            <a:ext cx="1523603" cy="469901"/>
          </a:xfrm>
          <a:prstGeom prst="rect">
            <a:avLst/>
          </a:prstGeom>
          <a:noFill/>
        </p:spPr>
      </p:pic>
      <p:pic>
        <p:nvPicPr>
          <p:cNvPr id="2062" name="Picture 14" descr="ETIS"/>
          <p:cNvPicPr>
            <a:picLocks noChangeAspect="1" noChangeArrowheads="1"/>
          </p:cNvPicPr>
          <p:nvPr/>
        </p:nvPicPr>
        <p:blipFill>
          <a:blip r:embed="rId9" cstate="print"/>
          <a:srcRect/>
          <a:stretch>
            <a:fillRect/>
          </a:stretch>
        </p:blipFill>
        <p:spPr bwMode="auto">
          <a:xfrm>
            <a:off x="2543846" y="3573845"/>
            <a:ext cx="1523603" cy="914400"/>
          </a:xfrm>
          <a:prstGeom prst="rect">
            <a:avLst/>
          </a:prstGeom>
          <a:noFill/>
        </p:spPr>
      </p:pic>
      <p:grpSp>
        <p:nvGrpSpPr>
          <p:cNvPr id="19" name="Group 18"/>
          <p:cNvGrpSpPr/>
          <p:nvPr/>
        </p:nvGrpSpPr>
        <p:grpSpPr>
          <a:xfrm>
            <a:off x="4484687" y="3656012"/>
            <a:ext cx="3894138" cy="2619375"/>
            <a:chOff x="4484687" y="3656012"/>
            <a:chExt cx="3894138" cy="2619375"/>
          </a:xfrm>
        </p:grpSpPr>
        <p:pic>
          <p:nvPicPr>
            <p:cNvPr id="12" name="Picture 11" descr="Standards.png"/>
            <p:cNvPicPr>
              <a:picLocks noChangeAspect="1"/>
            </p:cNvPicPr>
            <p:nvPr/>
          </p:nvPicPr>
          <p:blipFill>
            <a:blip r:embed="rId10" cstate="print"/>
            <a:stretch>
              <a:fillRect/>
            </a:stretch>
          </p:blipFill>
          <p:spPr>
            <a:xfrm>
              <a:off x="4484687" y="3656012"/>
              <a:ext cx="3894138" cy="2619375"/>
            </a:xfrm>
            <a:prstGeom prst="rect">
              <a:avLst/>
            </a:prstGeom>
          </p:spPr>
        </p:pic>
        <p:sp>
          <p:nvSpPr>
            <p:cNvPr id="17" name="Rectangle 16"/>
            <p:cNvSpPr/>
            <p:nvPr/>
          </p:nvSpPr>
          <p:spPr>
            <a:xfrm>
              <a:off x="4927600" y="3657600"/>
              <a:ext cx="2743200" cy="355600"/>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pic>
        <p:nvPicPr>
          <p:cNvPr id="82946" name="Picture 2" descr="ANSI Standards Store"/>
          <p:cNvPicPr>
            <a:picLocks noChangeAspect="1" noChangeArrowheads="1"/>
          </p:cNvPicPr>
          <p:nvPr/>
        </p:nvPicPr>
        <p:blipFill>
          <a:blip r:embed="rId11" cstate="print"/>
          <a:srcRect/>
          <a:stretch>
            <a:fillRect/>
          </a:stretch>
        </p:blipFill>
        <p:spPr bwMode="auto">
          <a:xfrm>
            <a:off x="8461375" y="5807075"/>
            <a:ext cx="2333625" cy="447675"/>
          </a:xfrm>
          <a:prstGeom prst="rect">
            <a:avLst/>
          </a:prstGeom>
          <a:noFill/>
        </p:spPr>
      </p:pic>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anking Table.png"/>
          <p:cNvPicPr>
            <a:picLocks noChangeAspect="1"/>
          </p:cNvPicPr>
          <p:nvPr/>
        </p:nvPicPr>
        <p:blipFill>
          <a:blip r:embed="rId3" cstate="print">
            <a:extLst>
              <a:ext uri="{28A0092B-C50C-407E-A947-70E740481C1C}">
                <a14:useLocalDpi xmlns:a14="http://schemas.microsoft.com/office/drawing/2010/main" xmlns=""/>
              </a:ext>
            </a:extLst>
          </a:blip>
          <a:stretch>
            <a:fillRect/>
          </a:stretch>
        </p:blipFill>
        <p:spPr>
          <a:xfrm>
            <a:off x="694199" y="1367610"/>
            <a:ext cx="1690302" cy="4689119"/>
          </a:xfrm>
          <a:prstGeom prst="rect">
            <a:avLst/>
          </a:prstGeom>
        </p:spPr>
      </p:pic>
      <p:sp>
        <p:nvSpPr>
          <p:cNvPr id="2" name="Title 1"/>
          <p:cNvSpPr>
            <a:spLocks noGrp="1"/>
          </p:cNvSpPr>
          <p:nvPr>
            <p:ph type="title"/>
          </p:nvPr>
        </p:nvSpPr>
        <p:spPr/>
        <p:txBody>
          <a:bodyPr/>
          <a:lstStyle/>
          <a:p>
            <a:r>
              <a:rPr lang="en-US" dirty="0" smtClean="0"/>
              <a:t>SQL Based Pattern </a:t>
            </a:r>
            <a:r>
              <a:rPr lang="en-US" dirty="0"/>
              <a:t>Matching within </a:t>
            </a:r>
            <a:r>
              <a:rPr lang="en-US" dirty="0" smtClean="0"/>
              <a:t>Database</a:t>
            </a:r>
            <a:r>
              <a:rPr lang="en-US" dirty="0"/>
              <a:t/>
            </a:r>
            <a:br>
              <a:rPr lang="en-US" dirty="0"/>
            </a:br>
            <a:endParaRPr lang="en-US" dirty="0"/>
          </a:p>
        </p:txBody>
      </p:sp>
      <p:sp>
        <p:nvSpPr>
          <p:cNvPr id="4" name="Text Placeholder 3"/>
          <p:cNvSpPr>
            <a:spLocks noGrp="1"/>
          </p:cNvSpPr>
          <p:nvPr>
            <p:ph type="body" sz="quarter" idx="13"/>
          </p:nvPr>
        </p:nvSpPr>
        <p:spPr/>
        <p:txBody>
          <a:bodyPr/>
          <a:lstStyle/>
          <a:p>
            <a:pPr>
              <a:spcAft>
                <a:spcPct val="0"/>
              </a:spcAft>
            </a:pPr>
            <a:r>
              <a:rPr lang="en-US" dirty="0"/>
              <a:t>Simplifying Analytics for </a:t>
            </a:r>
            <a:r>
              <a:rPr lang="en-US" dirty="0" smtClean="0"/>
              <a:t>complex Big Data collections</a:t>
            </a:r>
            <a:endParaRPr lang="en-US" dirty="0">
              <a:latin typeface="Arial" charset="0"/>
              <a:cs typeface="Arial" charset="0"/>
            </a:endParaRPr>
          </a:p>
        </p:txBody>
      </p:sp>
      <p:sp>
        <p:nvSpPr>
          <p:cNvPr id="33" name="Content Placeholder 5"/>
          <p:cNvSpPr>
            <a:spLocks noGrp="1"/>
          </p:cNvSpPr>
          <p:nvPr>
            <p:ph sz="quarter" idx="12"/>
          </p:nvPr>
        </p:nvSpPr>
        <p:spPr>
          <a:xfrm>
            <a:off x="5461276" y="1633938"/>
            <a:ext cx="6727550" cy="2660129"/>
          </a:xfrm>
        </p:spPr>
        <p:txBody>
          <a:bodyPr/>
          <a:lstStyle/>
          <a:p>
            <a:pPr>
              <a:spcAft>
                <a:spcPts val="1600"/>
              </a:spcAft>
            </a:pPr>
            <a:r>
              <a:rPr lang="en-US" dirty="0" smtClean="0"/>
              <a:t>Clickstream logs: </a:t>
            </a:r>
          </a:p>
          <a:p>
            <a:pPr lvl="1">
              <a:spcAft>
                <a:spcPts val="1600"/>
              </a:spcAft>
            </a:pPr>
            <a:r>
              <a:rPr lang="en-US" dirty="0" smtClean="0"/>
              <a:t>sessionization, search behavior</a:t>
            </a:r>
          </a:p>
          <a:p>
            <a:pPr>
              <a:spcAft>
                <a:spcPts val="1600"/>
              </a:spcAft>
            </a:pPr>
            <a:r>
              <a:rPr lang="en-US" dirty="0" smtClean="0"/>
              <a:t>Business transactions: </a:t>
            </a:r>
          </a:p>
          <a:p>
            <a:pPr lvl="1">
              <a:spcAft>
                <a:spcPts val="1600"/>
              </a:spcAft>
            </a:pPr>
            <a:r>
              <a:rPr lang="en-US" dirty="0" smtClean="0"/>
              <a:t>fraud detection, stock analysis</a:t>
            </a:r>
          </a:p>
          <a:p>
            <a:pPr>
              <a:spcAft>
                <a:spcPts val="1600"/>
              </a:spcAft>
            </a:pPr>
            <a:r>
              <a:rPr lang="en-US" dirty="0" smtClean="0"/>
              <a:t>Sensor data: </a:t>
            </a:r>
          </a:p>
          <a:p>
            <a:pPr lvl="1">
              <a:spcAft>
                <a:spcPts val="1600"/>
              </a:spcAft>
            </a:pPr>
            <a:r>
              <a:rPr lang="en-US" dirty="0" smtClean="0"/>
              <a:t>Automated observations and detections</a:t>
            </a:r>
          </a:p>
          <a:p>
            <a:pPr>
              <a:spcAft>
                <a:spcPts val="1600"/>
              </a:spcAft>
            </a:pPr>
            <a:r>
              <a:rPr lang="en-US" dirty="0" smtClean="0"/>
              <a:t>Complex results from simple requests</a:t>
            </a:r>
            <a:endParaRPr lang="en-US" dirty="0"/>
          </a:p>
        </p:txBody>
      </p:sp>
      <p:sp>
        <p:nvSpPr>
          <p:cNvPr id="32" name="TextBox 31"/>
          <p:cNvSpPr txBox="1"/>
          <p:nvPr/>
        </p:nvSpPr>
        <p:spPr>
          <a:xfrm>
            <a:off x="2720967" y="1612789"/>
            <a:ext cx="2682281" cy="2257002"/>
          </a:xfrm>
          <a:prstGeom prst="rect">
            <a:avLst/>
          </a:prstGeom>
          <a:solidFill>
            <a:schemeClr val="bg1">
              <a:lumMod val="95000"/>
              <a:alpha val="64000"/>
            </a:schemeClr>
          </a:solidFill>
          <a:ln>
            <a:noFill/>
          </a:ln>
        </p:spPr>
        <p:txBody>
          <a:bodyPr wrap="square" lIns="121893" tIns="60947" rIns="121893" bIns="60947" rtlCol="0">
            <a:spAutoFit/>
          </a:bodyPr>
          <a:lstStyle/>
          <a:p>
            <a:r>
              <a:rPr lang="en-US" sz="1100" b="1" dirty="0">
                <a:solidFill>
                  <a:schemeClr val="tx2"/>
                </a:solidFill>
                <a:latin typeface="Courier New"/>
                <a:cs typeface="Courier New"/>
              </a:rPr>
              <a:t>Select * from </a:t>
            </a:r>
          </a:p>
          <a:p>
            <a:r>
              <a:rPr lang="en-US" sz="1100" b="1" dirty="0">
                <a:solidFill>
                  <a:schemeClr val="tx2"/>
                </a:solidFill>
                <a:latin typeface="Courier New"/>
                <a:cs typeface="Courier New"/>
              </a:rPr>
              <a:t>Transactions MATCH_RECOGNIZE (</a:t>
            </a:r>
          </a:p>
          <a:p>
            <a:r>
              <a:rPr lang="en-US" sz="1100" b="1" dirty="0">
                <a:solidFill>
                  <a:schemeClr val="tx2"/>
                </a:solidFill>
                <a:latin typeface="Courier New"/>
                <a:cs typeface="Courier New"/>
              </a:rPr>
              <a:t>…</a:t>
            </a:r>
          </a:p>
          <a:p>
            <a:r>
              <a:rPr lang="en-US" sz="1100" b="1" dirty="0">
                <a:solidFill>
                  <a:schemeClr val="tx2"/>
                </a:solidFill>
                <a:latin typeface="Courier New"/>
                <a:cs typeface="Courier New"/>
              </a:rPr>
              <a:t>PATTERN(S X{2,4} Y)</a:t>
            </a:r>
          </a:p>
          <a:p>
            <a:endParaRPr lang="en-US" sz="1100" b="1" dirty="0">
              <a:solidFill>
                <a:schemeClr val="tx2"/>
              </a:solidFill>
              <a:latin typeface="Courier New"/>
              <a:cs typeface="Courier New"/>
            </a:endParaRPr>
          </a:p>
          <a:p>
            <a:pPr>
              <a:lnSpc>
                <a:spcPct val="50000"/>
              </a:lnSpc>
              <a:spcAft>
                <a:spcPts val="800"/>
              </a:spcAft>
              <a:buClr>
                <a:srgbClr val="FF0000"/>
              </a:buClr>
              <a:buSzPct val="85000"/>
              <a:defRPr/>
            </a:pPr>
            <a:r>
              <a:rPr lang="en-US" sz="1100" b="1" dirty="0">
                <a:solidFill>
                  <a:schemeClr val="tx2"/>
                </a:solidFill>
                <a:latin typeface="Courier New" charset="0"/>
                <a:cs typeface="Courier New" charset="0"/>
              </a:rPr>
              <a:t>DEFINE S AS (type = T),</a:t>
            </a:r>
          </a:p>
          <a:p>
            <a:pPr>
              <a:lnSpc>
                <a:spcPct val="50000"/>
              </a:lnSpc>
              <a:spcAft>
                <a:spcPts val="800"/>
              </a:spcAft>
              <a:buClr>
                <a:srgbClr val="FF0000"/>
              </a:buClr>
              <a:buSzPct val="85000"/>
              <a:defRPr/>
            </a:pPr>
            <a:r>
              <a:rPr lang="en-US" sz="1100" b="1" dirty="0">
                <a:solidFill>
                  <a:schemeClr val="tx2"/>
                </a:solidFill>
                <a:latin typeface="Courier New" charset="0"/>
                <a:cs typeface="Courier New" charset="0"/>
              </a:rPr>
              <a:t>       X AS (loc = PREV(loc)),</a:t>
            </a:r>
          </a:p>
          <a:p>
            <a:pPr>
              <a:lnSpc>
                <a:spcPct val="50000"/>
              </a:lnSpc>
              <a:spcAft>
                <a:spcPts val="800"/>
              </a:spcAft>
              <a:buClr>
                <a:srgbClr val="FF0000"/>
              </a:buClr>
              <a:buSzPct val="85000"/>
              <a:defRPr/>
            </a:pPr>
            <a:r>
              <a:rPr lang="en-US" sz="1100" b="1" dirty="0">
                <a:solidFill>
                  <a:schemeClr val="tx2"/>
                </a:solidFill>
                <a:latin typeface="Courier New" charset="0"/>
                <a:cs typeface="Courier New" charset="0"/>
              </a:rPr>
              <a:t>       Y AS (loc != PREV(loc))</a:t>
            </a:r>
            <a:endParaRPr lang="en-US" sz="1100" b="1" dirty="0">
              <a:solidFill>
                <a:schemeClr val="tx2"/>
              </a:solidFill>
              <a:latin typeface="Courier New"/>
              <a:cs typeface="Courier New"/>
            </a:endParaRPr>
          </a:p>
          <a:p>
            <a:pPr>
              <a:lnSpc>
                <a:spcPct val="50000"/>
              </a:lnSpc>
              <a:spcAft>
                <a:spcPts val="800"/>
              </a:spcAft>
              <a:buClr>
                <a:srgbClr val="FF0000"/>
              </a:buClr>
              <a:buSzPct val="85000"/>
              <a:defRPr/>
            </a:pPr>
            <a:r>
              <a:rPr lang="en-US" sz="1100" b="1" dirty="0">
                <a:solidFill>
                  <a:schemeClr val="tx2"/>
                </a:solidFill>
                <a:latin typeface="Courier New"/>
                <a:cs typeface="Courier New"/>
              </a:rPr>
              <a:t>…</a:t>
            </a:r>
          </a:p>
          <a:p>
            <a:r>
              <a:rPr lang="en-US" sz="1300" b="1" dirty="0">
                <a:solidFill>
                  <a:schemeClr val="tx2"/>
                </a:solidFill>
                <a:latin typeface="Courier New"/>
                <a:cs typeface="Courier New"/>
              </a:rPr>
              <a:t>)</a:t>
            </a:r>
          </a:p>
        </p:txBody>
      </p:sp>
      <p:sp>
        <p:nvSpPr>
          <p:cNvPr id="40" name="Down Arrow 39"/>
          <p:cNvSpPr/>
          <p:nvPr/>
        </p:nvSpPr>
        <p:spPr>
          <a:xfrm>
            <a:off x="541242" y="2060025"/>
            <a:ext cx="251208" cy="4410075"/>
          </a:xfrm>
          <a:prstGeom prst="downArrow">
            <a:avLst/>
          </a:prstGeom>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p>
        </p:txBody>
      </p:sp>
      <p:sp>
        <p:nvSpPr>
          <p:cNvPr id="56" name="TextBox 55"/>
          <p:cNvSpPr txBox="1"/>
          <p:nvPr/>
        </p:nvSpPr>
        <p:spPr>
          <a:xfrm rot="16200000">
            <a:off x="-62744" y="4212380"/>
            <a:ext cx="1207968" cy="292361"/>
          </a:xfrm>
          <a:prstGeom prst="rect">
            <a:avLst/>
          </a:prstGeom>
          <a:noFill/>
        </p:spPr>
        <p:txBody>
          <a:bodyPr wrap="none" lIns="121893" tIns="60947" rIns="121893" bIns="60947" rtlCol="0">
            <a:spAutoFit/>
          </a:bodyPr>
          <a:lstStyle/>
          <a:p>
            <a:r>
              <a:rPr lang="en-US" sz="1100" dirty="0">
                <a:solidFill>
                  <a:schemeClr val="tx2"/>
                </a:solidFill>
              </a:rPr>
              <a:t>Ascending Order</a:t>
            </a:r>
          </a:p>
        </p:txBody>
      </p:sp>
      <p:sp>
        <p:nvSpPr>
          <p:cNvPr id="60" name="Rectangle 59"/>
          <p:cNvSpPr/>
          <p:nvPr/>
        </p:nvSpPr>
        <p:spPr>
          <a:xfrm>
            <a:off x="570154" y="3594887"/>
            <a:ext cx="2011505" cy="169333"/>
          </a:xfrm>
          <a:prstGeom prst="rect">
            <a:avLst/>
          </a:prstGeom>
          <a:noFill/>
          <a:ln w="12700" cmpd="sng">
            <a:solidFill>
              <a:srgbClr val="FF0000"/>
            </a:solidFill>
          </a:ln>
          <a:effectLst>
            <a:glow rad="38100">
              <a:schemeClr val="accent1">
                <a:alpha val="33000"/>
              </a:schemeClr>
            </a:glow>
          </a:effectLst>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p>
        </p:txBody>
      </p:sp>
      <p:sp>
        <p:nvSpPr>
          <p:cNvPr id="64" name="Oval 63"/>
          <p:cNvSpPr/>
          <p:nvPr/>
        </p:nvSpPr>
        <p:spPr>
          <a:xfrm>
            <a:off x="2668712" y="3874746"/>
            <a:ext cx="2180844" cy="218141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dirty="0"/>
          </a:p>
        </p:txBody>
      </p:sp>
      <p:cxnSp>
        <p:nvCxnSpPr>
          <p:cNvPr id="70" name="Straight Connector 69"/>
          <p:cNvCxnSpPr>
            <a:stCxn id="32" idx="2"/>
            <a:endCxn id="64" idx="0"/>
          </p:cNvCxnSpPr>
          <p:nvPr/>
        </p:nvCxnSpPr>
        <p:spPr>
          <a:xfrm flipH="1">
            <a:off x="3759134" y="3869791"/>
            <a:ext cx="302974" cy="4955"/>
          </a:xfrm>
          <a:prstGeom prst="line">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2982885" y="4117333"/>
            <a:ext cx="1541606" cy="861752"/>
          </a:xfrm>
          <a:prstGeom prst="rect">
            <a:avLst/>
          </a:prstGeom>
          <a:noFill/>
        </p:spPr>
        <p:txBody>
          <a:bodyPr wrap="none" lIns="121899" tIns="60949" rIns="121899" bIns="60949" rtlCol="0">
            <a:spAutoFit/>
          </a:bodyPr>
          <a:lstStyle/>
          <a:p>
            <a:r>
              <a:rPr lang="en-US" sz="1200" dirty="0">
                <a:solidFill>
                  <a:schemeClr val="tx2"/>
                </a:solidFill>
              </a:rPr>
              <a:t>Possible fraudulent </a:t>
            </a:r>
          </a:p>
          <a:p>
            <a:r>
              <a:rPr lang="en-US" sz="1200" dirty="0">
                <a:solidFill>
                  <a:schemeClr val="tx2"/>
                </a:solidFill>
              </a:rPr>
              <a:t>banking transactions</a:t>
            </a:r>
          </a:p>
          <a:p>
            <a:r>
              <a:rPr lang="en-US" sz="1200" dirty="0">
                <a:solidFill>
                  <a:schemeClr val="tx2"/>
                </a:solidFill>
              </a:rPr>
              <a:t>defined as regular</a:t>
            </a:r>
          </a:p>
          <a:p>
            <a:r>
              <a:rPr lang="en-US" sz="1200" dirty="0">
                <a:solidFill>
                  <a:schemeClr val="tx2"/>
                </a:solidFill>
              </a:rPr>
              <a:t>expression</a:t>
            </a:r>
          </a:p>
        </p:txBody>
      </p:sp>
      <p:pic>
        <p:nvPicPr>
          <p:cNvPr id="6" name="Picture 5"/>
          <p:cNvPicPr>
            <a:picLocks noChangeAspect="1"/>
          </p:cNvPicPr>
          <p:nvPr/>
        </p:nvPicPr>
        <p:blipFill>
          <a:blip r:embed="rId4" cstate="print"/>
          <a:stretch>
            <a:fillRect/>
          </a:stretch>
        </p:blipFill>
        <p:spPr>
          <a:xfrm>
            <a:off x="3007859" y="5106756"/>
            <a:ext cx="1553153" cy="84150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3009553" y="5220579"/>
            <a:ext cx="155296" cy="198088"/>
          </a:xfrm>
          <a:prstGeom prst="rect">
            <a:avLst/>
          </a:prstGeom>
        </p:spPr>
      </p:pic>
      <p:pic>
        <p:nvPicPr>
          <p:cNvPr id="77" name="Picture 76"/>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3041494" y="5329208"/>
            <a:ext cx="155296" cy="198088"/>
          </a:xfrm>
          <a:prstGeom prst="rect">
            <a:avLst/>
          </a:prstGeom>
        </p:spPr>
      </p:pic>
      <p:pic>
        <p:nvPicPr>
          <p:cNvPr id="78" name="Picture 77"/>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3322577" y="5533685"/>
            <a:ext cx="155296" cy="198088"/>
          </a:xfrm>
          <a:prstGeom prst="rect">
            <a:avLst/>
          </a:prstGeom>
        </p:spPr>
      </p:pic>
      <p:pic>
        <p:nvPicPr>
          <p:cNvPr id="79" name="Picture 78"/>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3571720" y="5310039"/>
            <a:ext cx="155296" cy="198088"/>
          </a:xfrm>
          <a:prstGeom prst="rect">
            <a:avLst/>
          </a:prstGeom>
        </p:spPr>
      </p:pic>
      <p:pic>
        <p:nvPicPr>
          <p:cNvPr id="80" name="Picture 79"/>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4184994" y="5373937"/>
            <a:ext cx="155296" cy="198088"/>
          </a:xfrm>
          <a:prstGeom prst="rect">
            <a:avLst/>
          </a:prstGeom>
        </p:spPr>
      </p:pic>
      <p:pic>
        <p:nvPicPr>
          <p:cNvPr id="81" name="Picture 80"/>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4133887" y="5457007"/>
            <a:ext cx="155296" cy="198088"/>
          </a:xfrm>
          <a:prstGeom prst="rect">
            <a:avLst/>
          </a:prstGeom>
        </p:spPr>
      </p:pic>
      <p:pic>
        <p:nvPicPr>
          <p:cNvPr id="82" name="Picture 81"/>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3986957" y="5246139"/>
            <a:ext cx="155296" cy="198088"/>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4070005" y="5559245"/>
            <a:ext cx="155296" cy="198088"/>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xmlns=""/>
              </a:ext>
            </a:extLst>
          </a:blip>
          <a:stretch>
            <a:fillRect/>
          </a:stretch>
        </p:blipFill>
        <p:spPr>
          <a:xfrm>
            <a:off x="3635602" y="5642315"/>
            <a:ext cx="155296" cy="198088"/>
          </a:xfrm>
          <a:prstGeom prst="rect">
            <a:avLst/>
          </a:prstGeom>
        </p:spPr>
      </p:pic>
      <p:grpSp>
        <p:nvGrpSpPr>
          <p:cNvPr id="3" name="Group 9"/>
          <p:cNvGrpSpPr/>
          <p:nvPr/>
        </p:nvGrpSpPr>
        <p:grpSpPr>
          <a:xfrm>
            <a:off x="2203121" y="1665870"/>
            <a:ext cx="322256" cy="3466543"/>
            <a:chOff x="1652769" y="1258473"/>
            <a:chExt cx="241755" cy="2599907"/>
          </a:xfrm>
        </p:grpSpPr>
        <p:grpSp>
          <p:nvGrpSpPr>
            <p:cNvPr id="5" name="Group 18"/>
            <p:cNvGrpSpPr/>
            <p:nvPr/>
          </p:nvGrpSpPr>
          <p:grpSpPr>
            <a:xfrm>
              <a:off x="1652769" y="1258473"/>
              <a:ext cx="241755" cy="676552"/>
              <a:chOff x="1185734" y="1380668"/>
              <a:chExt cx="241755" cy="676552"/>
            </a:xfrm>
          </p:grpSpPr>
          <p:sp>
            <p:nvSpPr>
              <p:cNvPr id="53" name="Circular Arrow 13"/>
              <p:cNvSpPr/>
              <p:nvPr/>
            </p:nvSpPr>
            <p:spPr>
              <a:xfrm rot="5400000">
                <a:off x="1182649" y="1383753"/>
                <a:ext cx="247926" cy="241755"/>
              </a:xfrm>
              <a:prstGeom prst="circularArrow">
                <a:avLst>
                  <a:gd name="adj1" fmla="val 10668"/>
                  <a:gd name="adj2" fmla="val 1391971"/>
                  <a:gd name="adj3" fmla="val 20491762"/>
                  <a:gd name="adj4" fmla="val 10800000"/>
                  <a:gd name="adj5" fmla="val 163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Circular Arrow 53"/>
              <p:cNvSpPr/>
              <p:nvPr/>
            </p:nvSpPr>
            <p:spPr>
              <a:xfrm rot="5400000">
                <a:off x="1182649" y="1598066"/>
                <a:ext cx="247926" cy="241755"/>
              </a:xfrm>
              <a:prstGeom prst="circularArrow">
                <a:avLst>
                  <a:gd name="adj1" fmla="val 10668"/>
                  <a:gd name="adj2" fmla="val 1391971"/>
                  <a:gd name="adj3" fmla="val 20491762"/>
                  <a:gd name="adj4" fmla="val 10800000"/>
                  <a:gd name="adj5" fmla="val 163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Circular Arrow 54"/>
              <p:cNvSpPr/>
              <p:nvPr/>
            </p:nvSpPr>
            <p:spPr>
              <a:xfrm rot="5400000">
                <a:off x="1182649" y="1812379"/>
                <a:ext cx="247926" cy="241755"/>
              </a:xfrm>
              <a:prstGeom prst="circularArrow">
                <a:avLst>
                  <a:gd name="adj1" fmla="val 10668"/>
                  <a:gd name="adj2" fmla="val 1391971"/>
                  <a:gd name="adj3" fmla="val 20491762"/>
                  <a:gd name="adj4" fmla="val 10800000"/>
                  <a:gd name="adj5" fmla="val 163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7" name="Group 19"/>
            <p:cNvGrpSpPr/>
            <p:nvPr/>
          </p:nvGrpSpPr>
          <p:grpSpPr>
            <a:xfrm>
              <a:off x="1652769" y="1900320"/>
              <a:ext cx="241755" cy="676552"/>
              <a:chOff x="1185734" y="1380668"/>
              <a:chExt cx="241755" cy="676552"/>
            </a:xfrm>
          </p:grpSpPr>
          <p:sp>
            <p:nvSpPr>
              <p:cNvPr id="50" name="Circular Arrow 49"/>
              <p:cNvSpPr/>
              <p:nvPr/>
            </p:nvSpPr>
            <p:spPr>
              <a:xfrm rot="5400000">
                <a:off x="1182649" y="1383753"/>
                <a:ext cx="247926" cy="241755"/>
              </a:xfrm>
              <a:prstGeom prst="circularArrow">
                <a:avLst>
                  <a:gd name="adj1" fmla="val 10668"/>
                  <a:gd name="adj2" fmla="val 1391971"/>
                  <a:gd name="adj3" fmla="val 20491762"/>
                  <a:gd name="adj4" fmla="val 10800000"/>
                  <a:gd name="adj5" fmla="val 163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1" name="Circular Arrow 50"/>
              <p:cNvSpPr/>
              <p:nvPr/>
            </p:nvSpPr>
            <p:spPr>
              <a:xfrm rot="5400000">
                <a:off x="1182649" y="1598066"/>
                <a:ext cx="247926" cy="241755"/>
              </a:xfrm>
              <a:prstGeom prst="circularArrow">
                <a:avLst>
                  <a:gd name="adj1" fmla="val 10668"/>
                  <a:gd name="adj2" fmla="val 1391971"/>
                  <a:gd name="adj3" fmla="val 20491762"/>
                  <a:gd name="adj4" fmla="val 10800000"/>
                  <a:gd name="adj5" fmla="val 163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Circular Arrow 51"/>
              <p:cNvSpPr/>
              <p:nvPr/>
            </p:nvSpPr>
            <p:spPr>
              <a:xfrm rot="5400000">
                <a:off x="1182649" y="1812379"/>
                <a:ext cx="247926" cy="241755"/>
              </a:xfrm>
              <a:prstGeom prst="circularArrow">
                <a:avLst>
                  <a:gd name="adj1" fmla="val 10668"/>
                  <a:gd name="adj2" fmla="val 1391971"/>
                  <a:gd name="adj3" fmla="val 20491762"/>
                  <a:gd name="adj4" fmla="val 10800000"/>
                  <a:gd name="adj5" fmla="val 163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0" name="Group 23"/>
            <p:cNvGrpSpPr/>
            <p:nvPr/>
          </p:nvGrpSpPr>
          <p:grpSpPr>
            <a:xfrm>
              <a:off x="1652769" y="2542167"/>
              <a:ext cx="241755" cy="676552"/>
              <a:chOff x="1185734" y="1380668"/>
              <a:chExt cx="241755" cy="676552"/>
            </a:xfrm>
          </p:grpSpPr>
          <p:sp>
            <p:nvSpPr>
              <p:cNvPr id="47" name="Circular Arrow 46"/>
              <p:cNvSpPr/>
              <p:nvPr/>
            </p:nvSpPr>
            <p:spPr>
              <a:xfrm rot="5400000">
                <a:off x="1182649" y="1383753"/>
                <a:ext cx="247926" cy="241755"/>
              </a:xfrm>
              <a:prstGeom prst="circularArrow">
                <a:avLst>
                  <a:gd name="adj1" fmla="val 10668"/>
                  <a:gd name="adj2" fmla="val 1391971"/>
                  <a:gd name="adj3" fmla="val 20491762"/>
                  <a:gd name="adj4" fmla="val 10800000"/>
                  <a:gd name="adj5" fmla="val 163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Circular Arrow 47"/>
              <p:cNvSpPr/>
              <p:nvPr/>
            </p:nvSpPr>
            <p:spPr>
              <a:xfrm rot="5400000">
                <a:off x="1182649" y="1598066"/>
                <a:ext cx="247926" cy="241755"/>
              </a:xfrm>
              <a:prstGeom prst="circularArrow">
                <a:avLst>
                  <a:gd name="adj1" fmla="val 10668"/>
                  <a:gd name="adj2" fmla="val 1391971"/>
                  <a:gd name="adj3" fmla="val 20491762"/>
                  <a:gd name="adj4" fmla="val 10800000"/>
                  <a:gd name="adj5" fmla="val 163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Circular Arrow 48"/>
              <p:cNvSpPr/>
              <p:nvPr/>
            </p:nvSpPr>
            <p:spPr>
              <a:xfrm rot="5400000">
                <a:off x="1182649" y="1812379"/>
                <a:ext cx="247926" cy="241755"/>
              </a:xfrm>
              <a:prstGeom prst="circularArrow">
                <a:avLst>
                  <a:gd name="adj1" fmla="val 10668"/>
                  <a:gd name="adj2" fmla="val 1391971"/>
                  <a:gd name="adj3" fmla="val 20491762"/>
                  <a:gd name="adj4" fmla="val 10800000"/>
                  <a:gd name="adj5" fmla="val 1639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5" name="Circular Arrow 44"/>
            <p:cNvSpPr/>
            <p:nvPr/>
          </p:nvSpPr>
          <p:spPr>
            <a:xfrm rot="5400000">
              <a:off x="1649684" y="3187099"/>
              <a:ext cx="247926" cy="241755"/>
            </a:xfrm>
            <a:prstGeom prst="circularArrow">
              <a:avLst>
                <a:gd name="adj1" fmla="val 10668"/>
                <a:gd name="adj2" fmla="val 1391971"/>
                <a:gd name="adj3" fmla="val 20491762"/>
                <a:gd name="adj4" fmla="val 10800000"/>
                <a:gd name="adj5" fmla="val 16396"/>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solidFill>
                  <a:schemeClr val="tx1"/>
                </a:solidFill>
              </a:endParaRPr>
            </a:p>
          </p:txBody>
        </p:sp>
        <p:sp>
          <p:nvSpPr>
            <p:cNvPr id="46" name="Circular Arrow 45"/>
            <p:cNvSpPr/>
            <p:nvPr/>
          </p:nvSpPr>
          <p:spPr>
            <a:xfrm rot="5400000">
              <a:off x="1649684" y="3400320"/>
              <a:ext cx="247926" cy="241755"/>
            </a:xfrm>
            <a:prstGeom prst="circularArrow">
              <a:avLst>
                <a:gd name="adj1" fmla="val 10668"/>
                <a:gd name="adj2" fmla="val 1391971"/>
                <a:gd name="adj3" fmla="val 20491762"/>
                <a:gd name="adj4" fmla="val 10800000"/>
                <a:gd name="adj5" fmla="val 16396"/>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solidFill>
                  <a:schemeClr val="tx1"/>
                </a:solidFill>
              </a:endParaRPr>
            </a:p>
          </p:txBody>
        </p:sp>
        <p:sp>
          <p:nvSpPr>
            <p:cNvPr id="85" name="Circular Arrow 84"/>
            <p:cNvSpPr/>
            <p:nvPr/>
          </p:nvSpPr>
          <p:spPr>
            <a:xfrm rot="5400000">
              <a:off x="1649684" y="3613539"/>
              <a:ext cx="247926" cy="241755"/>
            </a:xfrm>
            <a:prstGeom prst="circularArrow">
              <a:avLst>
                <a:gd name="adj1" fmla="val 10668"/>
                <a:gd name="adj2" fmla="val 1391971"/>
                <a:gd name="adj3" fmla="val 20491762"/>
                <a:gd name="adj4" fmla="val 10800000"/>
                <a:gd name="adj5" fmla="val 16396"/>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solidFill>
                  <a:schemeClr val="tx1"/>
                </a:solidFill>
              </a:endParaRPr>
            </a:p>
          </p:txBody>
        </p:sp>
      </p:grpSp>
      <p:sp>
        <p:nvSpPr>
          <p:cNvPr id="88" name="Rectangle 87"/>
          <p:cNvSpPr/>
          <p:nvPr/>
        </p:nvSpPr>
        <p:spPr>
          <a:xfrm>
            <a:off x="570156" y="3310608"/>
            <a:ext cx="2011505" cy="169333"/>
          </a:xfrm>
          <a:prstGeom prst="rect">
            <a:avLst/>
          </a:prstGeom>
          <a:noFill/>
          <a:ln w="12700" cmpd="sng">
            <a:solidFill>
              <a:srgbClr val="FF0000"/>
            </a:solidFill>
          </a:ln>
          <a:effectLst>
            <a:glow rad="38100">
              <a:schemeClr val="accent1">
                <a:alpha val="33000"/>
              </a:schemeClr>
            </a:glow>
          </a:effectLst>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p>
        </p:txBody>
      </p:sp>
      <p:sp>
        <p:nvSpPr>
          <p:cNvPr id="89" name="Rectangle 88"/>
          <p:cNvSpPr/>
          <p:nvPr/>
        </p:nvSpPr>
        <p:spPr>
          <a:xfrm>
            <a:off x="570156" y="3449747"/>
            <a:ext cx="2011505" cy="169333"/>
          </a:xfrm>
          <a:prstGeom prst="rect">
            <a:avLst/>
          </a:prstGeom>
          <a:noFill/>
          <a:ln w="12700" cmpd="sng">
            <a:solidFill>
              <a:srgbClr val="FF0000"/>
            </a:solidFill>
          </a:ln>
          <a:effectLst>
            <a:glow rad="38100">
              <a:schemeClr val="accent1">
                <a:alpha val="33000"/>
              </a:schemeClr>
            </a:glow>
          </a:effectLst>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p>
        </p:txBody>
      </p:sp>
      <p:sp>
        <p:nvSpPr>
          <p:cNvPr id="90" name="Rectangle 89"/>
          <p:cNvSpPr/>
          <p:nvPr/>
        </p:nvSpPr>
        <p:spPr>
          <a:xfrm>
            <a:off x="570156" y="3165472"/>
            <a:ext cx="2011505" cy="169333"/>
          </a:xfrm>
          <a:prstGeom prst="rect">
            <a:avLst/>
          </a:prstGeom>
          <a:noFill/>
          <a:ln w="12700" cmpd="sng">
            <a:solidFill>
              <a:srgbClr val="FF0000"/>
            </a:solidFill>
          </a:ln>
          <a:effectLst>
            <a:glow rad="38100">
              <a:schemeClr val="accent1">
                <a:alpha val="33000"/>
              </a:schemeClr>
            </a:glow>
          </a:effectLst>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p>
        </p:txBody>
      </p:sp>
      <p:sp>
        <p:nvSpPr>
          <p:cNvPr id="92" name="Rectangle 91"/>
          <p:cNvSpPr/>
          <p:nvPr/>
        </p:nvSpPr>
        <p:spPr>
          <a:xfrm>
            <a:off x="570157" y="3038479"/>
            <a:ext cx="2011505" cy="169333"/>
          </a:xfrm>
          <a:prstGeom prst="rect">
            <a:avLst/>
          </a:prstGeom>
          <a:noFill/>
          <a:ln w="12700" cmpd="sng">
            <a:solidFill>
              <a:srgbClr val="FF0000"/>
            </a:solidFill>
          </a:ln>
          <a:effectLst>
            <a:glow rad="38100">
              <a:schemeClr val="accent1">
                <a:alpha val="33000"/>
              </a:schemeClr>
            </a:glow>
          </a:effectLst>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dirty="0"/>
          </a:p>
        </p:txBody>
      </p:sp>
    </p:spTree>
    <p:extLst>
      <p:ext uri="{BB962C8B-B14F-4D97-AF65-F5344CB8AC3E}">
        <p14:creationId xmlns:p14="http://schemas.microsoft.com/office/powerpoint/2010/main" xmlns="" val="1495702931"/>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a:xfrm>
            <a:off x="684213" y="228600"/>
            <a:ext cx="11125200" cy="889000"/>
          </a:xfrm>
        </p:spPr>
        <p:txBody>
          <a:bodyPr/>
          <a:lstStyle/>
          <a:p>
            <a:r>
              <a:rPr lang="en-US" i="1" dirty="0" smtClean="0">
                <a:latin typeface="Calibri" charset="0"/>
              </a:rPr>
              <a:t>Terabyte </a:t>
            </a:r>
            <a:r>
              <a:rPr lang="en-US" i="1" dirty="0">
                <a:latin typeface="Calibri" charset="0"/>
              </a:rPr>
              <a:t>Scale Computing</a:t>
            </a:r>
          </a:p>
        </p:txBody>
      </p:sp>
      <p:sp>
        <p:nvSpPr>
          <p:cNvPr id="96259" name="Rectangle 5"/>
          <p:cNvSpPr>
            <a:spLocks noChangeArrowheads="1"/>
          </p:cNvSpPr>
          <p:nvPr/>
        </p:nvSpPr>
        <p:spPr bwMode="auto">
          <a:xfrm>
            <a:off x="534988" y="1300163"/>
            <a:ext cx="10055225" cy="2306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10" tIns="45005" rIns="90010" bIns="45005">
            <a:spAutoFit/>
          </a:bodyPr>
          <a:lstStyle/>
          <a:p>
            <a:r>
              <a:rPr lang="en-US" sz="2400" dirty="0">
                <a:latin typeface="Calibri" charset="0"/>
              </a:rPr>
              <a:t>Use Case</a:t>
            </a:r>
            <a:endParaRPr lang="en-US" sz="2800" dirty="0">
              <a:latin typeface="Calibri" charset="0"/>
            </a:endParaRPr>
          </a:p>
          <a:p>
            <a:pPr lvl="1">
              <a:buFont typeface="Arial" charset="0"/>
              <a:buChar char="•"/>
            </a:pPr>
            <a:r>
              <a:rPr lang="en-US" sz="2400" dirty="0">
                <a:latin typeface="Calibri" charset="0"/>
              </a:rPr>
              <a:t>  218 Billion Records</a:t>
            </a:r>
          </a:p>
          <a:p>
            <a:pPr lvl="1">
              <a:buFont typeface="Arial" charset="0"/>
              <a:buChar char="•"/>
            </a:pPr>
            <a:r>
              <a:rPr lang="en-US" sz="2400" dirty="0">
                <a:latin typeface="Calibri" charset="0"/>
              </a:rPr>
              <a:t>  Search - </a:t>
            </a:r>
            <a:r>
              <a:rPr lang="ja-JP" altLang="en-US" sz="2400">
                <a:latin typeface="Calibri" charset="0"/>
              </a:rPr>
              <a:t>“</a:t>
            </a:r>
            <a:r>
              <a:rPr lang="en-US" sz="2400" dirty="0">
                <a:latin typeface="Calibri" charset="0"/>
              </a:rPr>
              <a:t>titanium</a:t>
            </a:r>
            <a:r>
              <a:rPr lang="ja-JP" altLang="en-US" sz="2400">
                <a:latin typeface="Calibri" charset="0"/>
              </a:rPr>
              <a:t>”</a:t>
            </a:r>
            <a:r>
              <a:rPr lang="en-US" sz="2400" dirty="0">
                <a:latin typeface="Calibri" charset="0"/>
              </a:rPr>
              <a:t> </a:t>
            </a:r>
          </a:p>
          <a:p>
            <a:pPr lvl="1">
              <a:buFont typeface="Arial" charset="0"/>
              <a:buChar char="•"/>
            </a:pPr>
            <a:r>
              <a:rPr lang="en-US" sz="2400" dirty="0">
                <a:latin typeface="Calibri" charset="0"/>
              </a:rPr>
              <a:t>  Match -  2,054,141 records</a:t>
            </a:r>
          </a:p>
          <a:p>
            <a:pPr lvl="1">
              <a:buFont typeface="Arial" charset="0"/>
              <a:buChar char="•"/>
            </a:pPr>
            <a:r>
              <a:rPr lang="en-US" sz="2400" dirty="0">
                <a:latin typeface="Calibri" charset="0"/>
              </a:rPr>
              <a:t>  Time 0.64 seconds</a:t>
            </a:r>
          </a:p>
          <a:p>
            <a:pPr lvl="1"/>
            <a:endParaRPr lang="en-US" sz="2400" dirty="0">
              <a:latin typeface="Calibri" charset="0"/>
            </a:endParaRPr>
          </a:p>
        </p:txBody>
      </p:sp>
      <p:grpSp>
        <p:nvGrpSpPr>
          <p:cNvPr id="2" name="Group 5"/>
          <p:cNvGrpSpPr>
            <a:grpSpLocks/>
          </p:cNvGrpSpPr>
          <p:nvPr/>
        </p:nvGrpSpPr>
        <p:grpSpPr bwMode="auto">
          <a:xfrm>
            <a:off x="989013" y="4267200"/>
            <a:ext cx="5181600" cy="990600"/>
            <a:chOff x="7161211" y="1143000"/>
            <a:chExt cx="4769639" cy="990600"/>
          </a:xfrm>
        </p:grpSpPr>
        <p:sp>
          <p:nvSpPr>
            <p:cNvPr id="96265" name="Rectangle 29"/>
            <p:cNvSpPr>
              <a:spLocks noChangeArrowheads="1"/>
            </p:cNvSpPr>
            <p:nvPr/>
          </p:nvSpPr>
          <p:spPr bwMode="auto">
            <a:xfrm>
              <a:off x="7161211" y="1143000"/>
              <a:ext cx="476963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b="1" i="1" dirty="0">
                  <a:latin typeface="Calibri" charset="0"/>
                </a:rPr>
                <a:t>Hundreds of billions records scanned per second</a:t>
              </a:r>
            </a:p>
          </p:txBody>
        </p:sp>
        <p:grpSp>
          <p:nvGrpSpPr>
            <p:cNvPr id="3" name="Group 554"/>
            <p:cNvGrpSpPr>
              <a:grpSpLocks/>
            </p:cNvGrpSpPr>
            <p:nvPr/>
          </p:nvGrpSpPr>
          <p:grpSpPr bwMode="auto">
            <a:xfrm>
              <a:off x="8228012" y="1600200"/>
              <a:ext cx="1905000" cy="533400"/>
              <a:chOff x="1674812" y="1676400"/>
              <a:chExt cx="1905000" cy="533400"/>
            </a:xfrm>
          </p:grpSpPr>
          <p:sp>
            <p:nvSpPr>
              <p:cNvPr id="11" name="Rectangle 10"/>
              <p:cNvSpPr/>
              <p:nvPr/>
            </p:nvSpPr>
            <p:spPr bwMode="auto">
              <a:xfrm>
                <a:off x="1674812" y="1676400"/>
                <a:ext cx="1905000" cy="533400"/>
              </a:xfrm>
              <a:prstGeom prst="rect">
                <a:avLst/>
              </a:prstGeom>
              <a:solidFill>
                <a:srgbClr val="525252"/>
              </a:solidFill>
              <a:ln w="25400"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txBody>
              <a:bodyPr lIns="91433" tIns="45716" rIns="91433" bIns="45716" anchor="ctr"/>
              <a:lstStyle/>
              <a:p>
                <a:pPr algn="ctr" defTabSz="1218987">
                  <a:lnSpc>
                    <a:spcPct val="90000"/>
                  </a:lnSpc>
                  <a:spcBef>
                    <a:spcPct val="50000"/>
                  </a:spcBef>
                  <a:buClr>
                    <a:srgbClr val="667263"/>
                  </a:buClr>
                  <a:defRPr/>
                </a:pPr>
                <a:endParaRPr lang="en-US" sz="400" kern="0" dirty="0">
                  <a:solidFill>
                    <a:srgbClr val="FFFFFF"/>
                  </a:solidFill>
                  <a:latin typeface="Arial"/>
                  <a:ea typeface="+mn-ea"/>
                  <a:cs typeface="+mn-cs"/>
                </a:endParaRPr>
              </a:p>
            </p:txBody>
          </p:sp>
          <p:sp>
            <p:nvSpPr>
              <p:cNvPr id="12" name="Rounded Rectangle 11"/>
              <p:cNvSpPr>
                <a:spLocks noChangeArrowheads="1"/>
              </p:cNvSpPr>
              <p:nvPr/>
            </p:nvSpPr>
            <p:spPr bwMode="auto">
              <a:xfrm>
                <a:off x="1826724" y="1828800"/>
                <a:ext cx="1601570" cy="333375"/>
              </a:xfrm>
              <a:prstGeom prst="roundRect">
                <a:avLst>
                  <a:gd name="adj" fmla="val 1926"/>
                </a:avLst>
              </a:prstGeom>
              <a:solidFill>
                <a:srgbClr val="FFFFFF"/>
              </a:solidFill>
              <a:ln w="9525">
                <a:noFill/>
                <a:round/>
                <a:headEnd/>
                <a:tailEnd/>
              </a:ln>
              <a:effectLst/>
            </p:spPr>
            <p:txBody>
              <a:bodyPr lIns="92068" tIns="46034" rIns="92068" bIns="46034"/>
              <a:lstStyle/>
              <a:p>
                <a:pPr marL="158731" indent="-158731" algn="ctr" defTabSz="1218987">
                  <a:lnSpc>
                    <a:spcPct val="90000"/>
                  </a:lnSpc>
                  <a:spcBef>
                    <a:spcPct val="50000"/>
                  </a:spcBef>
                  <a:buClr>
                    <a:srgbClr val="667263"/>
                  </a:buClr>
                  <a:defRPr/>
                </a:pPr>
                <a:endParaRPr lang="en-US" sz="1400" kern="0" dirty="0">
                  <a:solidFill>
                    <a:srgbClr val="000000"/>
                  </a:solidFill>
                  <a:latin typeface="+mn-lt"/>
                  <a:ea typeface="+mn-ea"/>
                  <a:cs typeface="+mn-cs"/>
                </a:endParaRPr>
              </a:p>
            </p:txBody>
          </p:sp>
          <p:sp>
            <p:nvSpPr>
              <p:cNvPr id="13" name="TextBox 27"/>
              <p:cNvSpPr txBox="1">
                <a:spLocks noChangeArrowheads="1"/>
              </p:cNvSpPr>
              <p:nvPr/>
            </p:nvSpPr>
            <p:spPr bwMode="auto">
              <a:xfrm>
                <a:off x="1747815" y="1676400"/>
                <a:ext cx="1832453" cy="117475"/>
              </a:xfrm>
              <a:prstGeom prst="rect">
                <a:avLst/>
              </a:prstGeom>
              <a:noFill/>
              <a:ln>
                <a:noFill/>
              </a:ln>
              <a:extLst/>
            </p:spPr>
            <p:txBody>
              <a:bodyPr wrap="none" lIns="0" tIns="0" rIns="0" bIns="0"/>
              <a:lstStyle>
                <a:lvl1pPr defTabSz="1217613">
                  <a:defRPr>
                    <a:solidFill>
                      <a:schemeClr val="tx1"/>
                    </a:solidFill>
                    <a:latin typeface="Calibri" charset="0"/>
                    <a:ea typeface="ＭＳ Ｐゴシック" charset="0"/>
                    <a:cs typeface="ＭＳ Ｐゴシック" charset="0"/>
                  </a:defRPr>
                </a:lvl1pPr>
                <a:lvl2pPr marL="37931725" indent="-37474525" defTabSz="1217613">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lnSpc>
                    <a:spcPct val="90000"/>
                  </a:lnSpc>
                  <a:spcBef>
                    <a:spcPct val="50000"/>
                  </a:spcBef>
                  <a:buClr>
                    <a:srgbClr val="667263"/>
                  </a:buClr>
                </a:pPr>
                <a:r>
                  <a:rPr lang="en-US" sz="1000" b="1" dirty="0">
                    <a:solidFill>
                      <a:srgbClr val="FFFFFF"/>
                    </a:solidFill>
                    <a:latin typeface="Arial" charset="0"/>
                    <a:cs typeface="Arial" charset="0"/>
                  </a:rPr>
                  <a:t>In-Memory Column </a:t>
                </a:r>
                <a:r>
                  <a:rPr lang="en-US" sz="900" b="1" dirty="0">
                    <a:solidFill>
                      <a:srgbClr val="FFFFFF"/>
                    </a:solidFill>
                    <a:latin typeface="Arial" charset="0"/>
                    <a:cs typeface="Arial" charset="0"/>
                  </a:rPr>
                  <a:t>Store</a:t>
                </a:r>
                <a:endParaRPr lang="en-US" sz="1000" b="1" dirty="0">
                  <a:solidFill>
                    <a:srgbClr val="FFFFFF"/>
                  </a:solidFill>
                  <a:latin typeface="Arial" charset="0"/>
                  <a:cs typeface="Arial" charset="0"/>
                </a:endParaRPr>
              </a:p>
            </p:txBody>
          </p:sp>
          <p:grpSp>
            <p:nvGrpSpPr>
              <p:cNvPr id="4" name="Group 46"/>
              <p:cNvGrpSpPr>
                <a:grpSpLocks/>
              </p:cNvGrpSpPr>
              <p:nvPr/>
            </p:nvGrpSpPr>
            <p:grpSpPr bwMode="auto">
              <a:xfrm>
                <a:off x="1938173" y="1905000"/>
                <a:ext cx="1408289" cy="230255"/>
                <a:chOff x="1938173" y="1816146"/>
                <a:chExt cx="1408289" cy="319109"/>
              </a:xfrm>
            </p:grpSpPr>
            <p:pic>
              <p:nvPicPr>
                <p:cNvPr id="96274"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938173" y="1816146"/>
                  <a:ext cx="71949" cy="319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75"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040968" y="1816146"/>
                  <a:ext cx="71949" cy="319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76"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143764" y="1816146"/>
                  <a:ext cx="71949" cy="319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77"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246559" y="1816146"/>
                  <a:ext cx="71949" cy="319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78"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349354" y="1816146"/>
                  <a:ext cx="71949" cy="319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79"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452148" y="1816146"/>
                  <a:ext cx="71949" cy="319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80"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554943" y="1816146"/>
                  <a:ext cx="71949" cy="319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81"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657738" y="1816146"/>
                  <a:ext cx="71949" cy="319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82"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760533" y="1816146"/>
                  <a:ext cx="71949" cy="319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83"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863328" y="1816146"/>
                  <a:ext cx="71949" cy="319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84"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966124" y="1816146"/>
                  <a:ext cx="71949" cy="319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85"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3068919" y="1816146"/>
                  <a:ext cx="71949" cy="319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86"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3171714" y="1816146"/>
                  <a:ext cx="71949" cy="319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287"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3274513" y="1816146"/>
                  <a:ext cx="71949" cy="3191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pic>
          <p:nvPicPr>
            <p:cNvPr id="9" name="Picture 2" descr="G:\M6\M6_Front lowerRes.png"/>
            <p:cNvPicPr>
              <a:picLocks noChangeAspect="1" noChangeArrowheads="1"/>
            </p:cNvPicPr>
            <p:nvPr/>
          </p:nvPicPr>
          <p:blipFill>
            <a:blip r:embed="rId3" cstate="print">
              <a:extLst/>
            </a:blip>
            <a:srcRect/>
            <a:stretch>
              <a:fillRect/>
            </a:stretch>
          </p:blipFill>
          <p:spPr bwMode="auto">
            <a:xfrm>
              <a:off x="7542212" y="1600200"/>
              <a:ext cx="457200" cy="450214"/>
            </a:xfrm>
            <a:prstGeom prst="rect">
              <a:avLst/>
            </a:prstGeom>
            <a:ln>
              <a:noFill/>
            </a:ln>
            <a:effectLst>
              <a:reflection blurRad="6350" stA="50000" endA="300" endPos="55000" dir="5400000" sy="-100000" algn="bl" rotWithShape="0"/>
            </a:effectLst>
          </p:spPr>
        </p:pic>
      </p:grpSp>
      <p:pic>
        <p:nvPicPr>
          <p:cNvPr id="31" name="Picture 30" descr="m6-32.png"/>
          <p:cNvPicPr>
            <a:picLocks noChangeAspect="1"/>
          </p:cNvPicPr>
          <p:nvPr/>
        </p:nvPicPr>
        <p:blipFill>
          <a:blip r:embed="rId4" cstate="print"/>
          <a:stretch>
            <a:fillRect/>
          </a:stretch>
        </p:blipFill>
        <p:spPr>
          <a:xfrm>
            <a:off x="6323013" y="1295400"/>
            <a:ext cx="2039937" cy="4648200"/>
          </a:xfrm>
          <a:prstGeom prst="rect">
            <a:avLst/>
          </a:prstGeom>
          <a:effectLst>
            <a:outerShdw blurRad="50800" dist="38100" dir="5040000" algn="tl" rotWithShape="0">
              <a:srgbClr val="000000">
                <a:alpha val="43000"/>
              </a:srgbClr>
            </a:outerShdw>
          </a:effectLst>
        </p:spPr>
      </p:pic>
      <p:sp>
        <p:nvSpPr>
          <p:cNvPr id="96262" name="Rectangle 33"/>
          <p:cNvSpPr>
            <a:spLocks noChangeArrowheads="1"/>
          </p:cNvSpPr>
          <p:nvPr/>
        </p:nvSpPr>
        <p:spPr bwMode="auto">
          <a:xfrm>
            <a:off x="531813" y="3429000"/>
            <a:ext cx="609282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lvl="1"/>
            <a:r>
              <a:rPr lang="en-US" sz="2400" i="1" dirty="0">
                <a:solidFill>
                  <a:srgbClr val="FF0000"/>
                </a:solidFill>
                <a:latin typeface="Calibri" charset="0"/>
              </a:rPr>
              <a:t>341 Billion records scanned per second</a:t>
            </a:r>
          </a:p>
        </p:txBody>
      </p:sp>
      <p:sp>
        <p:nvSpPr>
          <p:cNvPr id="96263" name="TextBox 35"/>
          <p:cNvSpPr txBox="1">
            <a:spLocks noChangeArrowheads="1"/>
          </p:cNvSpPr>
          <p:nvPr/>
        </p:nvSpPr>
        <p:spPr bwMode="auto">
          <a:xfrm>
            <a:off x="8456613" y="1905000"/>
            <a:ext cx="3429000" cy="2743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lstStyle>
            <a:lvl1pPr>
              <a:defRPr>
                <a:solidFill>
                  <a:schemeClr val="tx1"/>
                </a:solidFill>
                <a:latin typeface="Calibri" charset="0"/>
                <a:ea typeface="ＭＳ Ｐゴシック" charset="0"/>
                <a:cs typeface="ＭＳ Ｐゴシック" charset="0"/>
              </a:defRPr>
            </a:lvl1pPr>
            <a:lvl2pPr marL="37931725" indent="-37474525">
              <a:defRPr>
                <a:solidFill>
                  <a:schemeClr val="tx1"/>
                </a:solidFill>
                <a:latin typeface="Calibri" charset="0"/>
                <a:ea typeface="ＭＳ Ｐゴシック" charset="0"/>
              </a:defRPr>
            </a:lvl2pPr>
            <a:lvl3pPr>
              <a:defRPr>
                <a:solidFill>
                  <a:schemeClr val="tx1"/>
                </a:solidFill>
                <a:latin typeface="Calibri" charset="0"/>
                <a:ea typeface="ＭＳ Ｐゴシック" charset="0"/>
              </a:defRPr>
            </a:lvl3pPr>
            <a:lvl4pPr>
              <a:defRPr>
                <a:solidFill>
                  <a:schemeClr val="tx1"/>
                </a:solidFill>
                <a:latin typeface="Calibri" charset="0"/>
                <a:ea typeface="ＭＳ Ｐゴシック" charset="0"/>
              </a:defRPr>
            </a:lvl4pPr>
            <a:lvl5pPr>
              <a:defRPr>
                <a:solidFill>
                  <a:schemeClr val="tx1"/>
                </a:solidFill>
                <a:latin typeface="Calibri" charset="0"/>
                <a:ea typeface="ＭＳ Ｐゴシック" charset="0"/>
              </a:defRPr>
            </a:lvl5pPr>
            <a:lvl6pPr marL="457200" fontAlgn="base">
              <a:spcBef>
                <a:spcPct val="0"/>
              </a:spcBef>
              <a:spcAft>
                <a:spcPct val="0"/>
              </a:spcAft>
              <a:defRPr>
                <a:solidFill>
                  <a:schemeClr val="tx1"/>
                </a:solidFill>
                <a:latin typeface="Calibri" charset="0"/>
                <a:ea typeface="ＭＳ Ｐゴシック" charset="0"/>
              </a:defRPr>
            </a:lvl6pPr>
            <a:lvl7pPr marL="914400" fontAlgn="base">
              <a:spcBef>
                <a:spcPct val="0"/>
              </a:spcBef>
              <a:spcAft>
                <a:spcPct val="0"/>
              </a:spcAft>
              <a:defRPr>
                <a:solidFill>
                  <a:schemeClr val="tx1"/>
                </a:solidFill>
                <a:latin typeface="Calibri" charset="0"/>
                <a:ea typeface="ＭＳ Ｐゴシック" charset="0"/>
              </a:defRPr>
            </a:lvl7pPr>
            <a:lvl8pPr marL="1371600" fontAlgn="base">
              <a:spcBef>
                <a:spcPct val="0"/>
              </a:spcBef>
              <a:spcAft>
                <a:spcPct val="0"/>
              </a:spcAft>
              <a:defRPr>
                <a:solidFill>
                  <a:schemeClr val="tx1"/>
                </a:solidFill>
                <a:latin typeface="Calibri" charset="0"/>
                <a:ea typeface="ＭＳ Ｐゴシック" charset="0"/>
              </a:defRPr>
            </a:lvl8pPr>
            <a:lvl9pPr marL="1828800" fontAlgn="base">
              <a:spcBef>
                <a:spcPct val="0"/>
              </a:spcBef>
              <a:spcAft>
                <a:spcPct val="0"/>
              </a:spcAft>
              <a:defRPr>
                <a:solidFill>
                  <a:schemeClr val="tx1"/>
                </a:solidFill>
                <a:latin typeface="Calibri" charset="0"/>
                <a:ea typeface="ＭＳ Ｐゴシック" charset="0"/>
              </a:defRPr>
            </a:lvl9pPr>
          </a:lstStyle>
          <a:p>
            <a:pPr algn="ctr">
              <a:spcAft>
                <a:spcPts val="1600"/>
              </a:spcAft>
            </a:pPr>
            <a:r>
              <a:rPr lang="en-US" sz="2000" dirty="0" smtClean="0"/>
              <a:t>M6-32 SuperCluster -</a:t>
            </a:r>
            <a:endParaRPr lang="en-US" sz="2000" b="1" dirty="0" smtClean="0"/>
          </a:p>
          <a:p>
            <a:pPr algn="ctr">
              <a:spcAft>
                <a:spcPts val="1600"/>
              </a:spcAft>
            </a:pPr>
            <a:r>
              <a:rPr lang="en-US" sz="2000" b="1" dirty="0" smtClean="0"/>
              <a:t>Big </a:t>
            </a:r>
            <a:r>
              <a:rPr lang="en-US" sz="2000" b="1" dirty="0"/>
              <a:t>Memory Machine</a:t>
            </a:r>
            <a:endParaRPr lang="en-US" sz="2000" dirty="0"/>
          </a:p>
          <a:p>
            <a:pPr algn="ctr">
              <a:lnSpc>
                <a:spcPct val="120000"/>
              </a:lnSpc>
              <a:spcAft>
                <a:spcPts val="1600"/>
              </a:spcAft>
            </a:pPr>
            <a:r>
              <a:rPr lang="en-US" sz="2400" b="1" dirty="0">
                <a:solidFill>
                  <a:srgbClr val="FF0000"/>
                </a:solidFill>
              </a:rPr>
              <a:t>32 TB DRAM</a:t>
            </a:r>
            <a:endParaRPr lang="en-US" sz="2000" b="1" dirty="0">
              <a:solidFill>
                <a:srgbClr val="FF0000"/>
              </a:solidFill>
            </a:endParaRPr>
          </a:p>
          <a:p>
            <a:pPr algn="ctr">
              <a:lnSpc>
                <a:spcPct val="120000"/>
              </a:lnSpc>
              <a:spcAft>
                <a:spcPts val="1600"/>
              </a:spcAft>
            </a:pPr>
            <a:r>
              <a:rPr lang="en-US" sz="2000" dirty="0"/>
              <a:t>32 Socket, 384 Cores</a:t>
            </a:r>
          </a:p>
          <a:p>
            <a:pPr algn="ctr">
              <a:lnSpc>
                <a:spcPct val="120000"/>
              </a:lnSpc>
              <a:spcAft>
                <a:spcPts val="1600"/>
              </a:spcAft>
            </a:pPr>
            <a:r>
              <a:rPr lang="en-US" sz="2000" dirty="0"/>
              <a:t>3 Terabyte/sec Bandwidth</a:t>
            </a:r>
          </a:p>
          <a:p>
            <a:pPr algn="ctr">
              <a:lnSpc>
                <a:spcPct val="120000"/>
              </a:lnSpc>
              <a:spcAft>
                <a:spcPts val="1600"/>
              </a:spcAft>
            </a:pPr>
            <a:endParaRPr lang="en-US" sz="2000" dirty="0"/>
          </a:p>
          <a:p>
            <a:pPr algn="ctr">
              <a:lnSpc>
                <a:spcPct val="120000"/>
              </a:lnSpc>
              <a:spcAft>
                <a:spcPts val="1600"/>
              </a:spcAft>
            </a:pPr>
            <a:endParaRPr lang="en-US" sz="2000" dirty="0"/>
          </a:p>
        </p:txBody>
      </p:sp>
      <p:sp>
        <p:nvSpPr>
          <p:cNvPr id="37" name="TextBox 36"/>
          <p:cNvSpPr txBox="1"/>
          <p:nvPr/>
        </p:nvSpPr>
        <p:spPr>
          <a:xfrm>
            <a:off x="8456613" y="4610100"/>
            <a:ext cx="3530600" cy="425450"/>
          </a:xfrm>
          <a:prstGeom prst="rect">
            <a:avLst/>
          </a:prstGeom>
          <a:noFill/>
        </p:spPr>
        <p:txBody>
          <a:bodyPr lIns="91433" tIns="45716" rIns="91433" bIns="45716">
            <a:spAutoFit/>
          </a:bodyPr>
          <a:lstStyle/>
          <a:p>
            <a:pPr algn="ctr">
              <a:lnSpc>
                <a:spcPct val="90000"/>
              </a:lnSpc>
              <a:spcBef>
                <a:spcPts val="0"/>
              </a:spcBef>
              <a:buClr>
                <a:srgbClr val="667263"/>
              </a:buClr>
              <a:defRPr/>
            </a:pPr>
            <a:r>
              <a:rPr lang="en-US" sz="2400" i="1" kern="0" dirty="0">
                <a:solidFill>
                  <a:srgbClr val="FF0000"/>
                </a:solidFill>
                <a:latin typeface="+mn-lt"/>
                <a:ea typeface="ＭＳ Ｐゴシック" pitchFamily="1" charset="-128"/>
                <a:cs typeface="+mn-cs"/>
              </a:rPr>
              <a:t>1 Rack - 1000X Faster</a:t>
            </a:r>
          </a:p>
        </p:txBody>
      </p:sp>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stretch>
            <a:fillRect/>
          </a:stretch>
        </p:blipFill>
        <p:spPr>
          <a:xfrm>
            <a:off x="5103812" y="2667000"/>
            <a:ext cx="2394857" cy="2095500"/>
          </a:xfrm>
          <a:prstGeom prst="rect">
            <a:avLst/>
          </a:prstGeom>
        </p:spPr>
      </p:pic>
      <p:sp>
        <p:nvSpPr>
          <p:cNvPr id="2" name="Title 1"/>
          <p:cNvSpPr>
            <a:spLocks noGrp="1"/>
          </p:cNvSpPr>
          <p:nvPr>
            <p:ph type="title"/>
          </p:nvPr>
        </p:nvSpPr>
        <p:spPr/>
        <p:txBody>
          <a:bodyPr/>
          <a:lstStyle/>
          <a:p>
            <a:r>
              <a:rPr lang="en-US" dirty="0" smtClean="0"/>
              <a:t>The Ultimate Software Optimization: Hardware</a:t>
            </a:r>
            <a:endParaRPr lang="en-US" dirty="0"/>
          </a:p>
        </p:txBody>
      </p:sp>
      <p:sp>
        <p:nvSpPr>
          <p:cNvPr id="15" name="Rounded Rectangle 14"/>
          <p:cNvSpPr/>
          <p:nvPr/>
        </p:nvSpPr>
        <p:spPr>
          <a:xfrm>
            <a:off x="1827212" y="2057400"/>
            <a:ext cx="3276600" cy="1752600"/>
          </a:xfrm>
          <a:prstGeom prst="roundRect">
            <a:avLst/>
          </a:prstGeom>
          <a:solidFill>
            <a:srgbClr val="B6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200"/>
              </a:spcAft>
            </a:pPr>
            <a:r>
              <a:rPr lang="en-US" sz="3600" b="1" u="sng" dirty="0" smtClean="0"/>
              <a:t>Performance</a:t>
            </a:r>
          </a:p>
          <a:p>
            <a:pPr algn="ctr">
              <a:lnSpc>
                <a:spcPct val="90000"/>
              </a:lnSpc>
            </a:pPr>
            <a:r>
              <a:rPr lang="en-US" sz="2400" dirty="0">
                <a:solidFill>
                  <a:srgbClr val="FFFFFF"/>
                </a:solidFill>
              </a:rPr>
              <a:t>DB In-Memory Acceleration </a:t>
            </a:r>
            <a:r>
              <a:rPr lang="en-US" sz="2400" dirty="0" smtClean="0">
                <a:solidFill>
                  <a:srgbClr val="FFFFFF"/>
                </a:solidFill>
              </a:rPr>
              <a:t>Engines</a:t>
            </a:r>
            <a:endParaRPr lang="en-US" sz="3600" u="sng" dirty="0" smtClean="0"/>
          </a:p>
          <a:p>
            <a:pPr algn="ctr">
              <a:lnSpc>
                <a:spcPct val="90000"/>
              </a:lnSpc>
            </a:pPr>
            <a:endParaRPr lang="en-US" sz="1600" dirty="0"/>
          </a:p>
        </p:txBody>
      </p:sp>
      <p:sp>
        <p:nvSpPr>
          <p:cNvPr id="20" name="Rounded Rectangle 19"/>
          <p:cNvSpPr/>
          <p:nvPr/>
        </p:nvSpPr>
        <p:spPr>
          <a:xfrm>
            <a:off x="4494212" y="4724400"/>
            <a:ext cx="3429000" cy="1371600"/>
          </a:xfrm>
          <a:prstGeom prst="roundRect">
            <a:avLst/>
          </a:prstGeom>
          <a:solidFill>
            <a:srgbClr val="B6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200"/>
              </a:spcAft>
            </a:pPr>
            <a:r>
              <a:rPr lang="en-US" sz="3600" b="1" u="sng" dirty="0" smtClean="0"/>
              <a:t>Capacity</a:t>
            </a:r>
          </a:p>
          <a:p>
            <a:pPr algn="ctr">
              <a:lnSpc>
                <a:spcPct val="90000"/>
              </a:lnSpc>
            </a:pPr>
            <a:r>
              <a:rPr lang="en-US" sz="2400" dirty="0" smtClean="0">
                <a:solidFill>
                  <a:srgbClr val="FFFFFF"/>
                </a:solidFill>
              </a:rPr>
              <a:t>Compression Engines</a:t>
            </a:r>
            <a:endParaRPr lang="en-US" sz="3600" u="sng" dirty="0" smtClean="0"/>
          </a:p>
          <a:p>
            <a:pPr algn="ctr">
              <a:lnSpc>
                <a:spcPct val="90000"/>
              </a:lnSpc>
            </a:pPr>
            <a:endParaRPr lang="en-US" sz="1600" dirty="0"/>
          </a:p>
        </p:txBody>
      </p:sp>
      <p:sp>
        <p:nvSpPr>
          <p:cNvPr id="21" name="Rounded Rectangle 20"/>
          <p:cNvSpPr/>
          <p:nvPr/>
        </p:nvSpPr>
        <p:spPr>
          <a:xfrm>
            <a:off x="7466012" y="2133600"/>
            <a:ext cx="3276600" cy="1752600"/>
          </a:xfrm>
          <a:prstGeom prst="roundRect">
            <a:avLst/>
          </a:prstGeom>
          <a:solidFill>
            <a:srgbClr val="B6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200"/>
              </a:spcAft>
            </a:pPr>
            <a:r>
              <a:rPr lang="en-US" sz="3600" b="1" u="sng" dirty="0" smtClean="0"/>
              <a:t>Reliability</a:t>
            </a:r>
          </a:p>
          <a:p>
            <a:pPr algn="ctr">
              <a:lnSpc>
                <a:spcPct val="90000"/>
              </a:lnSpc>
            </a:pPr>
            <a:r>
              <a:rPr lang="en-US" sz="2400" dirty="0" smtClean="0">
                <a:solidFill>
                  <a:srgbClr val="FFFFFF"/>
                </a:solidFill>
              </a:rPr>
              <a:t>Application Data Integrity</a:t>
            </a:r>
            <a:endParaRPr lang="en-US" sz="3600" u="sng" dirty="0" smtClean="0"/>
          </a:p>
          <a:p>
            <a:pPr algn="ctr">
              <a:lnSpc>
                <a:spcPct val="90000"/>
              </a:lnSpc>
            </a:pPr>
            <a:endParaRPr lang="en-US" sz="1600" dirty="0"/>
          </a:p>
        </p:txBody>
      </p:sp>
      <p:sp>
        <p:nvSpPr>
          <p:cNvPr id="23" name="TextBox 22"/>
          <p:cNvSpPr txBox="1"/>
          <p:nvPr/>
        </p:nvSpPr>
        <p:spPr>
          <a:xfrm>
            <a:off x="5180012" y="3048000"/>
            <a:ext cx="2362200" cy="1219200"/>
          </a:xfrm>
          <a:prstGeom prst="rect">
            <a:avLst/>
          </a:prstGeom>
          <a:noFill/>
          <a:ln>
            <a:noFill/>
          </a:ln>
          <a:effectLst>
            <a:glow rad="139700">
              <a:schemeClr val="accent1">
                <a:satMod val="175000"/>
                <a:alpha val="40000"/>
              </a:schemeClr>
            </a:glow>
            <a:outerShdw blurRad="50800" dist="38100" dir="5400000" algn="t" rotWithShape="0">
              <a:prstClr val="black">
                <a:alpha val="40000"/>
              </a:prstClr>
            </a:outerShdw>
          </a:effectLst>
        </p:spPr>
        <p:txBody>
          <a:bodyPr wrap="none" lIns="0" tIns="0" rIns="0" bIns="0" rtlCol="0" anchor="ctr">
            <a:noAutofit/>
          </a:bodyPr>
          <a:lstStyle/>
          <a:p>
            <a:pPr algn="ctr"/>
            <a:r>
              <a:rPr lang="en-US" sz="3200" b="1" dirty="0" smtClean="0">
                <a:solidFill>
                  <a:schemeClr val="bg1"/>
                </a:solidFill>
              </a:rPr>
              <a:t>Software </a:t>
            </a:r>
          </a:p>
          <a:p>
            <a:pPr algn="ctr"/>
            <a:r>
              <a:rPr lang="en-US" sz="3200" b="1" dirty="0" smtClean="0">
                <a:solidFill>
                  <a:schemeClr val="bg1"/>
                </a:solidFill>
              </a:rPr>
              <a:t>in Silicon</a:t>
            </a:r>
          </a:p>
        </p:txBody>
      </p:sp>
      <p:sp>
        <p:nvSpPr>
          <p:cNvPr id="9" name="Wave 8"/>
          <p:cNvSpPr/>
          <p:nvPr/>
        </p:nvSpPr>
        <p:spPr>
          <a:xfrm>
            <a:off x="9904412" y="5181600"/>
            <a:ext cx="1981200" cy="1002030"/>
          </a:xfrm>
          <a:prstGeom prst="wave">
            <a:avLst/>
          </a:prstGeom>
          <a:solidFill>
            <a:srgbClr val="B6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400" b="1" dirty="0" smtClean="0"/>
              <a:t>Coming in 2015</a:t>
            </a:r>
            <a:endParaRPr lang="en-US" sz="2400" b="1" dirty="0"/>
          </a:p>
        </p:txBody>
      </p:sp>
      <p:sp>
        <p:nvSpPr>
          <p:cNvPr id="4" name="Slide Number Placeholder 3"/>
          <p:cNvSpPr>
            <a:spLocks noGrp="1"/>
          </p:cNvSpPr>
          <p:nvPr>
            <p:ph type="sldNum" sz="quarter" idx="16"/>
          </p:nvPr>
        </p:nvSpPr>
        <p:spPr/>
        <p:txBody>
          <a:bodyPr/>
          <a:lstStyle/>
          <a:p>
            <a:fld id="{7105B149-BC79-47F1-91AE-36AB5C7CCC66}" type="slidenum">
              <a:rPr lang="en-US" smtClean="0"/>
              <a:pPr/>
              <a:t>32</a:t>
            </a:fld>
            <a:endParaRPr lang="en-US" dirty="0"/>
          </a:p>
        </p:txBody>
      </p:sp>
    </p:spTree>
    <p:extLst>
      <p:ext uri="{BB962C8B-B14F-4D97-AF65-F5344CB8AC3E}">
        <p14:creationId xmlns:p14="http://schemas.microsoft.com/office/powerpoint/2010/main" xmlns="" val="192206320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cstate="print"/>
          <a:stretch>
            <a:fillRect/>
          </a:stretch>
        </p:blipFill>
        <p:spPr>
          <a:xfrm>
            <a:off x="303212" y="2286000"/>
            <a:ext cx="3657600" cy="3200400"/>
          </a:xfrm>
          <a:prstGeom prst="rect">
            <a:avLst/>
          </a:prstGeom>
        </p:spPr>
      </p:pic>
      <p:sp>
        <p:nvSpPr>
          <p:cNvPr id="28" name="Title 27"/>
          <p:cNvSpPr>
            <a:spLocks noGrp="1"/>
          </p:cNvSpPr>
          <p:nvPr>
            <p:ph type="title"/>
          </p:nvPr>
        </p:nvSpPr>
        <p:spPr/>
        <p:txBody>
          <a:bodyPr/>
          <a:lstStyle/>
          <a:p>
            <a:r>
              <a:rPr lang="en-US" b="1" dirty="0" smtClean="0">
                <a:solidFill>
                  <a:schemeClr val="accent1"/>
                </a:solidFill>
                <a:latin typeface="+mn-lt"/>
              </a:rPr>
              <a:t>Performance: </a:t>
            </a:r>
            <a:r>
              <a:rPr lang="en-US" dirty="0" smtClean="0">
                <a:latin typeface="+mn-lt"/>
              </a:rPr>
              <a:t>Database In-</a:t>
            </a:r>
            <a:r>
              <a:rPr lang="en-US" dirty="0">
                <a:latin typeface="+mn-lt"/>
              </a:rPr>
              <a:t>Memory </a:t>
            </a:r>
            <a:r>
              <a:rPr lang="en-US" dirty="0" smtClean="0">
                <a:latin typeface="+mn-lt"/>
              </a:rPr>
              <a:t>Acceleration Engines</a:t>
            </a:r>
            <a:endParaRPr lang="en-US" dirty="0">
              <a:latin typeface="+mn-lt"/>
            </a:endParaRPr>
          </a:p>
        </p:txBody>
      </p:sp>
      <p:sp>
        <p:nvSpPr>
          <p:cNvPr id="29" name="Slide Number Placeholder 28"/>
          <p:cNvSpPr>
            <a:spLocks noGrp="1"/>
          </p:cNvSpPr>
          <p:nvPr>
            <p:ph type="sldNum" sz="quarter" idx="16"/>
          </p:nvPr>
        </p:nvSpPr>
        <p:spPr/>
        <p:txBody>
          <a:bodyPr/>
          <a:lstStyle/>
          <a:p>
            <a:fld id="{C51EAA63-D034-42AE-91FA-B13B9518C7BE}" type="slidenum">
              <a:rPr lang="en-US" smtClean="0">
                <a:latin typeface="+mn-lt"/>
              </a:rPr>
              <a:pPr/>
              <a:t>33</a:t>
            </a:fld>
            <a:endParaRPr lang="en-US" dirty="0">
              <a:latin typeface="+mn-lt"/>
            </a:endParaRPr>
          </a:p>
        </p:txBody>
      </p:sp>
      <p:sp>
        <p:nvSpPr>
          <p:cNvPr id="7" name="Content Placeholder 6"/>
          <p:cNvSpPr>
            <a:spLocks noGrp="1"/>
          </p:cNvSpPr>
          <p:nvPr>
            <p:ph idx="4294967295"/>
          </p:nvPr>
        </p:nvSpPr>
        <p:spPr>
          <a:xfrm>
            <a:off x="4265612" y="2133600"/>
            <a:ext cx="7620000" cy="4191000"/>
          </a:xfrm>
        </p:spPr>
        <p:txBody>
          <a:bodyPr/>
          <a:lstStyle/>
          <a:p>
            <a:r>
              <a:rPr lang="en-US" dirty="0" smtClean="0"/>
              <a:t>SIMD Vectors used by Oracle </a:t>
            </a:r>
            <a:r>
              <a:rPr lang="en-US" dirty="0"/>
              <a:t>DB In-Memory </a:t>
            </a:r>
            <a:r>
              <a:rPr lang="en-US" dirty="0" smtClean="0"/>
              <a:t>were designed for graphics, not database</a:t>
            </a:r>
            <a:endParaRPr lang="en-US" dirty="0"/>
          </a:p>
          <a:p>
            <a:pPr>
              <a:spcBef>
                <a:spcPts val="2400"/>
              </a:spcBef>
            </a:pPr>
            <a:r>
              <a:rPr lang="en-US" dirty="0"/>
              <a:t>New SPARC M7 chip has 32 </a:t>
            </a:r>
            <a:r>
              <a:rPr lang="en-US" dirty="0" smtClean="0"/>
              <a:t>optimized database </a:t>
            </a:r>
            <a:r>
              <a:rPr lang="en-US" dirty="0"/>
              <a:t>acceleration engines (DAX) built on chip</a:t>
            </a:r>
          </a:p>
          <a:p>
            <a:r>
              <a:rPr lang="en-US" dirty="0"/>
              <a:t>Independently process streams of </a:t>
            </a:r>
            <a:r>
              <a:rPr lang="en-US" dirty="0" smtClean="0"/>
              <a:t>columns</a:t>
            </a:r>
          </a:p>
          <a:p>
            <a:pPr lvl="1">
              <a:spcBef>
                <a:spcPts val="600"/>
              </a:spcBef>
            </a:pPr>
            <a:r>
              <a:rPr lang="en-US" sz="2800" dirty="0" smtClean="0"/>
              <a:t>E.g</a:t>
            </a:r>
            <a:r>
              <a:rPr lang="en-US" sz="2800" dirty="0"/>
              <a:t>. find all values that match ‘California’ </a:t>
            </a:r>
          </a:p>
          <a:p>
            <a:pPr lvl="1">
              <a:spcBef>
                <a:spcPts val="600"/>
              </a:spcBef>
            </a:pPr>
            <a:r>
              <a:rPr lang="en-US" sz="2800" dirty="0">
                <a:solidFill>
                  <a:schemeClr val="accent1"/>
                </a:solidFill>
              </a:rPr>
              <a:t>Up to 170 Billion rows per second!</a:t>
            </a:r>
          </a:p>
          <a:p>
            <a:r>
              <a:rPr lang="en-US" dirty="0" smtClean="0"/>
              <a:t>Like adding </a:t>
            </a:r>
            <a:r>
              <a:rPr lang="en-US" dirty="0"/>
              <a:t>32 additional specialized cores to </a:t>
            </a:r>
            <a:r>
              <a:rPr lang="en-US" dirty="0" smtClean="0"/>
              <a:t>chip</a:t>
            </a:r>
            <a:endParaRPr lang="en-US" dirty="0"/>
          </a:p>
        </p:txBody>
      </p:sp>
      <p:sp>
        <p:nvSpPr>
          <p:cNvPr id="23" name="Rounded Rectangle 22"/>
          <p:cNvSpPr/>
          <p:nvPr/>
        </p:nvSpPr>
        <p:spPr>
          <a:xfrm>
            <a:off x="455612" y="2819400"/>
            <a:ext cx="762000" cy="609600"/>
          </a:xfrm>
          <a:prstGeom prst="roundRect">
            <a:avLst/>
          </a:prstGeom>
          <a:solidFill>
            <a:srgbClr val="3366FF"/>
          </a:solidFill>
          <a:ln>
            <a:solidFill>
              <a:srgbClr val="000000"/>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121899" tIns="60949" rIns="121899" bIns="60949" rtlCol="0" anchor="ctr"/>
          <a:lstStyle/>
          <a:p>
            <a:pPr algn="ctr"/>
            <a:r>
              <a:rPr lang="en-US" b="1" dirty="0" smtClean="0">
                <a:solidFill>
                  <a:schemeClr val="bg1"/>
                </a:solidFill>
              </a:rPr>
              <a:t>Core</a:t>
            </a:r>
            <a:endParaRPr lang="en-US" b="1" dirty="0">
              <a:solidFill>
                <a:schemeClr val="bg1"/>
              </a:solidFill>
            </a:endParaRPr>
          </a:p>
        </p:txBody>
      </p:sp>
      <p:sp>
        <p:nvSpPr>
          <p:cNvPr id="24" name="Rounded Rectangle 23"/>
          <p:cNvSpPr/>
          <p:nvPr/>
        </p:nvSpPr>
        <p:spPr>
          <a:xfrm>
            <a:off x="455612" y="3657601"/>
            <a:ext cx="3327467" cy="455084"/>
          </a:xfrm>
          <a:prstGeom prst="roundRect">
            <a:avLst/>
          </a:prstGeom>
          <a:solidFill>
            <a:srgbClr val="D8D8D8"/>
          </a:solidFill>
          <a:ln>
            <a:solidFill>
              <a:srgbClr val="000000"/>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121899" tIns="60949" rIns="121899" bIns="60949" rtlCol="0" anchor="ctr"/>
          <a:lstStyle/>
          <a:p>
            <a:pPr algn="ctr"/>
            <a:r>
              <a:rPr lang="en-US" dirty="0" smtClean="0">
                <a:solidFill>
                  <a:schemeClr val="tx1">
                    <a:lumMod val="75000"/>
                  </a:schemeClr>
                </a:solidFill>
              </a:rPr>
              <a:t>Shared Cache</a:t>
            </a:r>
            <a:endParaRPr lang="en-US" dirty="0">
              <a:solidFill>
                <a:schemeClr val="tx1">
                  <a:lumMod val="75000"/>
                </a:schemeClr>
              </a:solidFill>
            </a:endParaRPr>
          </a:p>
        </p:txBody>
      </p:sp>
      <p:sp>
        <p:nvSpPr>
          <p:cNvPr id="26" name="Rounded Rectangle 25"/>
          <p:cNvSpPr/>
          <p:nvPr/>
        </p:nvSpPr>
        <p:spPr>
          <a:xfrm>
            <a:off x="1293812" y="2819400"/>
            <a:ext cx="762000" cy="609600"/>
          </a:xfrm>
          <a:prstGeom prst="roundRect">
            <a:avLst/>
          </a:prstGeom>
          <a:solidFill>
            <a:srgbClr val="3366FF"/>
          </a:solidFill>
          <a:ln>
            <a:solidFill>
              <a:srgbClr val="000000"/>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121899" tIns="60949" rIns="121899" bIns="60949" rtlCol="0" anchor="ctr"/>
          <a:lstStyle/>
          <a:p>
            <a:pPr algn="ctr"/>
            <a:r>
              <a:rPr lang="en-US" b="1" dirty="0" smtClean="0">
                <a:solidFill>
                  <a:schemeClr val="bg1"/>
                </a:solidFill>
              </a:rPr>
              <a:t>Core</a:t>
            </a:r>
            <a:endParaRPr lang="en-US" b="1" dirty="0">
              <a:solidFill>
                <a:schemeClr val="bg1"/>
              </a:solidFill>
            </a:endParaRPr>
          </a:p>
        </p:txBody>
      </p:sp>
      <p:sp>
        <p:nvSpPr>
          <p:cNvPr id="27" name="Rounded Rectangle 26"/>
          <p:cNvSpPr/>
          <p:nvPr/>
        </p:nvSpPr>
        <p:spPr>
          <a:xfrm>
            <a:off x="2132012" y="2819400"/>
            <a:ext cx="762000" cy="609600"/>
          </a:xfrm>
          <a:prstGeom prst="roundRect">
            <a:avLst/>
          </a:prstGeom>
          <a:solidFill>
            <a:srgbClr val="3366FF"/>
          </a:solidFill>
          <a:ln>
            <a:solidFill>
              <a:srgbClr val="000000"/>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121899" tIns="60949" rIns="121899" bIns="60949" rtlCol="0" anchor="ctr"/>
          <a:lstStyle/>
          <a:p>
            <a:pPr algn="ctr"/>
            <a:r>
              <a:rPr lang="en-US" b="1" dirty="0" smtClean="0">
                <a:solidFill>
                  <a:schemeClr val="bg1"/>
                </a:solidFill>
              </a:rPr>
              <a:t>Core</a:t>
            </a:r>
            <a:endParaRPr lang="en-US" b="1" dirty="0">
              <a:solidFill>
                <a:schemeClr val="bg1"/>
              </a:solidFill>
            </a:endParaRPr>
          </a:p>
        </p:txBody>
      </p:sp>
      <p:sp>
        <p:nvSpPr>
          <p:cNvPr id="32" name="Rounded Rectangle 31"/>
          <p:cNvSpPr/>
          <p:nvPr/>
        </p:nvSpPr>
        <p:spPr>
          <a:xfrm>
            <a:off x="2970212" y="2819400"/>
            <a:ext cx="762000" cy="609600"/>
          </a:xfrm>
          <a:prstGeom prst="roundRect">
            <a:avLst/>
          </a:prstGeom>
          <a:solidFill>
            <a:srgbClr val="3366FF"/>
          </a:solidFill>
          <a:ln>
            <a:solidFill>
              <a:srgbClr val="000000"/>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121899" tIns="60949" rIns="121899" bIns="60949" rtlCol="0" anchor="ctr"/>
          <a:lstStyle/>
          <a:p>
            <a:pPr algn="ctr"/>
            <a:r>
              <a:rPr lang="en-US" b="1" dirty="0" smtClean="0">
                <a:solidFill>
                  <a:schemeClr val="bg1"/>
                </a:solidFill>
              </a:rPr>
              <a:t>Core</a:t>
            </a:r>
            <a:endParaRPr lang="en-US" b="1" dirty="0">
              <a:solidFill>
                <a:schemeClr val="bg1"/>
              </a:solidFill>
            </a:endParaRPr>
          </a:p>
        </p:txBody>
      </p:sp>
      <p:sp>
        <p:nvSpPr>
          <p:cNvPr id="33" name="Rounded Rectangle 32"/>
          <p:cNvSpPr/>
          <p:nvPr/>
        </p:nvSpPr>
        <p:spPr>
          <a:xfrm>
            <a:off x="455612" y="4343401"/>
            <a:ext cx="762000" cy="609600"/>
          </a:xfrm>
          <a:prstGeom prst="roundRect">
            <a:avLst/>
          </a:prstGeom>
          <a:solidFill>
            <a:schemeClr val="accent1"/>
          </a:solidFill>
          <a:ln>
            <a:solidFill>
              <a:srgbClr val="000000"/>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121899" tIns="60949" rIns="121899" bIns="60949" rtlCol="0" anchor="ctr"/>
          <a:lstStyle/>
          <a:p>
            <a:pPr algn="ctr"/>
            <a:r>
              <a:rPr lang="en-US" sz="1600" b="1" dirty="0" smtClean="0">
                <a:solidFill>
                  <a:schemeClr val="bg1"/>
                </a:solidFill>
              </a:rPr>
              <a:t>DB Accel</a:t>
            </a:r>
            <a:endParaRPr lang="en-US" sz="1600" b="1" dirty="0">
              <a:solidFill>
                <a:schemeClr val="bg1"/>
              </a:solidFill>
            </a:endParaRPr>
          </a:p>
        </p:txBody>
      </p:sp>
      <p:cxnSp>
        <p:nvCxnSpPr>
          <p:cNvPr id="34" name="Straight Connector 33"/>
          <p:cNvCxnSpPr/>
          <p:nvPr/>
        </p:nvCxnSpPr>
        <p:spPr>
          <a:xfrm>
            <a:off x="836612" y="3429000"/>
            <a:ext cx="0" cy="228601"/>
          </a:xfrm>
          <a:prstGeom prst="line">
            <a:avLst/>
          </a:prstGeom>
          <a:ln w="28575" cmpd="sng">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674812" y="3429001"/>
            <a:ext cx="0" cy="228601"/>
          </a:xfrm>
          <a:prstGeom prst="line">
            <a:avLst/>
          </a:prstGeom>
          <a:ln w="28575" cmpd="sng">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513012" y="3429001"/>
            <a:ext cx="0" cy="228601"/>
          </a:xfrm>
          <a:prstGeom prst="line">
            <a:avLst/>
          </a:prstGeom>
          <a:ln w="28575" cmpd="sng">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351212" y="3429001"/>
            <a:ext cx="0" cy="228601"/>
          </a:xfrm>
          <a:prstGeom prst="line">
            <a:avLst/>
          </a:prstGeom>
          <a:ln w="28575" cmpd="sng">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1319212" y="4343401"/>
            <a:ext cx="762000" cy="609600"/>
          </a:xfrm>
          <a:prstGeom prst="roundRect">
            <a:avLst/>
          </a:prstGeom>
          <a:solidFill>
            <a:schemeClr val="accent1"/>
          </a:solidFill>
          <a:ln>
            <a:solidFill>
              <a:srgbClr val="000000"/>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121899" tIns="60949" rIns="121899" bIns="60949" rtlCol="0" anchor="ctr"/>
          <a:lstStyle/>
          <a:p>
            <a:pPr algn="ctr"/>
            <a:r>
              <a:rPr lang="en-US" sz="1600" b="1" dirty="0" smtClean="0">
                <a:solidFill>
                  <a:schemeClr val="bg1"/>
                </a:solidFill>
              </a:rPr>
              <a:t>DB Accel</a:t>
            </a:r>
            <a:endParaRPr lang="en-US" sz="1600" b="1" dirty="0">
              <a:solidFill>
                <a:schemeClr val="bg1"/>
              </a:solidFill>
            </a:endParaRPr>
          </a:p>
        </p:txBody>
      </p:sp>
      <p:sp>
        <p:nvSpPr>
          <p:cNvPr id="40" name="Rounded Rectangle 39"/>
          <p:cNvSpPr/>
          <p:nvPr/>
        </p:nvSpPr>
        <p:spPr>
          <a:xfrm>
            <a:off x="2182812" y="4343401"/>
            <a:ext cx="762000" cy="609600"/>
          </a:xfrm>
          <a:prstGeom prst="roundRect">
            <a:avLst/>
          </a:prstGeom>
          <a:solidFill>
            <a:schemeClr val="accent1"/>
          </a:solidFill>
          <a:ln>
            <a:solidFill>
              <a:srgbClr val="000000"/>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121899" tIns="60949" rIns="121899" bIns="60949" rtlCol="0" anchor="ctr"/>
          <a:lstStyle/>
          <a:p>
            <a:pPr algn="ctr"/>
            <a:r>
              <a:rPr lang="en-US" sz="1600" b="1" dirty="0" smtClean="0">
                <a:solidFill>
                  <a:schemeClr val="bg1"/>
                </a:solidFill>
              </a:rPr>
              <a:t>DB Accel</a:t>
            </a:r>
            <a:endParaRPr lang="en-US" sz="1600" b="1" dirty="0">
              <a:solidFill>
                <a:schemeClr val="bg1"/>
              </a:solidFill>
            </a:endParaRPr>
          </a:p>
        </p:txBody>
      </p:sp>
      <p:sp>
        <p:nvSpPr>
          <p:cNvPr id="41" name="Rounded Rectangle 40"/>
          <p:cNvSpPr/>
          <p:nvPr/>
        </p:nvSpPr>
        <p:spPr>
          <a:xfrm>
            <a:off x="3046412" y="4343401"/>
            <a:ext cx="762000" cy="609600"/>
          </a:xfrm>
          <a:prstGeom prst="roundRect">
            <a:avLst/>
          </a:prstGeom>
          <a:solidFill>
            <a:schemeClr val="accent1"/>
          </a:solidFill>
          <a:ln>
            <a:solidFill>
              <a:srgbClr val="000000"/>
            </a:solidFill>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lIns="121899" tIns="60949" rIns="121899" bIns="60949" rtlCol="0" anchor="ctr"/>
          <a:lstStyle/>
          <a:p>
            <a:pPr algn="ctr"/>
            <a:r>
              <a:rPr lang="en-US" sz="1600" b="1" dirty="0" smtClean="0">
                <a:solidFill>
                  <a:schemeClr val="bg1"/>
                </a:solidFill>
              </a:rPr>
              <a:t>DB Accel</a:t>
            </a:r>
            <a:endParaRPr lang="en-US" sz="1600" b="1" dirty="0">
              <a:solidFill>
                <a:schemeClr val="bg1"/>
              </a:solidFill>
            </a:endParaRPr>
          </a:p>
        </p:txBody>
      </p:sp>
      <p:cxnSp>
        <p:nvCxnSpPr>
          <p:cNvPr id="46" name="Straight Connector 45"/>
          <p:cNvCxnSpPr/>
          <p:nvPr/>
        </p:nvCxnSpPr>
        <p:spPr>
          <a:xfrm>
            <a:off x="912812" y="4114801"/>
            <a:ext cx="0" cy="228601"/>
          </a:xfrm>
          <a:prstGeom prst="line">
            <a:avLst/>
          </a:prstGeom>
          <a:ln w="28575" cmpd="sng">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751012" y="4114802"/>
            <a:ext cx="0" cy="228601"/>
          </a:xfrm>
          <a:prstGeom prst="line">
            <a:avLst/>
          </a:prstGeom>
          <a:ln w="28575" cmpd="sng">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589212" y="4114802"/>
            <a:ext cx="0" cy="228601"/>
          </a:xfrm>
          <a:prstGeom prst="line">
            <a:avLst/>
          </a:prstGeom>
          <a:ln w="28575" cmpd="sng">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427412" y="4114802"/>
            <a:ext cx="0" cy="228601"/>
          </a:xfrm>
          <a:prstGeom prst="line">
            <a:avLst/>
          </a:prstGeom>
          <a:ln w="28575" cmpd="sng">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08012" y="5638800"/>
            <a:ext cx="2743200" cy="381000"/>
          </a:xfrm>
          <a:prstGeom prst="rect">
            <a:avLst/>
          </a:prstGeom>
          <a:noFill/>
        </p:spPr>
        <p:txBody>
          <a:bodyPr wrap="none" lIns="0" tIns="0" rIns="0" bIns="0" rtlCol="0">
            <a:noAutofit/>
          </a:bodyPr>
          <a:lstStyle/>
          <a:p>
            <a:pPr>
              <a:lnSpc>
                <a:spcPct val="90000"/>
              </a:lnSpc>
            </a:pPr>
            <a:r>
              <a:rPr lang="en-US" b="1" dirty="0" smtClean="0">
                <a:latin typeface="+mn-lt"/>
              </a:rPr>
              <a:t>32 Database Accelerators (DAX)</a:t>
            </a:r>
            <a:endParaRPr lang="en-US" b="1" dirty="0">
              <a:latin typeface="+mn-lt"/>
            </a:endParaRPr>
          </a:p>
        </p:txBody>
      </p:sp>
      <p:sp>
        <p:nvSpPr>
          <p:cNvPr id="3" name="TextBox 2"/>
          <p:cNvSpPr txBox="1"/>
          <p:nvPr/>
        </p:nvSpPr>
        <p:spPr>
          <a:xfrm>
            <a:off x="1370012" y="1752600"/>
            <a:ext cx="914400" cy="914400"/>
          </a:xfrm>
          <a:prstGeom prst="rect">
            <a:avLst/>
          </a:prstGeom>
          <a:noFill/>
        </p:spPr>
        <p:txBody>
          <a:bodyPr wrap="none" lIns="0" tIns="0" rIns="0" bIns="0" rtlCol="0">
            <a:noAutofit/>
          </a:bodyPr>
          <a:lstStyle/>
          <a:p>
            <a:pPr>
              <a:lnSpc>
                <a:spcPct val="90000"/>
              </a:lnSpc>
            </a:pPr>
            <a:r>
              <a:rPr lang="en-US" sz="2800" dirty="0" smtClean="0">
                <a:latin typeface="+mn-lt"/>
              </a:rPr>
              <a:t>SPARC M7</a:t>
            </a:r>
            <a:endParaRPr lang="en-US" sz="2800" dirty="0">
              <a:latin typeface="+mn-lt"/>
            </a:endParaRPr>
          </a:p>
        </p:txBody>
      </p:sp>
      <p:sp>
        <p:nvSpPr>
          <p:cNvPr id="25" name="Rectangle 24"/>
          <p:cNvSpPr/>
          <p:nvPr/>
        </p:nvSpPr>
        <p:spPr>
          <a:xfrm>
            <a:off x="2418172" y="5964378"/>
            <a:ext cx="7771999" cy="523220"/>
          </a:xfrm>
          <a:prstGeom prst="rect">
            <a:avLst/>
          </a:prstGeom>
        </p:spPr>
        <p:txBody>
          <a:bodyPr wrap="none">
            <a:spAutoFit/>
          </a:bodyPr>
          <a:lstStyle/>
          <a:p>
            <a:pPr lvl="1">
              <a:spcBef>
                <a:spcPts val="600"/>
              </a:spcBef>
            </a:pPr>
            <a:r>
              <a:rPr lang="en-US" sz="2800" i="1" dirty="0" smtClean="0">
                <a:solidFill>
                  <a:schemeClr val="accent1"/>
                </a:solidFill>
              </a:rPr>
              <a:t>2.7 Trillion rows per second on a 16 Socket Server</a:t>
            </a:r>
            <a:endParaRPr lang="en-US" sz="2800" i="1" dirty="0">
              <a:solidFill>
                <a:schemeClr val="accent1"/>
              </a:solidFill>
            </a:endParaRPr>
          </a:p>
        </p:txBody>
      </p:sp>
    </p:spTree>
    <p:extLst>
      <p:ext uri="{BB962C8B-B14F-4D97-AF65-F5344CB8AC3E}">
        <p14:creationId xmlns:p14="http://schemas.microsoft.com/office/powerpoint/2010/main" xmlns="" val="157983830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77692"/>
            <a:ext cx="11125200" cy="889000"/>
          </a:xfrm>
        </p:spPr>
        <p:txBody>
          <a:bodyPr/>
          <a:lstStyle/>
          <a:p>
            <a:r>
              <a:rPr lang="en-US" dirty="0" smtClean="0"/>
              <a:t>Analyst Driven Answers from Semantic Data Layer</a:t>
            </a:r>
            <a:endParaRPr lang="en-US" dirty="0"/>
          </a:p>
        </p:txBody>
      </p:sp>
      <p:sp>
        <p:nvSpPr>
          <p:cNvPr id="33" name="Content Placeholder 7"/>
          <p:cNvSpPr txBox="1">
            <a:spLocks/>
          </p:cNvSpPr>
          <p:nvPr/>
        </p:nvSpPr>
        <p:spPr bwMode="auto">
          <a:xfrm>
            <a:off x="572589" y="1034677"/>
            <a:ext cx="10849323" cy="4249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defTabSz="1218987" eaLnBrk="0" hangingPunct="0">
              <a:spcBef>
                <a:spcPts val="667"/>
              </a:spcBef>
              <a:spcAft>
                <a:spcPts val="267"/>
              </a:spcAft>
              <a:buClr>
                <a:schemeClr val="tx2"/>
              </a:buClr>
              <a:defRPr/>
            </a:pPr>
            <a:r>
              <a:rPr lang="en-US" sz="2700" dirty="0">
                <a:solidFill>
                  <a:srgbClr val="FF0000"/>
                </a:solidFill>
                <a:ea typeface="ＭＳ Ｐゴシック" pitchFamily="127" charset="-128"/>
                <a:cs typeface="ＭＳ Ｐゴシック" pitchFamily="127" charset="-128"/>
              </a:rPr>
              <a:t>Speed of Thought Interactive Analysis</a:t>
            </a:r>
          </a:p>
          <a:p>
            <a:pPr defTabSz="1218987" eaLnBrk="0" hangingPunct="0">
              <a:spcBef>
                <a:spcPts val="667"/>
              </a:spcBef>
              <a:spcAft>
                <a:spcPts val="267"/>
              </a:spcAft>
              <a:buClr>
                <a:schemeClr val="tx2"/>
              </a:buClr>
              <a:defRPr/>
            </a:pPr>
            <a:endParaRPr lang="en-US" sz="2700" dirty="0">
              <a:solidFill>
                <a:schemeClr val="accent2"/>
              </a:solidFill>
              <a:ea typeface="ＭＳ Ｐゴシック" pitchFamily="127" charset="-128"/>
              <a:cs typeface="ＭＳ Ｐゴシック" pitchFamily="127" charset="-128"/>
            </a:endParaRPr>
          </a:p>
        </p:txBody>
      </p:sp>
      <p:pic>
        <p:nvPicPr>
          <p:cNvPr id="37" name="Picture 4"/>
          <p:cNvPicPr>
            <a:picLocks noChangeAspect="1" noChangeArrowheads="1"/>
          </p:cNvPicPr>
          <p:nvPr/>
        </p:nvPicPr>
        <p:blipFill>
          <a:blip r:embed="rId2" cstate="print"/>
          <a:srcRect/>
          <a:stretch>
            <a:fillRect/>
          </a:stretch>
        </p:blipFill>
        <p:spPr bwMode="auto">
          <a:xfrm>
            <a:off x="210966" y="2943700"/>
            <a:ext cx="11813784" cy="3188677"/>
          </a:xfrm>
          <a:prstGeom prst="rect">
            <a:avLst/>
          </a:prstGeom>
          <a:noFill/>
          <a:ln w="9525">
            <a:noFill/>
            <a:miter lim="800000"/>
            <a:headEnd/>
            <a:tailEnd/>
          </a:ln>
          <a:effectLst/>
        </p:spPr>
      </p:pic>
      <p:sp>
        <p:nvSpPr>
          <p:cNvPr id="7" name="TextBox 6"/>
          <p:cNvSpPr txBox="1"/>
          <p:nvPr/>
        </p:nvSpPr>
        <p:spPr>
          <a:xfrm>
            <a:off x="1881134" y="1498724"/>
            <a:ext cx="4585715" cy="1444977"/>
          </a:xfrm>
          <a:prstGeom prst="rect">
            <a:avLst/>
          </a:prstGeom>
          <a:noFill/>
          <a:ln>
            <a:noFill/>
          </a:ln>
        </p:spPr>
        <p:txBody>
          <a:bodyPr wrap="square" lIns="0" tIns="0" rIns="0" bIns="0" rtlCol="0">
            <a:noAutofit/>
          </a:bodyPr>
          <a:lstStyle/>
          <a:p>
            <a:pPr marL="283584" indent="-283584" eaLnBrk="0" hangingPunct="0">
              <a:spcBef>
                <a:spcPts val="667"/>
              </a:spcBef>
              <a:spcAft>
                <a:spcPts val="267"/>
              </a:spcAft>
              <a:buClr>
                <a:srgbClr val="FF0000"/>
              </a:buClr>
              <a:buFont typeface="Arial" pitchFamily="34" charset="0"/>
              <a:buChar char="•"/>
            </a:pPr>
            <a:r>
              <a:rPr lang="en-US" sz="2400" dirty="0">
                <a:solidFill>
                  <a:srgbClr val="000000"/>
                </a:solidFill>
                <a:ea typeface="ＭＳ Ｐゴシック" pitchFamily="127" charset="-128"/>
              </a:rPr>
              <a:t>Highly Interactive Analysis</a:t>
            </a:r>
          </a:p>
          <a:p>
            <a:pPr marL="283584" indent="-283584" eaLnBrk="0" hangingPunct="0">
              <a:spcBef>
                <a:spcPts val="667"/>
              </a:spcBef>
              <a:spcAft>
                <a:spcPts val="267"/>
              </a:spcAft>
              <a:buClr>
                <a:srgbClr val="FF0000"/>
              </a:buClr>
              <a:buFont typeface="Arial" pitchFamily="34" charset="0"/>
              <a:buChar char="•"/>
            </a:pPr>
            <a:r>
              <a:rPr lang="en-US" sz="2400" dirty="0">
                <a:solidFill>
                  <a:srgbClr val="000000"/>
                </a:solidFill>
                <a:ea typeface="ＭＳ Ｐゴシック" pitchFamily="127" charset="-128"/>
              </a:rPr>
              <a:t>Free Form Data Exploration</a:t>
            </a:r>
          </a:p>
          <a:p>
            <a:pPr marL="283584" indent="-283584" eaLnBrk="0" hangingPunct="0">
              <a:spcBef>
                <a:spcPts val="667"/>
              </a:spcBef>
              <a:spcAft>
                <a:spcPts val="267"/>
              </a:spcAft>
              <a:buClr>
                <a:srgbClr val="FF0000"/>
              </a:buClr>
              <a:buFont typeface="Arial" pitchFamily="34" charset="0"/>
              <a:buChar char="•"/>
            </a:pPr>
            <a:r>
              <a:rPr lang="en-US" sz="2400" dirty="0">
                <a:solidFill>
                  <a:srgbClr val="000000"/>
                </a:solidFill>
                <a:ea typeface="ＭＳ Ｐゴシック" pitchFamily="127" charset="-128"/>
              </a:rPr>
              <a:t>High Density Visualizations</a:t>
            </a:r>
            <a:endParaRPr lang="en-US" sz="2400" dirty="0"/>
          </a:p>
        </p:txBody>
      </p:sp>
      <p:sp>
        <p:nvSpPr>
          <p:cNvPr id="9" name="TextBox 8"/>
          <p:cNvSpPr txBox="1"/>
          <p:nvPr/>
        </p:nvSpPr>
        <p:spPr>
          <a:xfrm>
            <a:off x="6466849" y="1498724"/>
            <a:ext cx="4585715" cy="1444977"/>
          </a:xfrm>
          <a:prstGeom prst="rect">
            <a:avLst/>
          </a:prstGeom>
          <a:noFill/>
          <a:ln>
            <a:noFill/>
          </a:ln>
        </p:spPr>
        <p:txBody>
          <a:bodyPr wrap="square" lIns="0" tIns="0" rIns="0" bIns="0" rtlCol="0">
            <a:noAutofit/>
          </a:bodyPr>
          <a:lstStyle/>
          <a:p>
            <a:pPr marL="283584" indent="-283584" eaLnBrk="0" hangingPunct="0">
              <a:spcBef>
                <a:spcPts val="667"/>
              </a:spcBef>
              <a:spcAft>
                <a:spcPts val="267"/>
              </a:spcAft>
              <a:buClr>
                <a:srgbClr val="FF0000"/>
              </a:buClr>
              <a:buFont typeface="Arial" pitchFamily="34" charset="0"/>
              <a:buChar char="•"/>
            </a:pPr>
            <a:r>
              <a:rPr lang="en-US" sz="2400" dirty="0">
                <a:solidFill>
                  <a:srgbClr val="000000"/>
                </a:solidFill>
                <a:ea typeface="ＭＳ Ｐゴシック" pitchFamily="127" charset="-128"/>
              </a:rPr>
              <a:t>View Auto Suggestions</a:t>
            </a:r>
          </a:p>
          <a:p>
            <a:pPr marL="283584" indent="-283584" eaLnBrk="0" hangingPunct="0">
              <a:spcBef>
                <a:spcPts val="667"/>
              </a:spcBef>
              <a:spcAft>
                <a:spcPts val="267"/>
              </a:spcAft>
              <a:buClr>
                <a:srgbClr val="FF0000"/>
              </a:buClr>
              <a:buFont typeface="Arial" pitchFamily="34" charset="0"/>
              <a:buChar char="•"/>
            </a:pPr>
            <a:r>
              <a:rPr lang="en-US" sz="2400" dirty="0">
                <a:solidFill>
                  <a:srgbClr val="000000"/>
                </a:solidFill>
                <a:ea typeface="ＭＳ Ｐゴシック" pitchFamily="127" charset="-128"/>
              </a:rPr>
              <a:t>Contextual Actions</a:t>
            </a:r>
          </a:p>
          <a:p>
            <a:pPr marL="283584" indent="-283584" eaLnBrk="0" hangingPunct="0">
              <a:spcBef>
                <a:spcPts val="667"/>
              </a:spcBef>
              <a:spcAft>
                <a:spcPts val="267"/>
              </a:spcAft>
              <a:buClr>
                <a:srgbClr val="FF0000"/>
              </a:buClr>
              <a:buFont typeface="Arial" pitchFamily="34" charset="0"/>
              <a:buChar char="•"/>
            </a:pPr>
            <a:r>
              <a:rPr lang="en-US" sz="2400" dirty="0">
                <a:solidFill>
                  <a:srgbClr val="000000"/>
                </a:solidFill>
                <a:ea typeface="ＭＳ Ｐゴシック" pitchFamily="127" charset="-128"/>
              </a:rPr>
              <a:t>All on Mobile </a:t>
            </a:r>
          </a:p>
        </p:txBody>
      </p:sp>
    </p:spTree>
    <p:extLst>
      <p:ext uri="{BB962C8B-B14F-4D97-AF65-F5344CB8AC3E}">
        <p14:creationId xmlns:p14="http://schemas.microsoft.com/office/powerpoint/2010/main" xmlns="" val="3543052221"/>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8"/>
          <p:cNvSpPr>
            <a:spLocks noChangeArrowheads="1"/>
          </p:cNvSpPr>
          <p:nvPr/>
        </p:nvSpPr>
        <p:spPr bwMode="gray">
          <a:xfrm>
            <a:off x="1338873" y="2267619"/>
            <a:ext cx="9509822" cy="3334959"/>
          </a:xfrm>
          <a:prstGeom prst="rect">
            <a:avLst/>
          </a:prstGeom>
          <a:gradFill flip="none" rotWithShape="1">
            <a:gsLst>
              <a:gs pos="0">
                <a:schemeClr val="bg1"/>
              </a:gs>
              <a:gs pos="100000">
                <a:schemeClr val="bg1">
                  <a:lumMod val="75000"/>
                </a:schemeClr>
              </a:gs>
            </a:gsLst>
            <a:lin ang="16200000" scaled="0"/>
            <a:tileRect/>
          </a:gradFill>
          <a:ln>
            <a:noFill/>
          </a:ln>
        </p:spPr>
        <p:txBody>
          <a:bodyPr wrap="square" lIns="0" tIns="45717" rIns="0" bIns="45717" anchor="ctr"/>
          <a:lstStyle/>
          <a:p>
            <a:pPr algn="ctr"/>
            <a:endParaRPr lang="en-US" sz="1400" b="1" kern="0" dirty="0">
              <a:solidFill>
                <a:srgbClr val="FFFFFF"/>
              </a:solidFill>
              <a:ea typeface="ヒラギノ角ゴ Pro W3"/>
              <a:cs typeface="ヒラギノ角ゴ Pro W3"/>
            </a:endParaRPr>
          </a:p>
        </p:txBody>
      </p:sp>
      <p:grpSp>
        <p:nvGrpSpPr>
          <p:cNvPr id="3" name="Group 17"/>
          <p:cNvGrpSpPr/>
          <p:nvPr/>
        </p:nvGrpSpPr>
        <p:grpSpPr>
          <a:xfrm>
            <a:off x="2165857" y="3993712"/>
            <a:ext cx="1045114" cy="1542323"/>
            <a:chOff x="3921218" y="1488651"/>
            <a:chExt cx="784040" cy="1156742"/>
          </a:xfrm>
        </p:grpSpPr>
        <p:pic>
          <p:nvPicPr>
            <p:cNvPr id="19" name="Picture 18" descr="Red-Plug-DB.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921218" y="1488651"/>
              <a:ext cx="784040" cy="1156742"/>
            </a:xfrm>
            <a:prstGeom prst="rect">
              <a:avLst/>
            </a:prstGeom>
          </p:spPr>
        </p:pic>
        <p:sp>
          <p:nvSpPr>
            <p:cNvPr id="20" name="TextBox 19"/>
            <p:cNvSpPr txBox="1"/>
            <p:nvPr/>
          </p:nvSpPr>
          <p:spPr>
            <a:xfrm>
              <a:off x="3948622" y="2098176"/>
              <a:ext cx="716072" cy="39081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ctr" defTabSz="914400" eaLnBrk="0" fontAlgn="base" hangingPunct="0">
                <a:lnSpc>
                  <a:spcPct val="90000"/>
                </a:lnSpc>
                <a:spcBef>
                  <a:spcPct val="0"/>
                </a:spcBef>
                <a:spcAft>
                  <a:spcPct val="0"/>
                </a:spcAft>
                <a:defRPr sz="2000" b="1" kern="0">
                  <a:gradFill>
                    <a:gsLst>
                      <a:gs pos="0">
                        <a:sysClr val="window" lastClr="FFFFFF"/>
                      </a:gs>
                      <a:gs pos="100000">
                        <a:sysClr val="window" lastClr="FFFFFF">
                          <a:lumMod val="85000"/>
                        </a:sysClr>
                      </a:gs>
                    </a:gsLst>
                    <a:lin ang="5400000" scaled="0"/>
                  </a:gradFill>
                  <a:latin typeface="Arial"/>
                  <a:ea typeface="MS PGothic" pitchFamily="34" charset="-128"/>
                  <a:cs typeface="ＭＳ Ｐゴシック" pitchFamily="-111" charset="-128"/>
                </a:defRPr>
              </a:lvl1pPr>
            </a:lstStyle>
            <a:p>
              <a:pPr>
                <a:lnSpc>
                  <a:spcPts val="1300"/>
                </a:lnSpc>
                <a:spcBef>
                  <a:spcPts val="0"/>
                </a:spcBef>
                <a:spcAft>
                  <a:spcPts val="0"/>
                </a:spcAft>
                <a:defRPr/>
              </a:pPr>
              <a:endParaRPr lang="en-US" sz="1200" dirty="0" smtClean="0">
                <a:solidFill>
                  <a:schemeClr val="bg1">
                    <a:lumMod val="95000"/>
                  </a:schemeClr>
                </a:solidFill>
              </a:endParaRPr>
            </a:p>
            <a:p>
              <a:pPr>
                <a:lnSpc>
                  <a:spcPts val="1300"/>
                </a:lnSpc>
                <a:spcBef>
                  <a:spcPts val="0"/>
                </a:spcBef>
                <a:spcAft>
                  <a:spcPts val="0"/>
                </a:spcAft>
                <a:defRPr/>
              </a:pPr>
              <a:r>
                <a:rPr lang="en-US" sz="1200" dirty="0" smtClean="0">
                  <a:solidFill>
                    <a:schemeClr val="bg1">
                      <a:lumMod val="95000"/>
                    </a:schemeClr>
                  </a:solidFill>
                </a:rPr>
                <a:t>Campaigns</a:t>
              </a:r>
            </a:p>
            <a:p>
              <a:pPr>
                <a:lnSpc>
                  <a:spcPts val="1300"/>
                </a:lnSpc>
                <a:spcBef>
                  <a:spcPts val="0"/>
                </a:spcBef>
                <a:spcAft>
                  <a:spcPts val="0"/>
                </a:spcAft>
                <a:defRPr/>
              </a:pPr>
              <a:endParaRPr lang="en-US" sz="1200" dirty="0">
                <a:solidFill>
                  <a:schemeClr val="bg1">
                    <a:lumMod val="95000"/>
                  </a:schemeClr>
                </a:solidFill>
              </a:endParaRPr>
            </a:p>
          </p:txBody>
        </p:sp>
      </p:grpSp>
      <p:sp>
        <p:nvSpPr>
          <p:cNvPr id="21" name="Oval 20"/>
          <p:cNvSpPr/>
          <p:nvPr/>
        </p:nvSpPr>
        <p:spPr>
          <a:xfrm>
            <a:off x="1917608" y="5640749"/>
            <a:ext cx="1541612" cy="244993"/>
          </a:xfrm>
          <a:prstGeom prst="ellipse">
            <a:avLst/>
          </a:prstGeom>
          <a:gradFill flip="none" rotWithShape="1">
            <a:gsLst>
              <a:gs pos="0">
                <a:schemeClr val="bg1">
                  <a:lumMod val="50000"/>
                </a:schemeClr>
              </a:gs>
              <a:gs pos="100000">
                <a:srgbClr val="FFFFFF">
                  <a:alpha val="0"/>
                </a:srgbClr>
              </a:gs>
            </a:gsLst>
            <a:path path="circle">
              <a:fillToRect l="50000" t="50000" r="50000" b="50000"/>
            </a:path>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lIns="91435" tIns="45717" rIns="91435" bIns="45717" rtlCol="0" anchor="ctr"/>
          <a:lstStyle/>
          <a:p>
            <a:pPr algn="ctr"/>
            <a:endParaRPr lang="en-US" dirty="0"/>
          </a:p>
        </p:txBody>
      </p:sp>
      <p:grpSp>
        <p:nvGrpSpPr>
          <p:cNvPr id="4" name="Group 23"/>
          <p:cNvGrpSpPr/>
          <p:nvPr/>
        </p:nvGrpSpPr>
        <p:grpSpPr>
          <a:xfrm>
            <a:off x="3486313" y="4006412"/>
            <a:ext cx="1045114" cy="1542323"/>
            <a:chOff x="3921218" y="1488651"/>
            <a:chExt cx="784040" cy="1156742"/>
          </a:xfrm>
        </p:grpSpPr>
        <p:pic>
          <p:nvPicPr>
            <p:cNvPr id="25" name="Picture 24" descr="Red-Plug-DB.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921218" y="1488651"/>
              <a:ext cx="784040" cy="1156742"/>
            </a:xfrm>
            <a:prstGeom prst="rect">
              <a:avLst/>
            </a:prstGeom>
          </p:spPr>
        </p:pic>
        <p:sp>
          <p:nvSpPr>
            <p:cNvPr id="26" name="TextBox 25"/>
            <p:cNvSpPr txBox="1"/>
            <p:nvPr/>
          </p:nvSpPr>
          <p:spPr>
            <a:xfrm>
              <a:off x="3948622" y="2098176"/>
              <a:ext cx="716072" cy="39081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ctr" defTabSz="914400" eaLnBrk="0" fontAlgn="base" hangingPunct="0">
                <a:lnSpc>
                  <a:spcPct val="90000"/>
                </a:lnSpc>
                <a:spcBef>
                  <a:spcPct val="0"/>
                </a:spcBef>
                <a:spcAft>
                  <a:spcPct val="0"/>
                </a:spcAft>
                <a:defRPr sz="2000" b="1" kern="0">
                  <a:gradFill>
                    <a:gsLst>
                      <a:gs pos="0">
                        <a:sysClr val="window" lastClr="FFFFFF"/>
                      </a:gs>
                      <a:gs pos="100000">
                        <a:sysClr val="window" lastClr="FFFFFF">
                          <a:lumMod val="85000"/>
                        </a:sysClr>
                      </a:gs>
                    </a:gsLst>
                    <a:lin ang="5400000" scaled="0"/>
                  </a:gradFill>
                  <a:latin typeface="Arial"/>
                  <a:ea typeface="MS PGothic" pitchFamily="34" charset="-128"/>
                  <a:cs typeface="ＭＳ Ｐゴシック" pitchFamily="-111" charset="-128"/>
                </a:defRPr>
              </a:lvl1pPr>
            </a:lstStyle>
            <a:p>
              <a:pPr>
                <a:lnSpc>
                  <a:spcPts val="1300"/>
                </a:lnSpc>
                <a:spcBef>
                  <a:spcPts val="0"/>
                </a:spcBef>
                <a:spcAft>
                  <a:spcPts val="0"/>
                </a:spcAft>
                <a:defRPr/>
              </a:pPr>
              <a:r>
                <a:rPr lang="en-US" sz="1200" dirty="0" smtClean="0">
                  <a:solidFill>
                    <a:schemeClr val="bg1">
                      <a:lumMod val="95000"/>
                    </a:schemeClr>
                  </a:solidFill>
                </a:rPr>
                <a:t>Exploits</a:t>
              </a:r>
              <a:endParaRPr lang="en-US" sz="1200" dirty="0">
                <a:solidFill>
                  <a:schemeClr val="bg1">
                    <a:lumMod val="95000"/>
                  </a:schemeClr>
                </a:solidFill>
              </a:endParaRPr>
            </a:p>
          </p:txBody>
        </p:sp>
      </p:grpSp>
      <p:sp>
        <p:nvSpPr>
          <p:cNvPr id="27" name="Oval 26"/>
          <p:cNvSpPr/>
          <p:nvPr/>
        </p:nvSpPr>
        <p:spPr>
          <a:xfrm>
            <a:off x="3238064" y="5653450"/>
            <a:ext cx="1541612" cy="244993"/>
          </a:xfrm>
          <a:prstGeom prst="ellipse">
            <a:avLst/>
          </a:prstGeom>
          <a:gradFill flip="none" rotWithShape="1">
            <a:gsLst>
              <a:gs pos="0">
                <a:schemeClr val="bg1">
                  <a:lumMod val="50000"/>
                </a:schemeClr>
              </a:gs>
              <a:gs pos="100000">
                <a:srgbClr val="FFFFFF">
                  <a:alpha val="0"/>
                </a:srgbClr>
              </a:gs>
            </a:gsLst>
            <a:path path="circle">
              <a:fillToRect l="50000" t="50000" r="50000" b="50000"/>
            </a:path>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lIns="91435" tIns="45717" rIns="91435" bIns="45717" rtlCol="0" anchor="ctr"/>
          <a:lstStyle/>
          <a:p>
            <a:pPr algn="ctr"/>
            <a:endParaRPr lang="en-US" dirty="0"/>
          </a:p>
        </p:txBody>
      </p:sp>
      <p:grpSp>
        <p:nvGrpSpPr>
          <p:cNvPr id="6" name="Group 27"/>
          <p:cNvGrpSpPr/>
          <p:nvPr/>
        </p:nvGrpSpPr>
        <p:grpSpPr>
          <a:xfrm>
            <a:off x="4832162" y="4006412"/>
            <a:ext cx="1045114" cy="1542323"/>
            <a:chOff x="3921218" y="1488651"/>
            <a:chExt cx="784040" cy="1156742"/>
          </a:xfrm>
        </p:grpSpPr>
        <p:pic>
          <p:nvPicPr>
            <p:cNvPr id="29" name="Picture 28" descr="Red-Plug-DB.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921218" y="1488651"/>
              <a:ext cx="784040" cy="1156742"/>
            </a:xfrm>
            <a:prstGeom prst="rect">
              <a:avLst/>
            </a:prstGeom>
          </p:spPr>
        </p:pic>
        <p:sp>
          <p:nvSpPr>
            <p:cNvPr id="30" name="TextBox 29"/>
            <p:cNvSpPr txBox="1"/>
            <p:nvPr/>
          </p:nvSpPr>
          <p:spPr>
            <a:xfrm>
              <a:off x="3948622" y="2098176"/>
              <a:ext cx="716072" cy="39081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ctr" defTabSz="914400" eaLnBrk="0" fontAlgn="base" hangingPunct="0">
                <a:lnSpc>
                  <a:spcPct val="90000"/>
                </a:lnSpc>
                <a:spcBef>
                  <a:spcPct val="0"/>
                </a:spcBef>
                <a:spcAft>
                  <a:spcPct val="0"/>
                </a:spcAft>
                <a:defRPr sz="2000" b="1" kern="0">
                  <a:gradFill>
                    <a:gsLst>
                      <a:gs pos="0">
                        <a:sysClr val="window" lastClr="FFFFFF"/>
                      </a:gs>
                      <a:gs pos="100000">
                        <a:sysClr val="window" lastClr="FFFFFF">
                          <a:lumMod val="85000"/>
                        </a:sysClr>
                      </a:gs>
                    </a:gsLst>
                    <a:lin ang="5400000" scaled="0"/>
                  </a:gradFill>
                  <a:latin typeface="Arial"/>
                  <a:ea typeface="MS PGothic" pitchFamily="34" charset="-128"/>
                  <a:cs typeface="ＭＳ Ｐゴシック" pitchFamily="-111" charset="-128"/>
                </a:defRPr>
              </a:lvl1pPr>
            </a:lstStyle>
            <a:p>
              <a:pPr>
                <a:lnSpc>
                  <a:spcPts val="1300"/>
                </a:lnSpc>
                <a:spcBef>
                  <a:spcPts val="0"/>
                </a:spcBef>
                <a:spcAft>
                  <a:spcPts val="0"/>
                </a:spcAft>
                <a:defRPr/>
              </a:pPr>
              <a:r>
                <a:rPr lang="en-US" sz="1200" dirty="0" smtClean="0">
                  <a:solidFill>
                    <a:schemeClr val="bg1">
                      <a:lumMod val="95000"/>
                    </a:schemeClr>
                  </a:solidFill>
                </a:rPr>
                <a:t>Indicators</a:t>
              </a:r>
              <a:endParaRPr lang="en-US" sz="1200" dirty="0">
                <a:solidFill>
                  <a:schemeClr val="bg1">
                    <a:lumMod val="95000"/>
                  </a:schemeClr>
                </a:solidFill>
              </a:endParaRPr>
            </a:p>
          </p:txBody>
        </p:sp>
      </p:grpSp>
      <p:sp>
        <p:nvSpPr>
          <p:cNvPr id="31" name="Oval 30"/>
          <p:cNvSpPr/>
          <p:nvPr/>
        </p:nvSpPr>
        <p:spPr>
          <a:xfrm>
            <a:off x="4583913" y="5653450"/>
            <a:ext cx="1541612" cy="244993"/>
          </a:xfrm>
          <a:prstGeom prst="ellipse">
            <a:avLst/>
          </a:prstGeom>
          <a:gradFill flip="none" rotWithShape="1">
            <a:gsLst>
              <a:gs pos="0">
                <a:schemeClr val="bg1">
                  <a:lumMod val="50000"/>
                </a:schemeClr>
              </a:gs>
              <a:gs pos="100000">
                <a:srgbClr val="FFFFFF">
                  <a:alpha val="0"/>
                </a:srgbClr>
              </a:gs>
            </a:gsLst>
            <a:path path="circle">
              <a:fillToRect l="50000" t="50000" r="50000" b="50000"/>
            </a:path>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lIns="91435" tIns="45717" rIns="91435" bIns="45717" rtlCol="0" anchor="ctr"/>
          <a:lstStyle/>
          <a:p>
            <a:pPr algn="ctr"/>
            <a:endParaRPr lang="en-US" dirty="0"/>
          </a:p>
        </p:txBody>
      </p:sp>
      <p:grpSp>
        <p:nvGrpSpPr>
          <p:cNvPr id="7" name="Group 31"/>
          <p:cNvGrpSpPr/>
          <p:nvPr/>
        </p:nvGrpSpPr>
        <p:grpSpPr>
          <a:xfrm>
            <a:off x="6152618" y="4019112"/>
            <a:ext cx="1045114" cy="1542323"/>
            <a:chOff x="3921218" y="1488651"/>
            <a:chExt cx="784040" cy="1156742"/>
          </a:xfrm>
        </p:grpSpPr>
        <p:pic>
          <p:nvPicPr>
            <p:cNvPr id="33" name="Picture 32" descr="Red-Plug-DB.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921218" y="1488651"/>
              <a:ext cx="784040" cy="1156742"/>
            </a:xfrm>
            <a:prstGeom prst="rect">
              <a:avLst/>
            </a:prstGeom>
          </p:spPr>
        </p:pic>
        <p:sp>
          <p:nvSpPr>
            <p:cNvPr id="34" name="TextBox 33"/>
            <p:cNvSpPr txBox="1"/>
            <p:nvPr/>
          </p:nvSpPr>
          <p:spPr>
            <a:xfrm>
              <a:off x="3948622" y="2098176"/>
              <a:ext cx="716072" cy="39081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ctr" defTabSz="914400" eaLnBrk="0" fontAlgn="base" hangingPunct="0">
                <a:lnSpc>
                  <a:spcPct val="90000"/>
                </a:lnSpc>
                <a:spcBef>
                  <a:spcPct val="0"/>
                </a:spcBef>
                <a:spcAft>
                  <a:spcPct val="0"/>
                </a:spcAft>
                <a:defRPr sz="2000" b="1" kern="0">
                  <a:gradFill>
                    <a:gsLst>
                      <a:gs pos="0">
                        <a:sysClr val="window" lastClr="FFFFFF"/>
                      </a:gs>
                      <a:gs pos="100000">
                        <a:sysClr val="window" lastClr="FFFFFF">
                          <a:lumMod val="85000"/>
                        </a:sysClr>
                      </a:gs>
                    </a:gsLst>
                    <a:lin ang="5400000" scaled="0"/>
                  </a:gradFill>
                  <a:latin typeface="Arial"/>
                  <a:ea typeface="MS PGothic" pitchFamily="34" charset="-128"/>
                  <a:cs typeface="ＭＳ Ｐゴシック" pitchFamily="-111" charset="-128"/>
                </a:defRPr>
              </a:lvl1pPr>
            </a:lstStyle>
            <a:p>
              <a:pPr>
                <a:lnSpc>
                  <a:spcPts val="1300"/>
                </a:lnSpc>
                <a:spcBef>
                  <a:spcPts val="0"/>
                </a:spcBef>
                <a:spcAft>
                  <a:spcPts val="0"/>
                </a:spcAft>
                <a:defRPr/>
              </a:pPr>
              <a:r>
                <a:rPr lang="en-US" sz="1200" dirty="0" smtClean="0">
                  <a:solidFill>
                    <a:schemeClr val="bg1">
                      <a:lumMod val="95000"/>
                    </a:schemeClr>
                  </a:solidFill>
                </a:rPr>
                <a:t>Incidents</a:t>
              </a:r>
              <a:endParaRPr lang="en-US" sz="1200" dirty="0">
                <a:solidFill>
                  <a:schemeClr val="bg1">
                    <a:lumMod val="95000"/>
                  </a:schemeClr>
                </a:solidFill>
              </a:endParaRPr>
            </a:p>
          </p:txBody>
        </p:sp>
      </p:grpSp>
      <p:sp>
        <p:nvSpPr>
          <p:cNvPr id="35" name="Oval 34"/>
          <p:cNvSpPr/>
          <p:nvPr/>
        </p:nvSpPr>
        <p:spPr>
          <a:xfrm>
            <a:off x="5904369" y="5666150"/>
            <a:ext cx="1541612" cy="244993"/>
          </a:xfrm>
          <a:prstGeom prst="ellipse">
            <a:avLst/>
          </a:prstGeom>
          <a:gradFill flip="none" rotWithShape="1">
            <a:gsLst>
              <a:gs pos="0">
                <a:schemeClr val="bg1">
                  <a:lumMod val="50000"/>
                </a:schemeClr>
              </a:gs>
              <a:gs pos="100000">
                <a:srgbClr val="FFFFFF">
                  <a:alpha val="0"/>
                </a:srgbClr>
              </a:gs>
            </a:gsLst>
            <a:path path="circle">
              <a:fillToRect l="50000" t="50000" r="50000" b="50000"/>
            </a:path>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lIns="91435" tIns="45717" rIns="91435" bIns="45717" rtlCol="0" anchor="ctr"/>
          <a:lstStyle/>
          <a:p>
            <a:pPr algn="ctr"/>
            <a:endParaRPr lang="en-US" dirty="0"/>
          </a:p>
        </p:txBody>
      </p:sp>
      <p:sp>
        <p:nvSpPr>
          <p:cNvPr id="42" name="Oval 41"/>
          <p:cNvSpPr/>
          <p:nvPr/>
        </p:nvSpPr>
        <p:spPr>
          <a:xfrm>
            <a:off x="8989667" y="5653450"/>
            <a:ext cx="1541612" cy="244993"/>
          </a:xfrm>
          <a:prstGeom prst="ellipse">
            <a:avLst/>
          </a:prstGeom>
          <a:gradFill flip="none" rotWithShape="1">
            <a:gsLst>
              <a:gs pos="0">
                <a:schemeClr val="bg1">
                  <a:lumMod val="50000"/>
                </a:schemeClr>
              </a:gs>
              <a:gs pos="100000">
                <a:srgbClr val="FFFFFF">
                  <a:alpha val="0"/>
                </a:srgbClr>
              </a:gs>
            </a:gsLst>
            <a:path path="circle">
              <a:fillToRect l="50000" t="50000" r="50000" b="50000"/>
            </a:path>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lIns="91435" tIns="45717" rIns="91435" bIns="45717" rtlCol="0" anchor="ctr"/>
          <a:lstStyle/>
          <a:p>
            <a:pPr algn="ctr"/>
            <a:endParaRPr lang="en-US" dirty="0"/>
          </a:p>
        </p:txBody>
      </p:sp>
      <p:sp>
        <p:nvSpPr>
          <p:cNvPr id="46" name="Oval 45"/>
          <p:cNvSpPr/>
          <p:nvPr/>
        </p:nvSpPr>
        <p:spPr>
          <a:xfrm>
            <a:off x="7224827" y="5666150"/>
            <a:ext cx="1541612" cy="244993"/>
          </a:xfrm>
          <a:prstGeom prst="ellipse">
            <a:avLst/>
          </a:prstGeom>
          <a:gradFill flip="none" rotWithShape="1">
            <a:gsLst>
              <a:gs pos="0">
                <a:schemeClr val="bg1">
                  <a:lumMod val="50000"/>
                </a:schemeClr>
              </a:gs>
              <a:gs pos="100000">
                <a:srgbClr val="FFFFFF">
                  <a:alpha val="0"/>
                </a:srgbClr>
              </a:gs>
            </a:gsLst>
            <a:path path="circle">
              <a:fillToRect l="50000" t="50000" r="50000" b="50000"/>
            </a:path>
            <a:tileRect/>
          </a:gra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lIns="91435" tIns="45717" rIns="91435" bIns="45717" rtlCol="0" anchor="ctr"/>
          <a:lstStyle/>
          <a:p>
            <a:pPr algn="ctr"/>
            <a:endParaRPr lang="en-US" dirty="0"/>
          </a:p>
        </p:txBody>
      </p:sp>
      <p:cxnSp>
        <p:nvCxnSpPr>
          <p:cNvPr id="48" name="Straight Connector 47"/>
          <p:cNvCxnSpPr/>
          <p:nvPr/>
        </p:nvCxnSpPr>
        <p:spPr>
          <a:xfrm flipV="1">
            <a:off x="7661829" y="4960019"/>
            <a:ext cx="1587087" cy="12700"/>
          </a:xfrm>
          <a:prstGeom prst="line">
            <a:avLst/>
          </a:prstGeom>
          <a:ln w="76200" cmpd="sng">
            <a:prstDash val="sysDot"/>
          </a:ln>
        </p:spPr>
        <p:style>
          <a:lnRef idx="1">
            <a:schemeClr val="accent1"/>
          </a:lnRef>
          <a:fillRef idx="0">
            <a:schemeClr val="accent1"/>
          </a:fillRef>
          <a:effectRef idx="0">
            <a:schemeClr val="accent1"/>
          </a:effectRef>
          <a:fontRef idx="minor">
            <a:schemeClr val="tx1"/>
          </a:fontRef>
        </p:style>
      </p:cxnSp>
      <p:grpSp>
        <p:nvGrpSpPr>
          <p:cNvPr id="8" name="Group 35"/>
          <p:cNvGrpSpPr/>
          <p:nvPr/>
        </p:nvGrpSpPr>
        <p:grpSpPr>
          <a:xfrm>
            <a:off x="7447682" y="4006412"/>
            <a:ext cx="1045114" cy="1542323"/>
            <a:chOff x="3921218" y="1488651"/>
            <a:chExt cx="784040" cy="1156742"/>
          </a:xfrm>
        </p:grpSpPr>
        <p:pic>
          <p:nvPicPr>
            <p:cNvPr id="37" name="Picture 36" descr="Red-Plug-DB.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921218" y="1488651"/>
              <a:ext cx="784040" cy="1156742"/>
            </a:xfrm>
            <a:prstGeom prst="rect">
              <a:avLst/>
            </a:prstGeom>
          </p:spPr>
        </p:pic>
        <p:sp>
          <p:nvSpPr>
            <p:cNvPr id="38" name="TextBox 37"/>
            <p:cNvSpPr txBox="1"/>
            <p:nvPr/>
          </p:nvSpPr>
          <p:spPr>
            <a:xfrm>
              <a:off x="3948622" y="2098176"/>
              <a:ext cx="716072" cy="39081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ctr" defTabSz="914400" eaLnBrk="0" fontAlgn="base" hangingPunct="0">
                <a:lnSpc>
                  <a:spcPct val="90000"/>
                </a:lnSpc>
                <a:spcBef>
                  <a:spcPct val="0"/>
                </a:spcBef>
                <a:spcAft>
                  <a:spcPct val="0"/>
                </a:spcAft>
                <a:defRPr sz="2000" b="1" kern="0">
                  <a:gradFill>
                    <a:gsLst>
                      <a:gs pos="0">
                        <a:sysClr val="window" lastClr="FFFFFF"/>
                      </a:gs>
                      <a:gs pos="100000">
                        <a:sysClr val="window" lastClr="FFFFFF">
                          <a:lumMod val="85000"/>
                        </a:sysClr>
                      </a:gs>
                    </a:gsLst>
                    <a:lin ang="5400000" scaled="0"/>
                  </a:gradFill>
                  <a:latin typeface="Arial"/>
                  <a:ea typeface="MS PGothic" pitchFamily="34" charset="-128"/>
                  <a:cs typeface="ＭＳ Ｐゴシック" pitchFamily="-111" charset="-128"/>
                </a:defRPr>
              </a:lvl1pPr>
            </a:lstStyle>
            <a:p>
              <a:pPr>
                <a:lnSpc>
                  <a:spcPts val="1300"/>
                </a:lnSpc>
                <a:spcBef>
                  <a:spcPts val="0"/>
                </a:spcBef>
                <a:spcAft>
                  <a:spcPts val="0"/>
                </a:spcAft>
                <a:defRPr/>
              </a:pPr>
              <a:r>
                <a:rPr lang="en-US" sz="1200" dirty="0" smtClean="0">
                  <a:solidFill>
                    <a:schemeClr val="bg1">
                      <a:lumMod val="95000"/>
                    </a:schemeClr>
                  </a:solidFill>
                </a:rPr>
                <a:t>Actors</a:t>
              </a:r>
              <a:endParaRPr lang="en-US" sz="1200" dirty="0">
                <a:solidFill>
                  <a:schemeClr val="bg1">
                    <a:lumMod val="95000"/>
                  </a:schemeClr>
                </a:solidFill>
              </a:endParaRPr>
            </a:p>
          </p:txBody>
        </p:sp>
      </p:grpSp>
      <p:grpSp>
        <p:nvGrpSpPr>
          <p:cNvPr id="9" name="Group 38"/>
          <p:cNvGrpSpPr/>
          <p:nvPr/>
        </p:nvGrpSpPr>
        <p:grpSpPr>
          <a:xfrm>
            <a:off x="9237916" y="4006412"/>
            <a:ext cx="1045114" cy="1542323"/>
            <a:chOff x="3921218" y="1488651"/>
            <a:chExt cx="784040" cy="1156742"/>
          </a:xfrm>
        </p:grpSpPr>
        <p:pic>
          <p:nvPicPr>
            <p:cNvPr id="40" name="Picture 39" descr="Red-Plug-DB.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921218" y="1488651"/>
              <a:ext cx="784040" cy="1156742"/>
            </a:xfrm>
            <a:prstGeom prst="rect">
              <a:avLst/>
            </a:prstGeom>
          </p:spPr>
        </p:pic>
        <p:sp>
          <p:nvSpPr>
            <p:cNvPr id="41" name="TextBox 40"/>
            <p:cNvSpPr txBox="1"/>
            <p:nvPr/>
          </p:nvSpPr>
          <p:spPr>
            <a:xfrm>
              <a:off x="3948622" y="2098176"/>
              <a:ext cx="716072" cy="39081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defPPr>
                <a:defRPr lang="en-US"/>
              </a:defPPr>
              <a:lvl1pPr algn="ctr" defTabSz="914400" eaLnBrk="0" fontAlgn="base" hangingPunct="0">
                <a:lnSpc>
                  <a:spcPct val="90000"/>
                </a:lnSpc>
                <a:spcBef>
                  <a:spcPct val="0"/>
                </a:spcBef>
                <a:spcAft>
                  <a:spcPct val="0"/>
                </a:spcAft>
                <a:defRPr sz="2000" b="1" kern="0">
                  <a:gradFill>
                    <a:gsLst>
                      <a:gs pos="0">
                        <a:sysClr val="window" lastClr="FFFFFF"/>
                      </a:gs>
                      <a:gs pos="100000">
                        <a:sysClr val="window" lastClr="FFFFFF">
                          <a:lumMod val="85000"/>
                        </a:sysClr>
                      </a:gs>
                    </a:gsLst>
                    <a:lin ang="5400000" scaled="0"/>
                  </a:gradFill>
                  <a:latin typeface="Arial"/>
                  <a:ea typeface="MS PGothic" pitchFamily="34" charset="-128"/>
                  <a:cs typeface="ＭＳ Ｐゴシック" pitchFamily="-111" charset="-128"/>
                </a:defRPr>
              </a:lvl1pPr>
            </a:lstStyle>
            <a:p>
              <a:pPr>
                <a:lnSpc>
                  <a:spcPts val="1300"/>
                </a:lnSpc>
                <a:spcBef>
                  <a:spcPts val="0"/>
                </a:spcBef>
                <a:spcAft>
                  <a:spcPts val="0"/>
                </a:spcAft>
                <a:defRPr/>
              </a:pPr>
              <a:r>
                <a:rPr lang="en-US" sz="1200" dirty="0" smtClean="0">
                  <a:solidFill>
                    <a:schemeClr val="bg1">
                      <a:lumMod val="95000"/>
                    </a:schemeClr>
                  </a:solidFill>
                </a:rPr>
                <a:t>Actions</a:t>
              </a:r>
              <a:endParaRPr lang="en-US" sz="1200" dirty="0">
                <a:solidFill>
                  <a:schemeClr val="bg1">
                    <a:lumMod val="95000"/>
                  </a:schemeClr>
                </a:solidFill>
              </a:endParaRPr>
            </a:p>
          </p:txBody>
        </p:sp>
      </p:grpSp>
      <p:sp>
        <p:nvSpPr>
          <p:cNvPr id="22" name="Rectangle 38"/>
          <p:cNvSpPr>
            <a:spLocks noChangeArrowheads="1"/>
          </p:cNvSpPr>
          <p:nvPr/>
        </p:nvSpPr>
        <p:spPr bwMode="gray">
          <a:xfrm>
            <a:off x="1819227" y="3334418"/>
            <a:ext cx="8574265" cy="780947"/>
          </a:xfrm>
          <a:prstGeom prst="rect">
            <a:avLst/>
          </a:prstGeom>
          <a:gradFill flip="none" rotWithShape="1">
            <a:gsLst>
              <a:gs pos="0">
                <a:srgbClr val="C80000"/>
              </a:gs>
              <a:gs pos="100000">
                <a:srgbClr val="FF1414"/>
              </a:gs>
            </a:gsLst>
            <a:lin ang="16200000" scaled="1"/>
            <a:tileRect/>
          </a:gradFill>
          <a:ln>
            <a:noFill/>
          </a:ln>
        </p:spPr>
        <p:txBody>
          <a:bodyPr wrap="square" lIns="91435" tIns="45717" rIns="0" bIns="45717" anchor="ctr"/>
          <a:lstStyle/>
          <a:p>
            <a:pPr algn="ctr"/>
            <a:endParaRPr lang="en-US" sz="1400" b="1" dirty="0" smtClean="0">
              <a:solidFill>
                <a:prstClr val="white"/>
              </a:solidFill>
            </a:endParaRPr>
          </a:p>
        </p:txBody>
      </p:sp>
      <p:sp>
        <p:nvSpPr>
          <p:cNvPr id="23" name="Rectangle 22"/>
          <p:cNvSpPr/>
          <p:nvPr/>
        </p:nvSpPr>
        <p:spPr>
          <a:xfrm>
            <a:off x="1821348" y="3338787"/>
            <a:ext cx="8544874" cy="369326"/>
          </a:xfrm>
          <a:prstGeom prst="rect">
            <a:avLst/>
          </a:prstGeom>
        </p:spPr>
        <p:txBody>
          <a:bodyPr wrap="square" lIns="91435" tIns="45717" rIns="91435" bIns="45717">
            <a:spAutoFit/>
          </a:bodyPr>
          <a:lstStyle/>
          <a:p>
            <a:pPr algn="ctr"/>
            <a:r>
              <a:rPr lang="en-US" b="1" dirty="0" smtClean="0">
                <a:solidFill>
                  <a:schemeClr val="bg1"/>
                </a:solidFill>
              </a:rPr>
              <a:t>Cross Domain  Information Platform</a:t>
            </a:r>
            <a:endParaRPr lang="en-US" b="1" dirty="0">
              <a:solidFill>
                <a:schemeClr val="bg1"/>
              </a:solidFill>
            </a:endParaRPr>
          </a:p>
        </p:txBody>
      </p:sp>
      <p:sp>
        <p:nvSpPr>
          <p:cNvPr id="63" name="Title 1"/>
          <p:cNvSpPr txBox="1">
            <a:spLocks/>
          </p:cNvSpPr>
          <p:nvPr/>
        </p:nvSpPr>
        <p:spPr bwMode="auto">
          <a:xfrm>
            <a:off x="165100" y="393703"/>
            <a:ext cx="11693613" cy="43179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Cross</a:t>
            </a:r>
            <a:r>
              <a:rPr kumimoji="0" lang="en-US" sz="2800" b="1" i="0" u="none" strike="noStrike" kern="1200" cap="none" spc="0" normalizeH="0" noProof="0" dirty="0" smtClean="0">
                <a:ln>
                  <a:noFill/>
                </a:ln>
                <a:solidFill>
                  <a:schemeClr val="tx1"/>
                </a:solidFill>
                <a:effectLst/>
                <a:uLnTx/>
                <a:uFillTx/>
                <a:latin typeface="Arial" pitchFamily="34" charset="0"/>
                <a:ea typeface="+mj-ea"/>
                <a:cs typeface="Arial" pitchFamily="34" charset="0"/>
              </a:rPr>
              <a:t> Domain Information Sharing Platform </a:t>
            </a:r>
            <a:endParaRPr kumimoji="0" lang="en-US" sz="2800" b="1" i="0" u="none" strike="noStrike" kern="1200" cap="none" spc="0" normalizeH="0" baseline="0" noProof="0" dirty="0">
              <a:ln>
                <a:noFill/>
              </a:ln>
              <a:solidFill>
                <a:schemeClr val="tx1"/>
              </a:solidFill>
              <a:effectLst/>
              <a:uLnTx/>
              <a:uFillTx/>
              <a:latin typeface="Arial" pitchFamily="34" charset="0"/>
              <a:ea typeface="+mj-ea"/>
              <a:cs typeface="Arial" pitchFamily="34" charset="0"/>
            </a:endParaRPr>
          </a:p>
        </p:txBody>
      </p:sp>
      <p:sp>
        <p:nvSpPr>
          <p:cNvPr id="83" name="Text Box 1188"/>
          <p:cNvSpPr txBox="1">
            <a:spLocks noChangeArrowheads="1"/>
          </p:cNvSpPr>
          <p:nvPr/>
        </p:nvSpPr>
        <p:spPr bwMode="auto">
          <a:xfrm>
            <a:off x="1821346" y="2923900"/>
            <a:ext cx="8532178" cy="276999"/>
          </a:xfrm>
          <a:prstGeom prst="rect">
            <a:avLst/>
          </a:prstGeom>
          <a:solidFill>
            <a:srgbClr val="FFC000">
              <a:alpha val="5000"/>
            </a:srgbClr>
          </a:solidFill>
          <a:ln w="9525">
            <a:solidFill>
              <a:schemeClr val="tx1"/>
            </a:solidFill>
            <a:miter lim="800000"/>
            <a:headEnd type="none" w="sm" len="sm"/>
            <a:tailEnd type="none" w="sm" len="sm"/>
          </a:ln>
          <a:effectLst/>
        </p:spPr>
        <p:txBody>
          <a:bodyPr wrap="square">
            <a:spAutoFit/>
          </a:bodyPr>
          <a:lstStyle/>
          <a:p>
            <a:pPr algn="ctr"/>
            <a:r>
              <a:rPr lang="en-US" sz="1200" b="1" i="1" dirty="0" smtClean="0"/>
              <a:t>Identity and Access Management Fabric</a:t>
            </a:r>
          </a:p>
        </p:txBody>
      </p:sp>
      <p:sp>
        <p:nvSpPr>
          <p:cNvPr id="84" name="Text Box 1188"/>
          <p:cNvSpPr txBox="1">
            <a:spLocks noChangeArrowheads="1"/>
          </p:cNvSpPr>
          <p:nvPr/>
        </p:nvSpPr>
        <p:spPr bwMode="auto">
          <a:xfrm>
            <a:off x="1840679" y="2411507"/>
            <a:ext cx="1491575" cy="307777"/>
          </a:xfrm>
          <a:prstGeom prst="rect">
            <a:avLst/>
          </a:prstGeom>
          <a:solidFill>
            <a:schemeClr val="accent1"/>
          </a:solidFill>
          <a:ln w="9525">
            <a:solidFill>
              <a:schemeClr val="accent1"/>
            </a:solidFill>
            <a:miter lim="800000"/>
            <a:headEnd type="none" w="sm" len="sm"/>
            <a:tailEnd type="none" w="sm" len="sm"/>
          </a:ln>
          <a:effectLst/>
        </p:spPr>
        <p:txBody>
          <a:bodyPr wrap="square">
            <a:spAutoFit/>
          </a:bodyPr>
          <a:lstStyle/>
          <a:p>
            <a:pPr algn="l"/>
            <a:r>
              <a:rPr lang="en-US" sz="1400" i="1" dirty="0" smtClean="0"/>
              <a:t>Domain 1</a:t>
            </a:r>
            <a:endParaRPr lang="en-US" sz="1600" b="0" i="1" u="none" dirty="0"/>
          </a:p>
        </p:txBody>
      </p:sp>
      <p:sp>
        <p:nvSpPr>
          <p:cNvPr id="87" name="Text Box 1188"/>
          <p:cNvSpPr txBox="1">
            <a:spLocks noChangeArrowheads="1"/>
          </p:cNvSpPr>
          <p:nvPr/>
        </p:nvSpPr>
        <p:spPr bwMode="auto">
          <a:xfrm>
            <a:off x="3440463" y="2411507"/>
            <a:ext cx="1491575" cy="307777"/>
          </a:xfrm>
          <a:prstGeom prst="rect">
            <a:avLst/>
          </a:prstGeom>
          <a:solidFill>
            <a:srgbClr val="FFFF00"/>
          </a:solidFill>
          <a:ln w="9525">
            <a:solidFill>
              <a:schemeClr val="tx1"/>
            </a:solidFill>
            <a:miter lim="800000"/>
            <a:headEnd type="none" w="sm" len="sm"/>
            <a:tailEnd type="none" w="sm" len="sm"/>
          </a:ln>
          <a:effectLst/>
        </p:spPr>
        <p:txBody>
          <a:bodyPr wrap="square">
            <a:spAutoFit/>
          </a:bodyPr>
          <a:lstStyle/>
          <a:p>
            <a:pPr algn="l"/>
            <a:r>
              <a:rPr lang="en-US" sz="1400" i="1" dirty="0" smtClean="0"/>
              <a:t>Domain 2</a:t>
            </a:r>
            <a:endParaRPr lang="en-US" sz="1600" b="0" i="1" u="none" dirty="0"/>
          </a:p>
        </p:txBody>
      </p:sp>
      <p:sp>
        <p:nvSpPr>
          <p:cNvPr id="90" name="Text Box 1188"/>
          <p:cNvSpPr txBox="1">
            <a:spLocks noChangeArrowheads="1"/>
          </p:cNvSpPr>
          <p:nvPr/>
        </p:nvSpPr>
        <p:spPr bwMode="auto">
          <a:xfrm>
            <a:off x="5040246" y="2411507"/>
            <a:ext cx="1491575" cy="307777"/>
          </a:xfrm>
          <a:prstGeom prst="rect">
            <a:avLst/>
          </a:prstGeom>
          <a:solidFill>
            <a:srgbClr val="00B050"/>
          </a:solidFill>
          <a:ln w="9525">
            <a:solidFill>
              <a:schemeClr val="tx1"/>
            </a:solidFill>
            <a:miter lim="800000"/>
            <a:headEnd type="none" w="sm" len="sm"/>
            <a:tailEnd type="none" w="sm" len="sm"/>
          </a:ln>
          <a:effectLst/>
        </p:spPr>
        <p:txBody>
          <a:bodyPr wrap="square">
            <a:spAutoFit/>
          </a:bodyPr>
          <a:lstStyle/>
          <a:p>
            <a:pPr algn="l"/>
            <a:r>
              <a:rPr lang="en-US" sz="1400" i="1" dirty="0" smtClean="0"/>
              <a:t>Domain 3</a:t>
            </a:r>
            <a:endParaRPr lang="en-US" sz="1600" b="0" i="1" u="none" dirty="0"/>
          </a:p>
        </p:txBody>
      </p:sp>
      <p:sp>
        <p:nvSpPr>
          <p:cNvPr id="91" name="Text Box 1188"/>
          <p:cNvSpPr txBox="1">
            <a:spLocks noChangeArrowheads="1"/>
          </p:cNvSpPr>
          <p:nvPr/>
        </p:nvSpPr>
        <p:spPr bwMode="auto">
          <a:xfrm>
            <a:off x="6640029" y="2411507"/>
            <a:ext cx="1491575" cy="307777"/>
          </a:xfrm>
          <a:prstGeom prst="rect">
            <a:avLst/>
          </a:prstGeom>
          <a:solidFill>
            <a:srgbClr val="FF0000"/>
          </a:solidFill>
          <a:ln w="9525">
            <a:solidFill>
              <a:schemeClr val="tx1"/>
            </a:solidFill>
            <a:miter lim="800000"/>
            <a:headEnd type="none" w="sm" len="sm"/>
            <a:tailEnd type="none" w="sm" len="sm"/>
          </a:ln>
          <a:effectLst/>
        </p:spPr>
        <p:txBody>
          <a:bodyPr wrap="square">
            <a:spAutoFit/>
          </a:bodyPr>
          <a:lstStyle/>
          <a:p>
            <a:pPr algn="l"/>
            <a:r>
              <a:rPr lang="en-US" sz="1400" i="1" dirty="0" smtClean="0"/>
              <a:t>Domain 4</a:t>
            </a:r>
            <a:endParaRPr lang="en-US" sz="1600" b="0" i="1" u="none" dirty="0"/>
          </a:p>
        </p:txBody>
      </p:sp>
      <p:sp>
        <p:nvSpPr>
          <p:cNvPr id="92" name="Text Box 1188"/>
          <p:cNvSpPr txBox="1">
            <a:spLocks noChangeArrowheads="1"/>
          </p:cNvSpPr>
          <p:nvPr/>
        </p:nvSpPr>
        <p:spPr bwMode="auto">
          <a:xfrm>
            <a:off x="8861951" y="2424207"/>
            <a:ext cx="1491575" cy="307777"/>
          </a:xfrm>
          <a:prstGeom prst="rect">
            <a:avLst/>
          </a:prstGeom>
          <a:solidFill>
            <a:schemeClr val="accent5">
              <a:lumMod val="40000"/>
              <a:lumOff val="60000"/>
            </a:schemeClr>
          </a:solidFill>
          <a:ln w="9525">
            <a:solidFill>
              <a:schemeClr val="tx1"/>
            </a:solidFill>
            <a:miter lim="800000"/>
            <a:headEnd type="none" w="sm" len="sm"/>
            <a:tailEnd type="none" w="sm" len="sm"/>
          </a:ln>
          <a:effectLst/>
        </p:spPr>
        <p:txBody>
          <a:bodyPr wrap="square">
            <a:spAutoFit/>
          </a:bodyPr>
          <a:lstStyle/>
          <a:p>
            <a:pPr algn="l"/>
            <a:r>
              <a:rPr lang="en-US" sz="1400" i="1" dirty="0" smtClean="0"/>
              <a:t>Domain N</a:t>
            </a:r>
            <a:endParaRPr lang="en-US" sz="1600" b="0" i="1" u="none" dirty="0"/>
          </a:p>
        </p:txBody>
      </p:sp>
      <p:cxnSp>
        <p:nvCxnSpPr>
          <p:cNvPr id="107" name="Straight Connector 106"/>
          <p:cNvCxnSpPr>
            <a:endCxn id="92" idx="1"/>
          </p:cNvCxnSpPr>
          <p:nvPr/>
        </p:nvCxnSpPr>
        <p:spPr>
          <a:xfrm flipV="1">
            <a:off x="8191500" y="2578096"/>
            <a:ext cx="670451" cy="4"/>
          </a:xfrm>
          <a:prstGeom prst="line">
            <a:avLst/>
          </a:prstGeom>
          <a:ln w="76200" cmpd="sng">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0" name="Text Box 1188"/>
          <p:cNvSpPr txBox="1">
            <a:spLocks noChangeArrowheads="1"/>
          </p:cNvSpPr>
          <p:nvPr/>
        </p:nvSpPr>
        <p:spPr bwMode="auto">
          <a:xfrm>
            <a:off x="1770560" y="3698600"/>
            <a:ext cx="8646448" cy="369332"/>
          </a:xfrm>
          <a:prstGeom prst="rect">
            <a:avLst/>
          </a:prstGeom>
          <a:solidFill>
            <a:schemeClr val="bg1">
              <a:lumMod val="85000"/>
              <a:alpha val="5000"/>
            </a:schemeClr>
          </a:solidFill>
          <a:ln w="9525">
            <a:noFill/>
            <a:miter lim="800000"/>
            <a:headEnd type="none" w="sm" len="sm"/>
            <a:tailEnd type="none" w="sm" len="sm"/>
          </a:ln>
          <a:effectLst/>
        </p:spPr>
        <p:txBody>
          <a:bodyPr wrap="square">
            <a:spAutoFit/>
          </a:bodyPr>
          <a:lstStyle/>
          <a:p>
            <a:pPr algn="ctr"/>
            <a:r>
              <a:rPr lang="en-US" i="1" dirty="0" smtClean="0">
                <a:solidFill>
                  <a:schemeClr val="bg1"/>
                </a:solidFill>
              </a:rPr>
              <a:t>Relational – Object - XML – Spatial – Text – RDF – Graph – Imagery – Secure Files </a:t>
            </a:r>
          </a:p>
        </p:txBody>
      </p:sp>
      <p:pic>
        <p:nvPicPr>
          <p:cNvPr id="45" name="Picture 6"/>
          <p:cNvPicPr>
            <a:picLocks noChangeAspect="1"/>
          </p:cNvPicPr>
          <p:nvPr/>
        </p:nvPicPr>
        <p:blipFill>
          <a:blip r:embed="rId4" cstate="print"/>
          <a:srcRect/>
          <a:stretch>
            <a:fillRect/>
          </a:stretch>
        </p:blipFill>
        <p:spPr bwMode="auto">
          <a:xfrm>
            <a:off x="2641468" y="971551"/>
            <a:ext cx="1526548" cy="1022349"/>
          </a:xfrm>
          <a:prstGeom prst="rect">
            <a:avLst/>
          </a:prstGeom>
          <a:noFill/>
          <a:ln w="9525">
            <a:noFill/>
            <a:miter lim="800000"/>
            <a:headEnd/>
            <a:tailEnd/>
          </a:ln>
        </p:spPr>
      </p:pic>
      <p:pic>
        <p:nvPicPr>
          <p:cNvPr id="47" name="Picture 17" descr="GIG_wordless2"/>
          <p:cNvPicPr>
            <a:picLocks noChangeAspect="1" noChangeArrowheads="1"/>
          </p:cNvPicPr>
          <p:nvPr/>
        </p:nvPicPr>
        <p:blipFill>
          <a:blip r:embed="rId5" cstate="print"/>
          <a:srcRect/>
          <a:stretch>
            <a:fillRect/>
          </a:stretch>
        </p:blipFill>
        <p:spPr bwMode="auto">
          <a:xfrm>
            <a:off x="4312455" y="971550"/>
            <a:ext cx="1351745" cy="984250"/>
          </a:xfrm>
          <a:prstGeom prst="rect">
            <a:avLst/>
          </a:prstGeom>
          <a:noFill/>
          <a:ln w="9525">
            <a:noFill/>
            <a:miter lim="800000"/>
            <a:headEnd/>
            <a:tailEnd/>
          </a:ln>
        </p:spPr>
      </p:pic>
      <p:pic>
        <p:nvPicPr>
          <p:cNvPr id="49" name="Picture 3"/>
          <p:cNvPicPr>
            <a:picLocks noChangeAspect="1"/>
          </p:cNvPicPr>
          <p:nvPr/>
        </p:nvPicPr>
        <p:blipFill>
          <a:blip r:embed="rId6" cstate="print"/>
          <a:srcRect/>
          <a:stretch>
            <a:fillRect/>
          </a:stretch>
        </p:blipFill>
        <p:spPr bwMode="auto">
          <a:xfrm>
            <a:off x="5766686" y="977900"/>
            <a:ext cx="1929514" cy="965200"/>
          </a:xfrm>
          <a:prstGeom prst="rect">
            <a:avLst/>
          </a:prstGeom>
          <a:noFill/>
          <a:ln w="9525">
            <a:noFill/>
            <a:miter lim="800000"/>
            <a:headEnd/>
            <a:tailEnd/>
          </a:ln>
        </p:spPr>
      </p:pic>
      <p:pic>
        <p:nvPicPr>
          <p:cNvPr id="53" name="Picture 1"/>
          <p:cNvPicPr>
            <a:picLocks noChangeAspect="1"/>
          </p:cNvPicPr>
          <p:nvPr/>
        </p:nvPicPr>
        <p:blipFill>
          <a:blip r:embed="rId7" cstate="print"/>
          <a:srcRect/>
          <a:stretch>
            <a:fillRect/>
          </a:stretch>
        </p:blipFill>
        <p:spPr bwMode="auto">
          <a:xfrm>
            <a:off x="9459119" y="984250"/>
            <a:ext cx="1602581" cy="899642"/>
          </a:xfrm>
          <a:prstGeom prst="rect">
            <a:avLst/>
          </a:prstGeom>
          <a:noFill/>
          <a:ln w="9525">
            <a:noFill/>
            <a:miter lim="800000"/>
            <a:headEnd/>
            <a:tailEnd/>
          </a:ln>
        </p:spPr>
      </p:pic>
      <p:pic>
        <p:nvPicPr>
          <p:cNvPr id="54" name="Picture 2"/>
          <p:cNvPicPr>
            <a:picLocks noChangeAspect="1"/>
          </p:cNvPicPr>
          <p:nvPr/>
        </p:nvPicPr>
        <p:blipFill>
          <a:blip r:embed="rId8" cstate="print"/>
          <a:srcRect/>
          <a:stretch>
            <a:fillRect/>
          </a:stretch>
        </p:blipFill>
        <p:spPr bwMode="auto">
          <a:xfrm>
            <a:off x="838200" y="946150"/>
            <a:ext cx="1651344" cy="1035050"/>
          </a:xfrm>
          <a:prstGeom prst="rect">
            <a:avLst/>
          </a:prstGeom>
          <a:noFill/>
          <a:ln w="9525">
            <a:noFill/>
            <a:miter lim="800000"/>
            <a:headEnd/>
            <a:tailEnd/>
          </a:ln>
        </p:spPr>
      </p:pic>
      <p:pic>
        <p:nvPicPr>
          <p:cNvPr id="55" name="Picture 8"/>
          <p:cNvPicPr>
            <a:picLocks noChangeAspect="1"/>
          </p:cNvPicPr>
          <p:nvPr/>
        </p:nvPicPr>
        <p:blipFill>
          <a:blip r:embed="rId9" cstate="print"/>
          <a:srcRect/>
          <a:stretch>
            <a:fillRect/>
          </a:stretch>
        </p:blipFill>
        <p:spPr bwMode="auto">
          <a:xfrm>
            <a:off x="7777595" y="977900"/>
            <a:ext cx="1607705" cy="939800"/>
          </a:xfrm>
          <a:prstGeom prst="rect">
            <a:avLst/>
          </a:prstGeom>
          <a:noFill/>
          <a:ln w="9525">
            <a:noFill/>
            <a:miter lim="800000"/>
            <a:headEnd/>
            <a:tailEnd/>
          </a:ln>
        </p:spPr>
      </p:pic>
      <p:sp>
        <p:nvSpPr>
          <p:cNvPr id="56" name="TextBox 55"/>
          <p:cNvSpPr txBox="1"/>
          <p:nvPr/>
        </p:nvSpPr>
        <p:spPr>
          <a:xfrm>
            <a:off x="0" y="2070100"/>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57" name="TextBox 56"/>
          <p:cNvSpPr txBox="1"/>
          <p:nvPr/>
        </p:nvSpPr>
        <p:spPr>
          <a:xfrm>
            <a:off x="3263900" y="5981700"/>
            <a:ext cx="6832600" cy="508000"/>
          </a:xfrm>
          <a:prstGeom prst="rect">
            <a:avLst/>
          </a:prstGeom>
          <a:noFill/>
        </p:spPr>
        <p:txBody>
          <a:bodyPr wrap="none" lIns="0" tIns="0" rIns="0" bIns="0" rtlCol="0">
            <a:noAutofit/>
          </a:bodyPr>
          <a:lstStyle/>
          <a:p>
            <a:pPr>
              <a:lnSpc>
                <a:spcPct val="90000"/>
              </a:lnSpc>
            </a:pPr>
            <a:r>
              <a:rPr lang="en-US" sz="2400" dirty="0" smtClean="0"/>
              <a:t>Cross Industry, Sector and Classification Levels</a:t>
            </a:r>
          </a:p>
        </p:txBody>
      </p:sp>
      <p:grpSp>
        <p:nvGrpSpPr>
          <p:cNvPr id="52" name="Group 51"/>
          <p:cNvGrpSpPr/>
          <p:nvPr/>
        </p:nvGrpSpPr>
        <p:grpSpPr>
          <a:xfrm>
            <a:off x="10448925" y="4864100"/>
            <a:ext cx="1158875" cy="977900"/>
            <a:chOff x="10588625" y="4203700"/>
            <a:chExt cx="1158875" cy="977900"/>
          </a:xfrm>
          <a:solidFill>
            <a:srgbClr val="0070C0"/>
          </a:solidFill>
        </p:grpSpPr>
        <p:sp>
          <p:nvSpPr>
            <p:cNvPr id="58" name="Oval 57"/>
            <p:cNvSpPr/>
            <p:nvPr/>
          </p:nvSpPr>
          <p:spPr>
            <a:xfrm>
              <a:off x="10588625" y="4203700"/>
              <a:ext cx="1158875" cy="977900"/>
            </a:xfrm>
            <a:prstGeom prst="ellipse">
              <a:avLst/>
            </a:prstGeom>
            <a:gr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59" name="TextBox 58"/>
            <p:cNvSpPr txBox="1"/>
            <p:nvPr/>
          </p:nvSpPr>
          <p:spPr>
            <a:xfrm>
              <a:off x="10736538" y="4406863"/>
              <a:ext cx="909223" cy="584775"/>
            </a:xfrm>
            <a:prstGeom prst="rect">
              <a:avLst/>
            </a:prstGeom>
            <a:grpFill/>
          </p:spPr>
          <p:txBody>
            <a:bodyPr wrap="none" rtlCol="0">
              <a:spAutoFit/>
            </a:bodyPr>
            <a:lstStyle/>
            <a:p>
              <a:r>
                <a:rPr lang="en-US" sz="1600" dirty="0" smtClean="0">
                  <a:solidFill>
                    <a:schemeClr val="bg1"/>
                  </a:solidFill>
                </a:rPr>
                <a:t>UCDMO </a:t>
              </a:r>
            </a:p>
            <a:p>
              <a:r>
                <a:rPr lang="en-US" sz="1600" dirty="0" smtClean="0">
                  <a:solidFill>
                    <a:schemeClr val="bg1"/>
                  </a:solidFill>
                </a:rPr>
                <a:t>Baseline</a:t>
              </a:r>
            </a:p>
          </p:txBody>
        </p:sp>
      </p:grpSp>
    </p:spTree>
    <p:extLst>
      <p:ext uri="{BB962C8B-B14F-4D97-AF65-F5344CB8AC3E}">
        <p14:creationId xmlns="" xmlns:p14="http://schemas.microsoft.com/office/powerpoint/2010/main" val="1356194757"/>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ounded Rectangle 49"/>
          <p:cNvSpPr/>
          <p:nvPr/>
        </p:nvSpPr>
        <p:spPr>
          <a:xfrm>
            <a:off x="6015318" y="1398495"/>
            <a:ext cx="5777753" cy="4840940"/>
          </a:xfrm>
          <a:prstGeom prst="roundRect">
            <a:avLst/>
          </a:prstGeom>
          <a:solidFill>
            <a:schemeClr val="bg1">
              <a:lumMod val="85000"/>
            </a:schemeClr>
          </a:solidFill>
          <a:ln w="19050">
            <a:noFill/>
            <a:miter lim="800000"/>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
        <p:nvSpPr>
          <p:cNvPr id="48" name="Rounded Rectangle 47"/>
          <p:cNvSpPr/>
          <p:nvPr/>
        </p:nvSpPr>
        <p:spPr>
          <a:xfrm>
            <a:off x="430306" y="1358153"/>
            <a:ext cx="5244353" cy="4881281"/>
          </a:xfrm>
          <a:prstGeom prst="roundRect">
            <a:avLst/>
          </a:prstGeom>
          <a:solidFill>
            <a:schemeClr val="bg1">
              <a:lumMod val="85000"/>
            </a:schemeClr>
          </a:solidFill>
          <a:ln w="19050">
            <a:noFill/>
            <a:miter lim="800000"/>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pic>
        <p:nvPicPr>
          <p:cNvPr id="39" name="Picture 4" descr="Arrow 1"/>
          <p:cNvPicPr>
            <a:picLocks noChangeAspect="1" noChangeArrowheads="1"/>
          </p:cNvPicPr>
          <p:nvPr/>
        </p:nvPicPr>
        <p:blipFill>
          <a:blip r:embed="rId3" cstate="print"/>
          <a:srcRect/>
          <a:stretch>
            <a:fillRect/>
          </a:stretch>
        </p:blipFill>
        <p:spPr bwMode="auto">
          <a:xfrm rot="10800000" flipV="1">
            <a:off x="1406334" y="2084294"/>
            <a:ext cx="2053757" cy="1250577"/>
          </a:xfrm>
          <a:prstGeom prst="rect">
            <a:avLst/>
          </a:prstGeom>
          <a:noFill/>
        </p:spPr>
      </p:pic>
      <p:pic>
        <p:nvPicPr>
          <p:cNvPr id="40" name="Picture 5" descr="Arrow 1"/>
          <p:cNvPicPr>
            <a:picLocks noChangeAspect="1" noChangeArrowheads="1"/>
          </p:cNvPicPr>
          <p:nvPr/>
        </p:nvPicPr>
        <p:blipFill>
          <a:blip r:embed="rId3" cstate="print"/>
          <a:srcRect/>
          <a:stretch>
            <a:fillRect/>
          </a:stretch>
        </p:blipFill>
        <p:spPr bwMode="auto">
          <a:xfrm rot="16200000" flipV="1">
            <a:off x="3241109" y="2541327"/>
            <a:ext cx="1976614" cy="1251204"/>
          </a:xfrm>
          <a:prstGeom prst="rect">
            <a:avLst/>
          </a:prstGeom>
          <a:noFill/>
        </p:spPr>
      </p:pic>
      <p:pic>
        <p:nvPicPr>
          <p:cNvPr id="41" name="Picture 6" descr="Arrow 1"/>
          <p:cNvPicPr>
            <a:picLocks noChangeAspect="1" noChangeArrowheads="1"/>
          </p:cNvPicPr>
          <p:nvPr/>
        </p:nvPicPr>
        <p:blipFill>
          <a:blip r:embed="rId3" cstate="print"/>
          <a:srcRect/>
          <a:stretch>
            <a:fillRect/>
          </a:stretch>
        </p:blipFill>
        <p:spPr bwMode="auto">
          <a:xfrm flipV="1">
            <a:off x="2651994" y="4208928"/>
            <a:ext cx="2053757" cy="1223681"/>
          </a:xfrm>
          <a:prstGeom prst="rect">
            <a:avLst/>
          </a:prstGeom>
          <a:noFill/>
        </p:spPr>
      </p:pic>
      <p:pic>
        <p:nvPicPr>
          <p:cNvPr id="42" name="Picture 7" descr="Arrow 1"/>
          <p:cNvPicPr>
            <a:picLocks noChangeAspect="1" noChangeArrowheads="1"/>
          </p:cNvPicPr>
          <p:nvPr/>
        </p:nvPicPr>
        <p:blipFill>
          <a:blip r:embed="rId3" cstate="print"/>
          <a:srcRect/>
          <a:stretch>
            <a:fillRect/>
          </a:stretch>
        </p:blipFill>
        <p:spPr bwMode="auto">
          <a:xfrm rot="5400000" flipV="1">
            <a:off x="955111" y="3739607"/>
            <a:ext cx="1976614" cy="1249947"/>
          </a:xfrm>
          <a:prstGeom prst="rect">
            <a:avLst/>
          </a:prstGeom>
          <a:noFill/>
        </p:spPr>
      </p:pic>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36</a:t>
            </a:fld>
            <a:endParaRPr lang="en-US" dirty="0"/>
          </a:p>
        </p:txBody>
      </p:sp>
      <p:sp>
        <p:nvSpPr>
          <p:cNvPr id="5" name="Title 4"/>
          <p:cNvSpPr>
            <a:spLocks noGrp="1"/>
          </p:cNvSpPr>
          <p:nvPr>
            <p:ph type="title"/>
          </p:nvPr>
        </p:nvSpPr>
        <p:spPr>
          <a:xfrm>
            <a:off x="228600" y="-63500"/>
            <a:ext cx="11684000" cy="889000"/>
          </a:xfrm>
        </p:spPr>
        <p:txBody>
          <a:bodyPr/>
          <a:lstStyle/>
          <a:p>
            <a:pPr algn="ctr"/>
            <a:r>
              <a:rPr lang="en-US" sz="3200" i="1" dirty="0" smtClean="0">
                <a:solidFill>
                  <a:srgbClr val="FF0000"/>
                </a:solidFill>
              </a:rPr>
              <a:t>Keeping up with Data Growth and Demand for New Intelligence!</a:t>
            </a:r>
            <a:endParaRPr lang="en-US" i="1" dirty="0">
              <a:solidFill>
                <a:srgbClr val="FF0000"/>
              </a:solidFill>
            </a:endParaRPr>
          </a:p>
        </p:txBody>
      </p:sp>
      <p:grpSp>
        <p:nvGrpSpPr>
          <p:cNvPr id="7" name="Group 23"/>
          <p:cNvGrpSpPr/>
          <p:nvPr/>
        </p:nvGrpSpPr>
        <p:grpSpPr>
          <a:xfrm>
            <a:off x="562982" y="1848661"/>
            <a:ext cx="2166771" cy="1553445"/>
            <a:chOff x="562982" y="1767979"/>
            <a:chExt cx="2166771" cy="1553445"/>
          </a:xfrm>
        </p:grpSpPr>
        <p:sp>
          <p:nvSpPr>
            <p:cNvPr id="6" name="Oval 5"/>
            <p:cNvSpPr/>
            <p:nvPr/>
          </p:nvSpPr>
          <p:spPr>
            <a:xfrm>
              <a:off x="642078" y="1767979"/>
              <a:ext cx="2008578" cy="1553445"/>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200" dirty="0"/>
            </a:p>
          </p:txBody>
        </p:sp>
        <p:sp>
          <p:nvSpPr>
            <p:cNvPr id="10" name="Title 4"/>
            <p:cNvSpPr txBox="1">
              <a:spLocks/>
            </p:cNvSpPr>
            <p:nvPr/>
          </p:nvSpPr>
          <p:spPr>
            <a:xfrm>
              <a:off x="562982" y="1963180"/>
              <a:ext cx="2166771" cy="571375"/>
            </a:xfrm>
            <a:prstGeom prst="rect">
              <a:avLst/>
            </a:prstGeom>
          </p:spPr>
          <p:txBody>
            <a:bodyPr vert="horz" lIns="0" tIns="0" rIns="0" bIns="0" rtlCol="0" anchor="b">
              <a:no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r>
                <a:rPr lang="en-US" b="1" i="1" dirty="0" smtClean="0">
                  <a:solidFill>
                    <a:schemeClr val="bg1"/>
                  </a:solidFill>
                  <a:latin typeface="+mj-lt"/>
                  <a:ea typeface="+mj-ea"/>
                  <a:cs typeface="+mj-cs"/>
                </a:rPr>
                <a:t>Software </a:t>
              </a:r>
            </a:p>
          </p:txBody>
        </p:sp>
      </p:grpSp>
      <p:grpSp>
        <p:nvGrpSpPr>
          <p:cNvPr id="8" name="Group 20"/>
          <p:cNvGrpSpPr/>
          <p:nvPr/>
        </p:nvGrpSpPr>
        <p:grpSpPr>
          <a:xfrm>
            <a:off x="3337559" y="1848661"/>
            <a:ext cx="2166771" cy="1553445"/>
            <a:chOff x="3794759" y="1799356"/>
            <a:chExt cx="2166771" cy="1553445"/>
          </a:xfrm>
        </p:grpSpPr>
        <p:sp>
          <p:nvSpPr>
            <p:cNvPr id="15" name="Oval 14"/>
            <p:cNvSpPr/>
            <p:nvPr/>
          </p:nvSpPr>
          <p:spPr>
            <a:xfrm>
              <a:off x="3873855" y="1799356"/>
              <a:ext cx="2008578" cy="1553445"/>
            </a:xfrm>
            <a:prstGeom prst="ellipse">
              <a:avLst/>
            </a:prstGeom>
            <a:solidFill>
              <a:schemeClr val="accent3">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200" dirty="0"/>
            </a:p>
          </p:txBody>
        </p:sp>
        <p:sp>
          <p:nvSpPr>
            <p:cNvPr id="18" name="Title 4"/>
            <p:cNvSpPr txBox="1">
              <a:spLocks/>
            </p:cNvSpPr>
            <p:nvPr/>
          </p:nvSpPr>
          <p:spPr>
            <a:xfrm>
              <a:off x="3794759" y="2021451"/>
              <a:ext cx="2166771" cy="571375"/>
            </a:xfrm>
            <a:prstGeom prst="rect">
              <a:avLst/>
            </a:prstGeom>
          </p:spPr>
          <p:txBody>
            <a:bodyPr vert="horz" lIns="0" tIns="0" rIns="0" bIns="0" rtlCol="0" anchor="b">
              <a:no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b="1" i="1" u="none" strike="noStrike" kern="1200" cap="none" spc="0" normalizeH="0" baseline="0" noProof="0" dirty="0" smtClean="0">
                  <a:ln>
                    <a:noFill/>
                  </a:ln>
                  <a:solidFill>
                    <a:schemeClr val="bg1"/>
                  </a:solidFill>
                  <a:effectLst/>
                  <a:uLnTx/>
                  <a:uFillTx/>
                  <a:latin typeface="+mj-lt"/>
                  <a:ea typeface="+mj-ea"/>
                  <a:cs typeface="+mj-cs"/>
                </a:rPr>
                <a:t>Data </a:t>
              </a:r>
            </a:p>
          </p:txBody>
        </p:sp>
      </p:grpSp>
      <p:grpSp>
        <p:nvGrpSpPr>
          <p:cNvPr id="9" name="Group 22"/>
          <p:cNvGrpSpPr/>
          <p:nvPr/>
        </p:nvGrpSpPr>
        <p:grpSpPr>
          <a:xfrm>
            <a:off x="576429" y="4148110"/>
            <a:ext cx="2166771" cy="1553445"/>
            <a:chOff x="695868" y="4170521"/>
            <a:chExt cx="2166771" cy="1553445"/>
          </a:xfrm>
        </p:grpSpPr>
        <p:sp>
          <p:nvSpPr>
            <p:cNvPr id="16" name="Oval 15"/>
            <p:cNvSpPr/>
            <p:nvPr/>
          </p:nvSpPr>
          <p:spPr>
            <a:xfrm>
              <a:off x="774964" y="4170521"/>
              <a:ext cx="2008578" cy="1553445"/>
            </a:xfrm>
            <a:prstGeom prst="ellipse">
              <a:avLst/>
            </a:prstGeom>
            <a:solidFill>
              <a:schemeClr val="bg2">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200" dirty="0"/>
            </a:p>
          </p:txBody>
        </p:sp>
        <p:sp>
          <p:nvSpPr>
            <p:cNvPr id="19" name="Title 4"/>
            <p:cNvSpPr txBox="1">
              <a:spLocks/>
            </p:cNvSpPr>
            <p:nvPr/>
          </p:nvSpPr>
          <p:spPr>
            <a:xfrm>
              <a:off x="695868" y="4365722"/>
              <a:ext cx="2166771" cy="571375"/>
            </a:xfrm>
            <a:prstGeom prst="rect">
              <a:avLst/>
            </a:prstGeom>
          </p:spPr>
          <p:txBody>
            <a:bodyPr vert="horz" lIns="0" tIns="0" rIns="0" bIns="0" rtlCol="0" anchor="b">
              <a:no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r>
                <a:rPr lang="en-US" b="1" i="1" dirty="0" smtClean="0">
                  <a:solidFill>
                    <a:schemeClr val="bg1"/>
                  </a:solidFill>
                  <a:latin typeface="+mj-lt"/>
                  <a:ea typeface="+mj-ea"/>
                  <a:cs typeface="+mj-cs"/>
                </a:rPr>
                <a:t>Platforms </a:t>
              </a:r>
            </a:p>
          </p:txBody>
        </p:sp>
      </p:grpSp>
      <p:grpSp>
        <p:nvGrpSpPr>
          <p:cNvPr id="11" name="Group 21"/>
          <p:cNvGrpSpPr/>
          <p:nvPr/>
        </p:nvGrpSpPr>
        <p:grpSpPr>
          <a:xfrm>
            <a:off x="3404794" y="4148110"/>
            <a:ext cx="2166771" cy="1553445"/>
            <a:chOff x="3579605" y="4296027"/>
            <a:chExt cx="2166771" cy="1553445"/>
          </a:xfrm>
        </p:grpSpPr>
        <p:sp>
          <p:nvSpPr>
            <p:cNvPr id="17" name="Oval 16"/>
            <p:cNvSpPr/>
            <p:nvPr/>
          </p:nvSpPr>
          <p:spPr>
            <a:xfrm>
              <a:off x="3658701" y="4296027"/>
              <a:ext cx="2008578" cy="1553445"/>
            </a:xfrm>
            <a:prstGeom prst="ellipse">
              <a:avLst/>
            </a:prstGeom>
            <a:solidFill>
              <a:schemeClr val="bg2">
                <a:lumMod val="9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200" dirty="0"/>
            </a:p>
          </p:txBody>
        </p:sp>
        <p:sp>
          <p:nvSpPr>
            <p:cNvPr id="20" name="Title 4"/>
            <p:cNvSpPr txBox="1">
              <a:spLocks/>
            </p:cNvSpPr>
            <p:nvPr/>
          </p:nvSpPr>
          <p:spPr>
            <a:xfrm>
              <a:off x="3579605" y="4491228"/>
              <a:ext cx="2166771" cy="571375"/>
            </a:xfrm>
            <a:prstGeom prst="rect">
              <a:avLst/>
            </a:prstGeom>
          </p:spPr>
          <p:txBody>
            <a:bodyPr vert="horz" lIns="0" tIns="0" rIns="0" bIns="0" rtlCol="0" anchor="b">
              <a:noAutofit/>
            </a:bodyPr>
            <a:lstStyle/>
            <a:p>
              <a:pPr marL="0" marR="0" lvl="0" indent="0" algn="ctr" defTabSz="914400" rtl="0" eaLnBrk="1" fontAlgn="auto" latinLnBrk="0" hangingPunct="1">
                <a:lnSpc>
                  <a:spcPct val="80000"/>
                </a:lnSpc>
                <a:spcBef>
                  <a:spcPct val="0"/>
                </a:spcBef>
                <a:spcAft>
                  <a:spcPts val="0"/>
                </a:spcAft>
                <a:buClrTx/>
                <a:buSzTx/>
                <a:buFontTx/>
                <a:buNone/>
                <a:tabLst/>
                <a:defRPr/>
              </a:pPr>
              <a:r>
                <a:rPr lang="en-US" b="1" i="1" dirty="0" smtClean="0">
                  <a:solidFill>
                    <a:schemeClr val="bg1"/>
                  </a:solidFill>
                  <a:latin typeface="+mj-lt"/>
                  <a:ea typeface="+mj-ea"/>
                  <a:cs typeface="+mj-cs"/>
                </a:rPr>
                <a:t>Infrastructure </a:t>
              </a:r>
            </a:p>
          </p:txBody>
        </p:sp>
      </p:grpSp>
      <p:pic>
        <p:nvPicPr>
          <p:cNvPr id="44" name="Picture 6" descr="https://cloud.oracle.com/sites/Satellite?blobcol=urldata&amp;blobkey=id&amp;blobtable=MungoBlobs&amp;blobwhere=1385542772871&amp;ssbinary=true"/>
          <p:cNvPicPr>
            <a:picLocks noChangeAspect="1" noChangeArrowheads="1"/>
          </p:cNvPicPr>
          <p:nvPr/>
        </p:nvPicPr>
        <p:blipFill>
          <a:blip r:embed="rId4" cstate="print"/>
          <a:srcRect/>
          <a:stretch>
            <a:fillRect/>
          </a:stretch>
        </p:blipFill>
        <p:spPr bwMode="auto">
          <a:xfrm>
            <a:off x="4189693" y="2753566"/>
            <a:ext cx="433387" cy="514070"/>
          </a:xfrm>
          <a:prstGeom prst="rect">
            <a:avLst/>
          </a:prstGeom>
          <a:noFill/>
        </p:spPr>
      </p:pic>
      <p:pic>
        <p:nvPicPr>
          <p:cNvPr id="45" name="Picture 6" descr="https://cloud.oracle.com/sites/Satellite?blobcol=urldata&amp;blobkey=id&amp;blobtable=MungoBlobs&amp;blobwhere=1385542772871&amp;ssbinary=true"/>
          <p:cNvPicPr>
            <a:picLocks noChangeAspect="1" noChangeArrowheads="1"/>
          </p:cNvPicPr>
          <p:nvPr/>
        </p:nvPicPr>
        <p:blipFill>
          <a:blip r:embed="rId4" cstate="print"/>
          <a:srcRect/>
          <a:stretch>
            <a:fillRect/>
          </a:stretch>
        </p:blipFill>
        <p:spPr bwMode="auto">
          <a:xfrm>
            <a:off x="4247964" y="4990261"/>
            <a:ext cx="433387" cy="514070"/>
          </a:xfrm>
          <a:prstGeom prst="rect">
            <a:avLst/>
          </a:prstGeom>
          <a:noFill/>
        </p:spPr>
      </p:pic>
      <p:pic>
        <p:nvPicPr>
          <p:cNvPr id="46" name="Picture 6" descr="https://cloud.oracle.com/sites/Satellite?blobcol=urldata&amp;blobkey=id&amp;blobtable=MungoBlobs&amp;blobwhere=1385542772871&amp;ssbinary=true"/>
          <p:cNvPicPr>
            <a:picLocks noChangeAspect="1" noChangeArrowheads="1"/>
          </p:cNvPicPr>
          <p:nvPr/>
        </p:nvPicPr>
        <p:blipFill>
          <a:blip r:embed="rId4" cstate="print"/>
          <a:srcRect/>
          <a:stretch>
            <a:fillRect/>
          </a:stretch>
        </p:blipFill>
        <p:spPr bwMode="auto">
          <a:xfrm>
            <a:off x="1464423" y="5057495"/>
            <a:ext cx="433387" cy="514070"/>
          </a:xfrm>
          <a:prstGeom prst="rect">
            <a:avLst/>
          </a:prstGeom>
          <a:noFill/>
        </p:spPr>
      </p:pic>
      <p:pic>
        <p:nvPicPr>
          <p:cNvPr id="47" name="Picture 6" descr="https://cloud.oracle.com/sites/Satellite?blobcol=urldata&amp;blobkey=id&amp;blobtable=MungoBlobs&amp;blobwhere=1385542772871&amp;ssbinary=true"/>
          <p:cNvPicPr>
            <a:picLocks noChangeAspect="1" noChangeArrowheads="1"/>
          </p:cNvPicPr>
          <p:nvPr/>
        </p:nvPicPr>
        <p:blipFill>
          <a:blip r:embed="rId4" cstate="print"/>
          <a:srcRect/>
          <a:stretch>
            <a:fillRect/>
          </a:stretch>
        </p:blipFill>
        <p:spPr bwMode="auto">
          <a:xfrm>
            <a:off x="1410634" y="2771494"/>
            <a:ext cx="433387" cy="514070"/>
          </a:xfrm>
          <a:prstGeom prst="rect">
            <a:avLst/>
          </a:prstGeom>
          <a:noFill/>
        </p:spPr>
      </p:pic>
      <p:sp>
        <p:nvSpPr>
          <p:cNvPr id="49" name="Content Placeholder 2"/>
          <p:cNvSpPr txBox="1">
            <a:spLocks/>
          </p:cNvSpPr>
          <p:nvPr/>
        </p:nvSpPr>
        <p:spPr>
          <a:xfrm>
            <a:off x="6299939" y="1483660"/>
            <a:ext cx="5506578" cy="4876799"/>
          </a:xfrm>
          <a:prstGeom prst="rect">
            <a:avLst/>
          </a:prstGeom>
        </p:spPr>
        <p:txBody>
          <a:bodyPr/>
          <a:lstStyle/>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kumimoji="0" lang="en-US" sz="2400" i="1" u="none" strike="noStrike" kern="1200" cap="none" spc="0" normalizeH="0" baseline="0" noProof="0" dirty="0" smtClean="0">
                <a:ln>
                  <a:noFill/>
                </a:ln>
                <a:solidFill>
                  <a:schemeClr val="tx1"/>
                </a:solidFill>
                <a:effectLst/>
                <a:uLnTx/>
                <a:uFillTx/>
                <a:latin typeface="+mn-lt"/>
                <a:ea typeface="+mn-ea"/>
                <a:cs typeface="+mn-cs"/>
              </a:rPr>
              <a:t>Data As a Service </a:t>
            </a:r>
            <a:r>
              <a:rPr kumimoji="0" lang="en-US" sz="2400" i="0" u="none" strike="noStrike" kern="1200" cap="none" spc="0" normalizeH="0" baseline="0" noProof="0" dirty="0" smtClean="0">
                <a:ln>
                  <a:noFill/>
                </a:ln>
                <a:solidFill>
                  <a:schemeClr val="tx1"/>
                </a:solidFill>
                <a:effectLst/>
                <a:uLnTx/>
                <a:uFillTx/>
                <a:latin typeface="+mn-lt"/>
                <a:ea typeface="+mn-ea"/>
                <a:cs typeface="+mn-cs"/>
              </a:rPr>
              <a:t>–</a:t>
            </a:r>
            <a:r>
              <a:rPr kumimoji="0" lang="en-US" sz="2400" i="0" u="none" strike="noStrike" kern="1200" cap="none" spc="0" normalizeH="0" noProof="0" dirty="0" smtClean="0">
                <a:ln>
                  <a:noFill/>
                </a:ln>
                <a:solidFill>
                  <a:schemeClr val="tx1"/>
                </a:solidFill>
                <a:effectLst/>
                <a:uLnTx/>
                <a:uFillTx/>
                <a:latin typeface="+mn-lt"/>
                <a:ea typeface="+mn-ea"/>
                <a:cs typeface="+mn-cs"/>
              </a:rPr>
              <a:t> Create </a:t>
            </a:r>
            <a:r>
              <a:rPr kumimoji="0" lang="en-US" sz="2400" i="0" u="none" strike="noStrike" kern="1200" cap="none" spc="0" normalizeH="0" baseline="0" noProof="0" dirty="0" smtClean="0">
                <a:ln>
                  <a:noFill/>
                </a:ln>
                <a:solidFill>
                  <a:schemeClr val="tx1"/>
                </a:solidFill>
                <a:effectLst/>
                <a:uLnTx/>
                <a:uFillTx/>
                <a:latin typeface="+mn-lt"/>
                <a:ea typeface="+mn-ea"/>
                <a:cs typeface="+mn-cs"/>
              </a:rPr>
              <a:t>new intelligence that provides advantage </a:t>
            </a: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kumimoji="0" lang="en-US" sz="2400" i="1" u="none" strike="noStrike" kern="1200" cap="none" spc="0" normalizeH="0" baseline="0" noProof="0" dirty="0" smtClean="0">
                <a:ln>
                  <a:noFill/>
                </a:ln>
                <a:solidFill>
                  <a:schemeClr val="tx1"/>
                </a:solidFill>
                <a:effectLst/>
                <a:uLnTx/>
                <a:uFillTx/>
                <a:latin typeface="+mn-lt"/>
                <a:ea typeface="+mn-ea"/>
                <a:cs typeface="+mn-cs"/>
              </a:rPr>
              <a:t>Link Data </a:t>
            </a:r>
            <a:r>
              <a:rPr kumimoji="0" lang="en-US" sz="2400" i="0" u="none" strike="noStrike" kern="1200" cap="none" spc="0" normalizeH="0" baseline="0" noProof="0" dirty="0" smtClean="0">
                <a:ln>
                  <a:noFill/>
                </a:ln>
                <a:solidFill>
                  <a:schemeClr val="tx1"/>
                </a:solidFill>
                <a:effectLst/>
                <a:uLnTx/>
                <a:uFillTx/>
                <a:latin typeface="+mn-lt"/>
                <a:ea typeface="+mn-ea"/>
                <a:cs typeface="+mn-cs"/>
              </a:rPr>
              <a:t>– Integrate</a:t>
            </a:r>
            <a:r>
              <a:rPr kumimoji="0" lang="en-US" sz="2400" i="0" u="none" strike="noStrike" kern="1200" cap="none" spc="0" normalizeH="0" noProof="0" dirty="0" smtClean="0">
                <a:ln>
                  <a:noFill/>
                </a:ln>
                <a:solidFill>
                  <a:schemeClr val="tx1"/>
                </a:solidFill>
                <a:effectLst/>
                <a:uLnTx/>
                <a:uFillTx/>
                <a:latin typeface="+mn-lt"/>
                <a:ea typeface="+mn-ea"/>
                <a:cs typeface="+mn-cs"/>
              </a:rPr>
              <a:t> </a:t>
            </a:r>
            <a:r>
              <a:rPr lang="en-US" sz="2400" dirty="0" smtClean="0"/>
              <a:t>d</a:t>
            </a:r>
            <a:r>
              <a:rPr kumimoji="0" lang="en-US" sz="2400" i="0" u="none" strike="noStrike" kern="1200" cap="none" spc="0" normalizeH="0" baseline="0" noProof="0" dirty="0" smtClean="0">
                <a:ln>
                  <a:noFill/>
                </a:ln>
                <a:solidFill>
                  <a:schemeClr val="tx1"/>
                </a:solidFill>
                <a:effectLst/>
                <a:uLnTx/>
                <a:uFillTx/>
                <a:latin typeface="+mn-lt"/>
                <a:ea typeface="+mn-ea"/>
                <a:cs typeface="+mn-cs"/>
              </a:rPr>
              <a:t>ata </a:t>
            </a:r>
            <a:r>
              <a:rPr lang="en-US" sz="2400" dirty="0" smtClean="0"/>
              <a:t>and </a:t>
            </a:r>
            <a:r>
              <a:rPr kumimoji="0" lang="en-US" sz="2400" i="0" u="none" strike="noStrike" kern="1200" cap="none" spc="0" normalizeH="0" baseline="0" noProof="0" dirty="0" smtClean="0">
                <a:ln>
                  <a:noFill/>
                </a:ln>
                <a:solidFill>
                  <a:schemeClr val="tx1"/>
                </a:solidFill>
                <a:effectLst/>
                <a:uLnTx/>
                <a:uFillTx/>
                <a:latin typeface="+mn-lt"/>
                <a:ea typeface="+mn-ea"/>
                <a:cs typeface="+mn-cs"/>
              </a:rPr>
              <a:t>common vocabulary to</a:t>
            </a:r>
            <a:r>
              <a:rPr kumimoji="0" lang="en-US" sz="2400" i="0" u="none" strike="noStrike" kern="1200" cap="none" spc="0" normalizeH="0" noProof="0" dirty="0" smtClean="0">
                <a:ln>
                  <a:noFill/>
                </a:ln>
                <a:solidFill>
                  <a:schemeClr val="tx1"/>
                </a:solidFill>
                <a:effectLst/>
                <a:uLnTx/>
                <a:uFillTx/>
                <a:latin typeface="+mn-lt"/>
                <a:ea typeface="+mn-ea"/>
                <a:cs typeface="+mn-cs"/>
              </a:rPr>
              <a:t> navigate,</a:t>
            </a:r>
            <a:r>
              <a:rPr lang="en-US" sz="2400" noProof="0" dirty="0" smtClean="0"/>
              <a:t> </a:t>
            </a:r>
            <a:r>
              <a:rPr kumimoji="0" lang="en-US" sz="2400" i="0" u="none" strike="noStrike" kern="1200" cap="none" spc="0" normalizeH="0" baseline="0" noProof="0" dirty="0" smtClean="0">
                <a:ln>
                  <a:noFill/>
                </a:ln>
                <a:solidFill>
                  <a:schemeClr val="tx1"/>
                </a:solidFill>
                <a:effectLst/>
                <a:uLnTx/>
                <a:uFillTx/>
                <a:latin typeface="+mn-lt"/>
                <a:ea typeface="+mn-ea"/>
                <a:cs typeface="+mn-cs"/>
              </a:rPr>
              <a:t>search</a:t>
            </a:r>
            <a:r>
              <a:rPr kumimoji="0" lang="en-US" sz="2400" i="0" u="none" strike="noStrike" kern="1200" cap="none" spc="0" normalizeH="0" noProof="0" dirty="0" smtClean="0">
                <a:ln>
                  <a:noFill/>
                </a:ln>
                <a:solidFill>
                  <a:schemeClr val="tx1"/>
                </a:solidFill>
                <a:effectLst/>
                <a:uLnTx/>
                <a:uFillTx/>
                <a:latin typeface="+mn-lt"/>
                <a:ea typeface="+mn-ea"/>
                <a:cs typeface="+mn-cs"/>
              </a:rPr>
              <a:t> and</a:t>
            </a:r>
            <a:r>
              <a:rPr kumimoji="0" lang="en-US" sz="2400" i="0" u="none" strike="noStrike" kern="1200" cap="none" spc="0" normalizeH="0" baseline="0" noProof="0" dirty="0" smtClean="0">
                <a:ln>
                  <a:noFill/>
                </a:ln>
                <a:solidFill>
                  <a:schemeClr val="tx1"/>
                </a:solidFill>
                <a:effectLst/>
                <a:uLnTx/>
                <a:uFillTx/>
                <a:latin typeface="+mn-lt"/>
                <a:ea typeface="+mn-ea"/>
                <a:cs typeface="+mn-cs"/>
              </a:rPr>
              <a:t> retrieve</a:t>
            </a: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kumimoji="0" lang="en-US" sz="2400" i="1" u="none" strike="noStrike" kern="1200" cap="none" spc="0" normalizeH="0" baseline="0" noProof="0" dirty="0" smtClean="0">
                <a:ln>
                  <a:noFill/>
                </a:ln>
                <a:solidFill>
                  <a:schemeClr val="tx1"/>
                </a:solidFill>
                <a:effectLst/>
                <a:uLnTx/>
                <a:uFillTx/>
                <a:latin typeface="+mn-lt"/>
                <a:ea typeface="+mn-ea"/>
                <a:cs typeface="+mn-cs"/>
              </a:rPr>
              <a:t>Graph &amp; Advanced Analytics </a:t>
            </a:r>
            <a:r>
              <a:rPr kumimoji="0" lang="en-US" sz="2400" i="0" u="none" strike="noStrike" kern="1200" cap="none" spc="0" normalizeH="0" baseline="0" noProof="0" dirty="0" smtClean="0">
                <a:ln>
                  <a:noFill/>
                </a:ln>
                <a:solidFill>
                  <a:schemeClr val="tx1"/>
                </a:solidFill>
                <a:effectLst/>
                <a:uLnTx/>
                <a:uFillTx/>
                <a:latin typeface="+mn-lt"/>
                <a:ea typeface="+mn-ea"/>
                <a:cs typeface="+mn-cs"/>
              </a:rPr>
              <a:t>– Undercover and Illuminate new intelligence that can reshape the mission</a:t>
            </a: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lang="en-US" sz="2400" i="1" dirty="0" smtClean="0"/>
              <a:t>Security </a:t>
            </a:r>
            <a:r>
              <a:rPr lang="en-US" sz="2400" dirty="0" smtClean="0"/>
              <a:t>– Enabler of Entitlements and Compliance</a:t>
            </a:r>
            <a:endParaRPr kumimoji="0" lang="en-US" sz="240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kumimoji="0" lang="en-US" sz="2400" i="1" u="none" strike="noStrike" kern="1200" cap="none" spc="0" normalizeH="0" baseline="0" noProof="0" dirty="0" smtClean="0">
                <a:ln>
                  <a:noFill/>
                </a:ln>
                <a:solidFill>
                  <a:schemeClr val="tx1"/>
                </a:solidFill>
                <a:effectLst/>
                <a:uLnTx/>
                <a:uFillTx/>
                <a:latin typeface="+mn-lt"/>
                <a:ea typeface="+mn-ea"/>
                <a:cs typeface="+mn-cs"/>
              </a:rPr>
              <a:t>Standards &amp; Innovations </a:t>
            </a:r>
            <a:r>
              <a:rPr kumimoji="0" lang="en-US" sz="2400" i="0" u="none" strike="noStrike" kern="1200" cap="none" spc="0" normalizeH="0" baseline="0" noProof="0" dirty="0" smtClean="0">
                <a:ln>
                  <a:noFill/>
                </a:ln>
                <a:solidFill>
                  <a:schemeClr val="tx1"/>
                </a:solidFill>
                <a:effectLst/>
                <a:uLnTx/>
                <a:uFillTx/>
                <a:latin typeface="+mn-lt"/>
                <a:ea typeface="+mn-ea"/>
                <a:cs typeface="+mn-cs"/>
              </a:rPr>
              <a:t>– The foundation to meeting the outcomes</a:t>
            </a:r>
          </a:p>
          <a:p>
            <a:pPr marL="0" marR="0" lvl="0" indent="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32" name="Text Box 13"/>
          <p:cNvSpPr txBox="1">
            <a:spLocks noChangeArrowheads="1"/>
          </p:cNvSpPr>
          <p:nvPr/>
        </p:nvSpPr>
        <p:spPr bwMode="auto">
          <a:xfrm>
            <a:off x="1954306" y="5692587"/>
            <a:ext cx="2241176" cy="425374"/>
          </a:xfrm>
          <a:prstGeom prst="rect">
            <a:avLst/>
          </a:prstGeom>
          <a:noFill/>
          <a:ln w="9525" algn="ctr">
            <a:noFill/>
            <a:miter lim="800000"/>
            <a:headEnd/>
            <a:tailEnd/>
          </a:ln>
          <a:effectLst/>
        </p:spPr>
        <p:txBody>
          <a:bodyPr wrap="square" lIns="92075" tIns="46038" rIns="92075" bIns="46038">
            <a:spAutoFit/>
          </a:bodyPr>
          <a:lstStyle/>
          <a:p>
            <a:pPr algn="ctr">
              <a:lnSpc>
                <a:spcPct val="90000"/>
              </a:lnSpc>
              <a:spcBef>
                <a:spcPct val="50000"/>
              </a:spcBef>
              <a:buClr>
                <a:schemeClr val="accent1"/>
              </a:buClr>
              <a:buFontTx/>
              <a:buNone/>
            </a:pPr>
            <a:r>
              <a:rPr lang="en-US" sz="2400" i="1" dirty="0" smtClean="0"/>
              <a:t>New Outcomes</a:t>
            </a:r>
            <a:endParaRPr lang="en-US" sz="2400" b="1" dirty="0"/>
          </a:p>
        </p:txBody>
      </p:sp>
      <p:pic>
        <p:nvPicPr>
          <p:cNvPr id="68" name="Picture 2" descr="C:\Users\chberger\Pictures\Clustering segmentation.png"/>
          <p:cNvPicPr>
            <a:picLocks noChangeAspect="1" noChangeArrowheads="1"/>
          </p:cNvPicPr>
          <p:nvPr/>
        </p:nvPicPr>
        <p:blipFill>
          <a:blip r:embed="rId5" cstate="print"/>
          <a:srcRect/>
          <a:stretch>
            <a:fillRect/>
          </a:stretch>
        </p:blipFill>
        <p:spPr bwMode="auto">
          <a:xfrm>
            <a:off x="2223142" y="3089586"/>
            <a:ext cx="1663060" cy="1246398"/>
          </a:xfrm>
          <a:prstGeom prst="rect">
            <a:avLst/>
          </a:prstGeom>
          <a:noFill/>
        </p:spPr>
      </p:pic>
      <p:sp>
        <p:nvSpPr>
          <p:cNvPr id="93" name="Text Box 13"/>
          <p:cNvSpPr txBox="1">
            <a:spLocks noChangeArrowheads="1"/>
          </p:cNvSpPr>
          <p:nvPr/>
        </p:nvSpPr>
        <p:spPr bwMode="auto">
          <a:xfrm>
            <a:off x="1600200" y="1394011"/>
            <a:ext cx="3039035" cy="425374"/>
          </a:xfrm>
          <a:prstGeom prst="rect">
            <a:avLst/>
          </a:prstGeom>
          <a:noFill/>
          <a:ln w="9525" algn="ctr">
            <a:noFill/>
            <a:miter lim="800000"/>
            <a:headEnd/>
            <a:tailEnd/>
          </a:ln>
          <a:effectLst/>
        </p:spPr>
        <p:txBody>
          <a:bodyPr wrap="square" lIns="92075" tIns="46038" rIns="92075" bIns="46038">
            <a:spAutoFit/>
          </a:bodyPr>
          <a:lstStyle/>
          <a:p>
            <a:pPr algn="ctr">
              <a:lnSpc>
                <a:spcPct val="90000"/>
              </a:lnSpc>
              <a:spcBef>
                <a:spcPct val="50000"/>
              </a:spcBef>
              <a:buClr>
                <a:schemeClr val="accent1"/>
              </a:buClr>
              <a:buFontTx/>
              <a:buNone/>
            </a:pPr>
            <a:r>
              <a:rPr lang="en-US" sz="2400" i="1" dirty="0" smtClean="0"/>
              <a:t>Reshape the Mission</a:t>
            </a:r>
            <a:endParaRPr lang="en-US" sz="2400" b="1" dirty="0"/>
          </a:p>
        </p:txBody>
      </p:sp>
    </p:spTree>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Oracle Confidential –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37</a:t>
            </a:fld>
            <a:endParaRPr lang="en-US" dirty="0"/>
          </a:p>
        </p:txBody>
      </p:sp>
      <p:sp>
        <p:nvSpPr>
          <p:cNvPr id="5" name="Title 4"/>
          <p:cNvSpPr>
            <a:spLocks noGrp="1"/>
          </p:cNvSpPr>
          <p:nvPr>
            <p:ph type="title"/>
          </p:nvPr>
        </p:nvSpPr>
        <p:spPr>
          <a:xfrm>
            <a:off x="442912" y="165100"/>
            <a:ext cx="11125200" cy="685800"/>
          </a:xfrm>
        </p:spPr>
        <p:txBody>
          <a:bodyPr/>
          <a:lstStyle/>
          <a:p>
            <a:r>
              <a:rPr lang="en-US" dirty="0" smtClean="0"/>
              <a:t> Summary - </a:t>
            </a:r>
            <a:r>
              <a:rPr lang="en-US" i="1" dirty="0" smtClean="0">
                <a:ea typeface="ＭＳ Ｐゴシック" pitchFamily="34" charset="-128"/>
              </a:rPr>
              <a:t>Timely &amp; Reliable Information is Not Optional</a:t>
            </a:r>
            <a:endParaRPr lang="en-US" dirty="0"/>
          </a:p>
        </p:txBody>
      </p:sp>
      <p:sp>
        <p:nvSpPr>
          <p:cNvPr id="9" name="Rectangle 3"/>
          <p:cNvSpPr txBox="1">
            <a:spLocks noChangeArrowheads="1"/>
          </p:cNvSpPr>
          <p:nvPr/>
        </p:nvSpPr>
        <p:spPr>
          <a:xfrm>
            <a:off x="522086" y="1211730"/>
            <a:ext cx="11263514" cy="5646270"/>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Drive</a:t>
            </a:r>
            <a:r>
              <a:rPr kumimoji="0" lang="en-US" sz="3200" b="0" i="0" u="none" strike="noStrike" kern="1200" cap="none" spc="0" normalizeH="0" noProof="0" dirty="0" smtClean="0">
                <a:ln>
                  <a:noFill/>
                </a:ln>
                <a:solidFill>
                  <a:schemeClr val="tx1"/>
                </a:solidFill>
                <a:effectLst/>
                <a:uLnTx/>
                <a:uFillTx/>
                <a:latin typeface="+mn-lt"/>
                <a:ea typeface="+mn-ea"/>
                <a:cs typeface="+mn-cs"/>
              </a:rPr>
              <a:t> information sharing and compliance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standards </a:t>
            </a: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Establish a</a:t>
            </a:r>
            <a:r>
              <a:rPr kumimoji="0" lang="en-US" sz="3200" b="0" i="0" u="none" strike="noStrike" kern="1200" cap="none" spc="0" normalizeH="0" noProof="0" dirty="0" smtClean="0">
                <a:ln>
                  <a:noFill/>
                </a:ln>
                <a:solidFill>
                  <a:schemeClr val="tx1"/>
                </a:solidFill>
                <a:effectLst/>
                <a:uLnTx/>
                <a:uFillTx/>
                <a:latin typeface="+mn-lt"/>
                <a:ea typeface="+mn-ea"/>
                <a:cs typeface="+mn-cs"/>
              </a:rPr>
              <a:t> common vocabulary of meanings and terms</a:t>
            </a: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lang="en-US" sz="3200" baseline="0" dirty="0" smtClean="0"/>
              <a:t>Enable Analyst or System to decipher and connect dots in a meaningful</a:t>
            </a:r>
            <a:r>
              <a:rPr lang="en-US" sz="3200" dirty="0" smtClean="0"/>
              <a:t> way</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lang="en-US" sz="3200" noProof="0" dirty="0" smtClean="0"/>
              <a:t>Tag and Secure data for information sharing across all “Domains” </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lang="en-US" sz="3200" dirty="0" smtClean="0"/>
              <a:t>Build</a:t>
            </a:r>
            <a:r>
              <a:rPr kumimoji="0" lang="en-US" sz="3200" b="0" i="0" u="none" strike="noStrike" kern="1200" cap="none" spc="0" normalizeH="0" noProof="0" dirty="0" smtClean="0">
                <a:ln>
                  <a:noFill/>
                </a:ln>
                <a:solidFill>
                  <a:schemeClr val="tx1"/>
                </a:solidFill>
                <a:effectLst/>
                <a:uLnTx/>
                <a:uFillTx/>
                <a:latin typeface="+mn-lt"/>
                <a:ea typeface="+mn-ea"/>
                <a:cs typeface="+mn-cs"/>
              </a:rPr>
              <a:t> a </a:t>
            </a:r>
            <a:r>
              <a:rPr lang="en-US" sz="3200" dirty="0" smtClean="0"/>
              <a:t>s</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trong community and</a:t>
            </a:r>
            <a:r>
              <a:rPr kumimoji="0" lang="en-US" sz="3200" b="0" i="0" u="none" strike="noStrike" kern="1200" cap="none" spc="0" normalizeH="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partner ecosystem</a:t>
            </a: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lang="en-US" sz="3200" dirty="0" smtClean="0">
                <a:cs typeface="Arial" charset="0"/>
              </a:rPr>
              <a:t>Drive timely decisions through consistent, secure, accurate Information</a:t>
            </a: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r>
              <a:rPr lang="en-US" sz="3200" dirty="0" smtClean="0"/>
              <a:t>Operate at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the</a:t>
            </a:r>
            <a:r>
              <a:rPr kumimoji="0" lang="en-US" sz="3200" b="0" i="0" u="none" strike="noStrike" kern="1200" cap="none" spc="0" normalizeH="0" noProof="0" dirty="0" smtClean="0">
                <a:ln>
                  <a:noFill/>
                </a:ln>
                <a:solidFill>
                  <a:schemeClr val="tx1"/>
                </a:solidFill>
                <a:effectLst/>
                <a:uLnTx/>
                <a:uFillTx/>
                <a:latin typeface="+mn-lt"/>
                <a:ea typeface="+mn-ea"/>
                <a:cs typeface="+mn-cs"/>
              </a:rPr>
              <a:t> </a:t>
            </a:r>
            <a:r>
              <a:rPr kumimoji="0" lang="en-US" sz="3200" b="0" i="0" u="none" strike="noStrike" kern="1200" cap="none" spc="0" normalizeH="0" noProof="0" smtClean="0">
                <a:ln>
                  <a:noFill/>
                </a:ln>
                <a:solidFill>
                  <a:schemeClr val="tx1"/>
                </a:solidFill>
                <a:effectLst/>
                <a:uLnTx/>
                <a:uFillTx/>
                <a:latin typeface="+mn-lt"/>
                <a:ea typeface="+mn-ea"/>
                <a:cs typeface="+mn-cs"/>
              </a:rPr>
              <a:t>extreme speed</a:t>
            </a:r>
            <a:endParaRPr kumimoji="0" lang="en-US" sz="3200" b="0" i="0" u="none" strike="noStrike" kern="1200" cap="none" spc="0" normalizeH="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11" name="Straight Connector 10"/>
          <p:cNvCxnSpPr/>
          <p:nvPr/>
        </p:nvCxnSpPr>
        <p:spPr>
          <a:xfrm flipV="1">
            <a:off x="558800" y="939800"/>
            <a:ext cx="10553700" cy="25400"/>
          </a:xfrm>
          <a:prstGeom prst="line">
            <a:avLst/>
          </a:prstGeom>
          <a:ln w="19050">
            <a:solidFill>
              <a:schemeClr val="tx1">
                <a:lumMod val="75000"/>
              </a:schemeClr>
            </a:solidFill>
            <a:miter lim="800000"/>
          </a:ln>
        </p:spPr>
        <p:style>
          <a:lnRef idx="1">
            <a:schemeClr val="accent1"/>
          </a:lnRef>
          <a:fillRef idx="0">
            <a:schemeClr val="accent1"/>
          </a:fillRef>
          <a:effectRef idx="0">
            <a:schemeClr val="accent1"/>
          </a:effectRef>
          <a:fontRef idx="minor">
            <a:schemeClr val="tx1"/>
          </a:fontRef>
        </p:style>
      </p:cxnSp>
      <p:pic>
        <p:nvPicPr>
          <p:cNvPr id="7" name="Picture 1"/>
          <p:cNvPicPr>
            <a:picLocks noChangeAspect="1"/>
          </p:cNvPicPr>
          <p:nvPr/>
        </p:nvPicPr>
        <p:blipFill>
          <a:blip r:embed="rId2" cstate="print"/>
          <a:srcRect/>
          <a:stretch>
            <a:fillRect/>
          </a:stretch>
        </p:blipFill>
        <p:spPr bwMode="auto">
          <a:xfrm>
            <a:off x="10198100" y="977900"/>
            <a:ext cx="1689100" cy="989715"/>
          </a:xfrm>
          <a:prstGeom prst="rect">
            <a:avLst/>
          </a:prstGeom>
          <a:noFill/>
          <a:ln w="9525">
            <a:noFill/>
            <a:miter lim="800000"/>
            <a:headEnd/>
            <a:tailEnd/>
          </a:ln>
        </p:spPr>
      </p:pic>
      <p:pic>
        <p:nvPicPr>
          <p:cNvPr id="10" name="Picture 6"/>
          <p:cNvPicPr>
            <a:picLocks noChangeAspect="1"/>
          </p:cNvPicPr>
          <p:nvPr/>
        </p:nvPicPr>
        <p:blipFill>
          <a:blip r:embed="rId3" cstate="print"/>
          <a:srcRect/>
          <a:stretch>
            <a:fillRect/>
          </a:stretch>
        </p:blipFill>
        <p:spPr bwMode="auto">
          <a:xfrm>
            <a:off x="7708900" y="5270500"/>
            <a:ext cx="2273300" cy="802899"/>
          </a:xfrm>
          <a:prstGeom prst="rect">
            <a:avLst/>
          </a:prstGeom>
          <a:noFill/>
          <a:ln w="9525">
            <a:noFill/>
            <a:miter lim="800000"/>
            <a:headEnd/>
            <a:tailEnd/>
          </a:ln>
        </p:spPr>
      </p:pic>
    </p:spTree>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355056264"/>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8012" y="3505200"/>
            <a:ext cx="4800600" cy="2514600"/>
          </a:xfrm>
        </p:spPr>
        <p:txBody>
          <a:bodyPr/>
          <a:lstStyle/>
          <a:p>
            <a:pPr marL="457200" indent="-457200">
              <a:buNone/>
            </a:pPr>
            <a:r>
              <a:rPr lang="en-US" dirty="0" smtClean="0"/>
              <a:t>Communities of interest must:</a:t>
            </a:r>
          </a:p>
          <a:p>
            <a:pPr marL="731520" lvl="1" indent="-457200">
              <a:buFont typeface="+mj-lt"/>
              <a:buAutoNum type="arabicPeriod"/>
            </a:pPr>
            <a:r>
              <a:rPr lang="en-US" dirty="0" smtClean="0"/>
              <a:t>Collect voluminous amounts of </a:t>
            </a:r>
            <a:r>
              <a:rPr lang="en-US" b="1" dirty="0" smtClean="0"/>
              <a:t>fragmented</a:t>
            </a:r>
            <a:r>
              <a:rPr lang="en-US" dirty="0" smtClean="0"/>
              <a:t> data</a:t>
            </a:r>
          </a:p>
          <a:p>
            <a:pPr marL="731520" lvl="1" indent="-457200">
              <a:buFont typeface="+mj-lt"/>
              <a:buAutoNum type="arabicPeriod"/>
            </a:pPr>
            <a:r>
              <a:rPr lang="en-US" dirty="0" smtClean="0"/>
              <a:t>Quickly parse out what is valuable</a:t>
            </a:r>
          </a:p>
          <a:p>
            <a:pPr marL="731520" lvl="1" indent="-457200">
              <a:buFont typeface="+mj-lt"/>
              <a:buAutoNum type="arabicPeriod"/>
            </a:pPr>
            <a:r>
              <a:rPr lang="en-US" dirty="0" smtClean="0"/>
              <a:t>Integrate and make sense of it</a:t>
            </a:r>
          </a:p>
          <a:p>
            <a:pPr marL="731520" lvl="1" indent="-457200">
              <a:buNone/>
            </a:pPr>
            <a:endParaRPr lang="en-US" dirty="0" smtClean="0"/>
          </a:p>
          <a:p>
            <a:pPr>
              <a:buNone/>
            </a:pPr>
            <a:endParaRPr lang="en-US" sz="1800" dirty="0" smtClean="0"/>
          </a:p>
          <a:p>
            <a:pPr>
              <a:buNone/>
            </a:pPr>
            <a:endParaRPr lang="en-US" sz="1800" dirty="0" smtClean="0"/>
          </a:p>
          <a:p>
            <a:pPr>
              <a:buNone/>
            </a:pPr>
            <a:endParaRPr lang="en-US" sz="1400" dirty="0" smtClean="0"/>
          </a:p>
          <a:p>
            <a:pPr>
              <a:buNone/>
            </a:pPr>
            <a:endParaRPr lang="en-US" sz="1400" dirty="0" smtClean="0"/>
          </a:p>
        </p:txBody>
      </p:sp>
      <p:pic>
        <p:nvPicPr>
          <p:cNvPr id="1026" name="Picture 2" descr="Big Data"/>
          <p:cNvPicPr>
            <a:picLocks noChangeAspect="1" noChangeArrowheads="1"/>
          </p:cNvPicPr>
          <p:nvPr/>
        </p:nvPicPr>
        <p:blipFill>
          <a:blip r:embed="rId2" cstate="print"/>
          <a:srcRect/>
          <a:stretch>
            <a:fillRect/>
          </a:stretch>
        </p:blipFill>
        <p:spPr bwMode="auto">
          <a:xfrm>
            <a:off x="5344319" y="4114800"/>
            <a:ext cx="2426493" cy="1642976"/>
          </a:xfrm>
          <a:prstGeom prst="rect">
            <a:avLst/>
          </a:prstGeom>
          <a:noFill/>
        </p:spPr>
      </p:pic>
      <p:pic>
        <p:nvPicPr>
          <p:cNvPr id="1030" name="Picture 6" descr="man planning layoffs"/>
          <p:cNvPicPr>
            <a:picLocks noChangeAspect="1" noChangeArrowheads="1"/>
          </p:cNvPicPr>
          <p:nvPr/>
        </p:nvPicPr>
        <p:blipFill>
          <a:blip r:embed="rId3" cstate="print"/>
          <a:srcRect/>
          <a:stretch>
            <a:fillRect/>
          </a:stretch>
        </p:blipFill>
        <p:spPr bwMode="auto">
          <a:xfrm>
            <a:off x="9752012" y="4258573"/>
            <a:ext cx="1896917" cy="1532627"/>
          </a:xfrm>
          <a:prstGeom prst="rect">
            <a:avLst/>
          </a:prstGeom>
          <a:noFill/>
        </p:spPr>
      </p:pic>
      <p:sp>
        <p:nvSpPr>
          <p:cNvPr id="8" name="Rectangle 7"/>
          <p:cNvSpPr/>
          <p:nvPr/>
        </p:nvSpPr>
        <p:spPr>
          <a:xfrm>
            <a:off x="569912" y="1765300"/>
            <a:ext cx="10644188" cy="1231084"/>
          </a:xfrm>
          <a:prstGeom prst="rect">
            <a:avLst/>
          </a:prstGeom>
        </p:spPr>
        <p:txBody>
          <a:bodyPr wrap="square" lIns="121899" tIns="60949" rIns="121899" bIns="60949">
            <a:spAutoFit/>
          </a:bodyPr>
          <a:lstStyle/>
          <a:p>
            <a:r>
              <a:rPr lang="en-US" sz="2400" dirty="0" smtClean="0"/>
              <a:t>The reality is we live in a world where billions of connected people and devices generate huge quantities of data associated with Natural Disasters, Terrorist Acts, Cyber Crimes, Social Engineering and others. </a:t>
            </a:r>
            <a:endParaRPr lang="en-US" sz="2400" dirty="0"/>
          </a:p>
        </p:txBody>
      </p:sp>
      <p:sp>
        <p:nvSpPr>
          <p:cNvPr id="9" name="Content Placeholder 2"/>
          <p:cNvSpPr txBox="1">
            <a:spLocks/>
          </p:cNvSpPr>
          <p:nvPr/>
        </p:nvSpPr>
        <p:spPr>
          <a:xfrm>
            <a:off x="7923212" y="4572000"/>
            <a:ext cx="1828800" cy="685800"/>
          </a:xfrm>
          <a:prstGeom prst="rect">
            <a:avLst/>
          </a:prstGeom>
        </p:spPr>
        <p:txBody>
          <a:bodyPr vert="horz" lIns="0" tIns="0" rIns="0" bIns="0" rtlCol="0">
            <a:noAutofit/>
          </a:bodyPr>
          <a:lstStyle/>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Respond </a:t>
            </a: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Appropriately</a:t>
            </a: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endParaRPr kumimoji="0" lang="en-US" sz="16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endParaRPr kumimoji="0" lang="en-US" sz="1300" b="0" i="0" u="none" strike="noStrike" kern="1200" cap="none" spc="0" normalizeH="0" baseline="0" noProof="0" dirty="0" smtClean="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buFont typeface="Arial" panose="020B0604020202020204" pitchFamily="34" charset="0"/>
              <a:buNone/>
              <a:tabLst/>
              <a:defRPr/>
            </a:pPr>
            <a:endParaRPr kumimoji="0" lang="en-US" sz="13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0" name="Right Brace 9"/>
          <p:cNvSpPr/>
          <p:nvPr/>
        </p:nvSpPr>
        <p:spPr>
          <a:xfrm>
            <a:off x="7694612" y="3962400"/>
            <a:ext cx="304800" cy="2133600"/>
          </a:xfrm>
          <a:prstGeom prst="rightBrace">
            <a:avLst>
              <a:gd name="adj1" fmla="val 0"/>
              <a:gd name="adj2" fmla="val 48469"/>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itle 10"/>
          <p:cNvSpPr>
            <a:spLocks noGrp="1"/>
          </p:cNvSpPr>
          <p:nvPr>
            <p:ph type="title"/>
          </p:nvPr>
        </p:nvSpPr>
        <p:spPr/>
        <p:txBody>
          <a:bodyPr/>
          <a:lstStyle/>
          <a:p>
            <a:r>
              <a:rPr lang="en-US" dirty="0" smtClean="0"/>
              <a:t>Must improve Sharing of Threat and Risk information across all domains, sectors, industries and audiences </a:t>
            </a:r>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par>
                                <p:cTn id="16" presetID="53" presetClass="entr" presetSubtype="0"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0" dur="500"/>
                                        <p:tgtEl>
                                          <p:spTgt spid="3">
                                            <p:txEl>
                                              <p:pRg st="1" end="1"/>
                                            </p:txEl>
                                          </p:spTgt>
                                        </p:tgtEl>
                                      </p:cBhvr>
                                    </p:animEffect>
                                  </p:childTnLst>
                                </p:cTn>
                              </p:par>
                              <p:par>
                                <p:cTn id="21" presetID="53"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p:cTn id="2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5" dur="500"/>
                                        <p:tgtEl>
                                          <p:spTgt spid="3">
                                            <p:txEl>
                                              <p:pRg st="2" end="2"/>
                                            </p:txEl>
                                          </p:spTgt>
                                        </p:tgtEl>
                                      </p:cBhvr>
                                    </p:animEffect>
                                  </p:childTnLst>
                                </p:cTn>
                              </p:par>
                              <p:par>
                                <p:cTn id="26" presetID="53" presetClass="entr" presetSubtype="0" fill="hold" grpId="0"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par>
                                <p:cTn id="31" presetID="53"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anim calcmode="lin" valueType="num">
                                      <p:cBhvr>
                                        <p:cTn id="33" dur="500" fill="hold"/>
                                        <p:tgtEl>
                                          <p:spTgt spid="1026"/>
                                        </p:tgtEl>
                                        <p:attrNameLst>
                                          <p:attrName>ppt_w</p:attrName>
                                        </p:attrNameLst>
                                      </p:cBhvr>
                                      <p:tavLst>
                                        <p:tav tm="0">
                                          <p:val>
                                            <p:fltVal val="0"/>
                                          </p:val>
                                        </p:tav>
                                        <p:tav tm="100000">
                                          <p:val>
                                            <p:strVal val="#ppt_w"/>
                                          </p:val>
                                        </p:tav>
                                      </p:tavLst>
                                    </p:anim>
                                    <p:anim calcmode="lin" valueType="num">
                                      <p:cBhvr>
                                        <p:cTn id="34" dur="500" fill="hold"/>
                                        <p:tgtEl>
                                          <p:spTgt spid="1026"/>
                                        </p:tgtEl>
                                        <p:attrNameLst>
                                          <p:attrName>ppt_h</p:attrName>
                                        </p:attrNameLst>
                                      </p:cBhvr>
                                      <p:tavLst>
                                        <p:tav tm="0">
                                          <p:val>
                                            <p:fltVal val="0"/>
                                          </p:val>
                                        </p:tav>
                                        <p:tav tm="100000">
                                          <p:val>
                                            <p:strVal val="#ppt_h"/>
                                          </p:val>
                                        </p:tav>
                                      </p:tavLst>
                                    </p:anim>
                                    <p:animEffect transition="in" filter="fade">
                                      <p:cBhvr>
                                        <p:cTn id="35" dur="500"/>
                                        <p:tgtEl>
                                          <p:spTgt spid="1026"/>
                                        </p:tgtEl>
                                      </p:cBhvr>
                                    </p:animEffect>
                                  </p:childTnLst>
                                </p:cTn>
                              </p:par>
                            </p:childTnLst>
                          </p:cTn>
                        </p:par>
                        <p:par>
                          <p:cTn id="36" fill="hold">
                            <p:stCondLst>
                              <p:cond delay="500"/>
                            </p:stCondLst>
                            <p:childTnLst>
                              <p:par>
                                <p:cTn id="37" presetID="53"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par>
                                <p:cTn id="42" presetID="53"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p:cTn id="44" dur="500" fill="hold"/>
                                        <p:tgtEl>
                                          <p:spTgt spid="9"/>
                                        </p:tgtEl>
                                        <p:attrNameLst>
                                          <p:attrName>ppt_w</p:attrName>
                                        </p:attrNameLst>
                                      </p:cBhvr>
                                      <p:tavLst>
                                        <p:tav tm="0">
                                          <p:val>
                                            <p:fltVal val="0"/>
                                          </p:val>
                                        </p:tav>
                                        <p:tav tm="100000">
                                          <p:val>
                                            <p:strVal val="#ppt_w"/>
                                          </p:val>
                                        </p:tav>
                                      </p:tavLst>
                                    </p:anim>
                                    <p:anim calcmode="lin" valueType="num">
                                      <p:cBhvr>
                                        <p:cTn id="45" dur="500" fill="hold"/>
                                        <p:tgtEl>
                                          <p:spTgt spid="9"/>
                                        </p:tgtEl>
                                        <p:attrNameLst>
                                          <p:attrName>ppt_h</p:attrName>
                                        </p:attrNameLst>
                                      </p:cBhvr>
                                      <p:tavLst>
                                        <p:tav tm="0">
                                          <p:val>
                                            <p:fltVal val="0"/>
                                          </p:val>
                                        </p:tav>
                                        <p:tav tm="100000">
                                          <p:val>
                                            <p:strVal val="#ppt_h"/>
                                          </p:val>
                                        </p:tav>
                                      </p:tavLst>
                                    </p:anim>
                                    <p:animEffect transition="in" filter="fade">
                                      <p:cBhvr>
                                        <p:cTn id="46" dur="500"/>
                                        <p:tgtEl>
                                          <p:spTgt spid="9"/>
                                        </p:tgtEl>
                                      </p:cBhvr>
                                    </p:animEffect>
                                  </p:childTnLst>
                                </p:cTn>
                              </p:par>
                              <p:par>
                                <p:cTn id="47" presetID="53" presetClass="entr" presetSubtype="0" fill="hold" nodeType="withEffect">
                                  <p:stCondLst>
                                    <p:cond delay="0"/>
                                  </p:stCondLst>
                                  <p:childTnLst>
                                    <p:set>
                                      <p:cBhvr>
                                        <p:cTn id="48" dur="1" fill="hold">
                                          <p:stCondLst>
                                            <p:cond delay="0"/>
                                          </p:stCondLst>
                                        </p:cTn>
                                        <p:tgtEl>
                                          <p:spTgt spid="1030"/>
                                        </p:tgtEl>
                                        <p:attrNameLst>
                                          <p:attrName>style.visibility</p:attrName>
                                        </p:attrNameLst>
                                      </p:cBhvr>
                                      <p:to>
                                        <p:strVal val="visible"/>
                                      </p:to>
                                    </p:set>
                                    <p:anim calcmode="lin" valueType="num">
                                      <p:cBhvr>
                                        <p:cTn id="49" dur="500" fill="hold"/>
                                        <p:tgtEl>
                                          <p:spTgt spid="1030"/>
                                        </p:tgtEl>
                                        <p:attrNameLst>
                                          <p:attrName>ppt_w</p:attrName>
                                        </p:attrNameLst>
                                      </p:cBhvr>
                                      <p:tavLst>
                                        <p:tav tm="0">
                                          <p:val>
                                            <p:fltVal val="0"/>
                                          </p:val>
                                        </p:tav>
                                        <p:tav tm="100000">
                                          <p:val>
                                            <p:strVal val="#ppt_w"/>
                                          </p:val>
                                        </p:tav>
                                      </p:tavLst>
                                    </p:anim>
                                    <p:anim calcmode="lin" valueType="num">
                                      <p:cBhvr>
                                        <p:cTn id="50" dur="500" fill="hold"/>
                                        <p:tgtEl>
                                          <p:spTgt spid="1030"/>
                                        </p:tgtEl>
                                        <p:attrNameLst>
                                          <p:attrName>ppt_h</p:attrName>
                                        </p:attrNameLst>
                                      </p:cBhvr>
                                      <p:tavLst>
                                        <p:tav tm="0">
                                          <p:val>
                                            <p:fltVal val="0"/>
                                          </p:val>
                                        </p:tav>
                                        <p:tav tm="100000">
                                          <p:val>
                                            <p:strVal val="#ppt_h"/>
                                          </p:val>
                                        </p:tav>
                                      </p:tavLst>
                                    </p:anim>
                                    <p:animEffect transition="in" filter="fade">
                                      <p:cBhvr>
                                        <p:cTn id="51"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(Pessimistic) View on Cyber Security</a:t>
            </a:r>
            <a:endParaRPr lang="en-US" dirty="0"/>
          </a:p>
        </p:txBody>
      </p:sp>
      <p:sp>
        <p:nvSpPr>
          <p:cNvPr id="3" name="Content Placeholder 2"/>
          <p:cNvSpPr>
            <a:spLocks noGrp="1"/>
          </p:cNvSpPr>
          <p:nvPr>
            <p:ph idx="1"/>
          </p:nvPr>
        </p:nvSpPr>
        <p:spPr>
          <a:xfrm>
            <a:off x="531151" y="1524001"/>
            <a:ext cx="7469849" cy="4419600"/>
          </a:xfrm>
        </p:spPr>
        <p:txBody>
          <a:bodyPr>
            <a:normAutofit fontScale="77500" lnSpcReduction="20000"/>
          </a:bodyPr>
          <a:lstStyle/>
          <a:p>
            <a:r>
              <a:rPr lang="en-US" dirty="0" smtClean="0"/>
              <a:t>Advanced Persistent Threats continue to grow &amp; evolve with no retribution</a:t>
            </a:r>
          </a:p>
          <a:p>
            <a:pPr lvl="1"/>
            <a:r>
              <a:rPr lang="en-US" dirty="0" smtClean="0"/>
              <a:t>Ungoverned geographies and/or no extradition agreements</a:t>
            </a:r>
            <a:br>
              <a:rPr lang="en-US" dirty="0" smtClean="0"/>
            </a:br>
            <a:endParaRPr lang="en-US" dirty="0" smtClean="0"/>
          </a:p>
          <a:p>
            <a:r>
              <a:rPr lang="en-US" dirty="0" smtClean="0"/>
              <a:t>Crimeware</a:t>
            </a:r>
            <a:r>
              <a:rPr lang="en-US" dirty="0"/>
              <a:t>/</a:t>
            </a:r>
            <a:r>
              <a:rPr lang="en-US" dirty="0" smtClean="0"/>
              <a:t>ransomware growing from established market and model</a:t>
            </a:r>
          </a:p>
          <a:p>
            <a:pPr lvl="1"/>
            <a:r>
              <a:rPr lang="en-US" dirty="0" smtClean="0"/>
              <a:t>+800 criminal forums with ~1.5M participants doing rapid collaboration</a:t>
            </a:r>
          </a:p>
          <a:p>
            <a:pPr lvl="1"/>
            <a:endParaRPr lang="en-US" dirty="0" smtClean="0"/>
          </a:p>
          <a:p>
            <a:r>
              <a:rPr lang="en-US" dirty="0" smtClean="0"/>
              <a:t>Cyber SME skills shortage</a:t>
            </a:r>
          </a:p>
          <a:p>
            <a:pPr lvl="1"/>
            <a:r>
              <a:rPr lang="en-US" dirty="0" smtClean="0"/>
              <a:t>Still defining job descriptions, org roles, establishing curriculums, compensation, etc.</a:t>
            </a:r>
          </a:p>
          <a:p>
            <a:endParaRPr lang="en-US" dirty="0" smtClean="0"/>
          </a:p>
          <a:p>
            <a:r>
              <a:rPr lang="en-US" dirty="0" smtClean="0"/>
              <a:t>Unclear what makes for “Reasonable Standards of Care”</a:t>
            </a:r>
          </a:p>
          <a:p>
            <a:pPr lvl="1"/>
            <a:r>
              <a:rPr lang="en-US" dirty="0" smtClean="0"/>
              <a:t>Who is or should (anyone) be accountable when something happens</a:t>
            </a:r>
            <a:endParaRPr lang="en-US" dirty="0"/>
          </a:p>
        </p:txBody>
      </p:sp>
      <p:pic>
        <p:nvPicPr>
          <p:cNvPr id="5" name="Picture 4" descr="prices.tiff"/>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032934" y="1905000"/>
            <a:ext cx="3906187" cy="2260602"/>
          </a:xfrm>
          <a:prstGeom prst="rect">
            <a:avLst/>
          </a:prstGeom>
        </p:spPr>
      </p:pic>
    </p:spTree>
    <p:extLst>
      <p:ext uri="{BB962C8B-B14F-4D97-AF65-F5344CB8AC3E}">
        <p14:creationId xmlns="" xmlns:p14="http://schemas.microsoft.com/office/powerpoint/2010/main" val="36950627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500"/>
                                        <p:tgtEl>
                                          <p:spTgt spid="3">
                                            <p:txEl>
                                              <p:pRg st="5" end="5"/>
                                            </p:txEl>
                                          </p:spTgt>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left)">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left)">
                                      <p:cBhvr>
                                        <p:cTn id="37" dur="500"/>
                                        <p:tgtEl>
                                          <p:spTgt spid="3">
                                            <p:txEl>
                                              <p:pRg st="8" end="8"/>
                                            </p:txEl>
                                          </p:spTgt>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wipe(left)">
                                      <p:cBhvr>
                                        <p:cTn id="4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572" name="Picture 4" descr="abc_blocks"/>
          <p:cNvPicPr>
            <a:picLocks noChangeAspect="1" noChangeArrowheads="1"/>
          </p:cNvPicPr>
          <p:nvPr/>
        </p:nvPicPr>
        <p:blipFill>
          <a:blip r:embed="rId3" cstate="print"/>
          <a:srcRect/>
          <a:stretch>
            <a:fillRect/>
          </a:stretch>
        </p:blipFill>
        <p:spPr bwMode="auto">
          <a:xfrm>
            <a:off x="3126208" y="598312"/>
            <a:ext cx="5958981" cy="5089525"/>
          </a:xfrm>
          <a:prstGeom prst="rect">
            <a:avLst/>
          </a:prstGeom>
          <a:noFill/>
          <a:ln w="9525">
            <a:noFill/>
            <a:miter lim="800000"/>
            <a:headEnd/>
            <a:tailEnd/>
          </a:ln>
        </p:spPr>
      </p:pic>
      <p:sp>
        <p:nvSpPr>
          <p:cNvPr id="3" name="Rectangle 2"/>
          <p:cNvSpPr/>
          <p:nvPr/>
        </p:nvSpPr>
        <p:spPr>
          <a:xfrm>
            <a:off x="2158910" y="5390634"/>
            <a:ext cx="8253285" cy="584775"/>
          </a:xfrm>
          <a:prstGeom prst="rect">
            <a:avLst/>
          </a:prstGeom>
        </p:spPr>
        <p:txBody>
          <a:bodyPr wrap="none">
            <a:spAutoFit/>
          </a:bodyPr>
          <a:lstStyle/>
          <a:p>
            <a:r>
              <a:rPr lang="en-US" sz="3200" dirty="0" smtClean="0"/>
              <a:t>Drivers for Threat and Risks Information Sharing </a:t>
            </a:r>
            <a:endParaRPr lang="en-US" sz="3200" dirty="0"/>
          </a:p>
        </p:txBody>
      </p:sp>
    </p:spTree>
    <p:extLst>
      <p:ext uri="{BB962C8B-B14F-4D97-AF65-F5344CB8AC3E}">
        <p14:creationId xmlns="" xmlns:p14="http://schemas.microsoft.com/office/powerpoint/2010/main" val="21926112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93572"/>
                                        </p:tgtEl>
                                        <p:attrNameLst>
                                          <p:attrName>style.visibility</p:attrName>
                                        </p:attrNameLst>
                                      </p:cBhvr>
                                      <p:to>
                                        <p:strVal val="visible"/>
                                      </p:to>
                                    </p:set>
                                    <p:animEffect transition="in" filter="dissolve">
                                      <p:cBhvr>
                                        <p:cTn id="7" dur="500"/>
                                        <p:tgtEl>
                                          <p:spTgt spid="493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918" name="Picture 14" descr="HLF_corporate_buildings"/>
          <p:cNvPicPr>
            <a:picLocks noGrp="1" noChangeAspect="1" noChangeArrowheads="1"/>
          </p:cNvPicPr>
          <p:nvPr>
            <p:ph sz="quarter" idx="4294967295"/>
          </p:nvPr>
        </p:nvPicPr>
        <p:blipFill>
          <a:blip r:embed="rId3" cstate="print"/>
          <a:srcRect/>
          <a:stretch>
            <a:fillRect/>
          </a:stretch>
        </p:blipFill>
        <p:spPr>
          <a:xfrm>
            <a:off x="9040045" y="914400"/>
            <a:ext cx="2708628" cy="3048000"/>
          </a:xfrm>
          <a:noFill/>
        </p:spPr>
      </p:pic>
      <p:pic>
        <p:nvPicPr>
          <p:cNvPr id="379925" name="Picture 21" descr="basf_microchip_production"/>
          <p:cNvPicPr>
            <a:picLocks noGrp="1" noChangeAspect="1" noChangeArrowheads="1"/>
          </p:cNvPicPr>
          <p:nvPr>
            <p:ph sz="quarter" idx="4294967295"/>
          </p:nvPr>
        </p:nvPicPr>
        <p:blipFill>
          <a:blip r:embed="rId4" cstate="print"/>
          <a:srcRect/>
          <a:stretch>
            <a:fillRect/>
          </a:stretch>
        </p:blipFill>
        <p:spPr>
          <a:xfrm>
            <a:off x="4672383" y="914400"/>
            <a:ext cx="3946556" cy="2960688"/>
          </a:xfrm>
          <a:noFill/>
        </p:spPr>
      </p:pic>
      <p:pic>
        <p:nvPicPr>
          <p:cNvPr id="379928" name="Picture 24" descr="titel_intellectual_property_en"/>
          <p:cNvPicPr>
            <a:picLocks noGrp="1" noChangeAspect="1" noChangeArrowheads="1"/>
          </p:cNvPicPr>
          <p:nvPr>
            <p:ph sz="quarter" idx="4294967295"/>
          </p:nvPr>
        </p:nvPicPr>
        <p:blipFill>
          <a:blip r:embed="rId5" cstate="print"/>
          <a:srcRect/>
          <a:stretch>
            <a:fillRect/>
          </a:stretch>
        </p:blipFill>
        <p:spPr>
          <a:xfrm>
            <a:off x="8532180" y="4267205"/>
            <a:ext cx="3383669" cy="2187575"/>
          </a:xfrm>
          <a:noFill/>
        </p:spPr>
      </p:pic>
      <p:pic>
        <p:nvPicPr>
          <p:cNvPr id="379933" name="Picture 29" descr="ipcmural"/>
          <p:cNvPicPr>
            <a:picLocks noChangeAspect="1" noChangeArrowheads="1"/>
          </p:cNvPicPr>
          <p:nvPr/>
        </p:nvPicPr>
        <p:blipFill>
          <a:blip r:embed="rId6" cstate="print"/>
          <a:srcRect/>
          <a:stretch>
            <a:fillRect/>
          </a:stretch>
        </p:blipFill>
        <p:spPr bwMode="auto">
          <a:xfrm>
            <a:off x="609441" y="3810003"/>
            <a:ext cx="2539339" cy="2933700"/>
          </a:xfrm>
          <a:prstGeom prst="rect">
            <a:avLst/>
          </a:prstGeom>
          <a:noFill/>
          <a:ln w="9525">
            <a:noFill/>
            <a:miter lim="800000"/>
            <a:headEnd/>
            <a:tailEnd/>
          </a:ln>
        </p:spPr>
      </p:pic>
      <p:pic>
        <p:nvPicPr>
          <p:cNvPr id="379935" name="Picture 31" descr="Intellectual-Property-Inter"/>
          <p:cNvPicPr>
            <a:picLocks noChangeAspect="1" noChangeArrowheads="1"/>
          </p:cNvPicPr>
          <p:nvPr/>
        </p:nvPicPr>
        <p:blipFill>
          <a:blip r:embed="rId7" cstate="print"/>
          <a:srcRect/>
          <a:stretch>
            <a:fillRect/>
          </a:stretch>
        </p:blipFill>
        <p:spPr bwMode="auto">
          <a:xfrm>
            <a:off x="5233154" y="4343400"/>
            <a:ext cx="2486435" cy="2438400"/>
          </a:xfrm>
          <a:prstGeom prst="rect">
            <a:avLst/>
          </a:prstGeom>
          <a:noFill/>
          <a:ln w="9525">
            <a:noFill/>
            <a:miter lim="800000"/>
            <a:headEnd/>
            <a:tailEnd/>
          </a:ln>
        </p:spPr>
      </p:pic>
      <p:pic>
        <p:nvPicPr>
          <p:cNvPr id="379911" name="Picture 7" descr="uc1"/>
          <p:cNvPicPr>
            <a:picLocks noGrp="1" noChangeAspect="1" noChangeArrowheads="1"/>
          </p:cNvPicPr>
          <p:nvPr>
            <p:ph sz="quarter" idx="4294967295"/>
          </p:nvPr>
        </p:nvPicPr>
        <p:blipFill>
          <a:blip r:embed="rId8" cstate="print"/>
          <a:srcRect/>
          <a:stretch>
            <a:fillRect/>
          </a:stretch>
        </p:blipFill>
        <p:spPr>
          <a:xfrm>
            <a:off x="609441" y="955676"/>
            <a:ext cx="3430224" cy="2701925"/>
          </a:xfrm>
          <a:noFill/>
        </p:spPr>
      </p:pic>
      <p:sp>
        <p:nvSpPr>
          <p:cNvPr id="379939" name="Text Box 35"/>
          <p:cNvSpPr txBox="1">
            <a:spLocks noChangeArrowheads="1"/>
          </p:cNvSpPr>
          <p:nvPr/>
        </p:nvSpPr>
        <p:spPr bwMode="auto">
          <a:xfrm>
            <a:off x="3645367" y="90311"/>
            <a:ext cx="4714365" cy="943848"/>
          </a:xfrm>
          <a:prstGeom prst="rect">
            <a:avLst/>
          </a:prstGeom>
          <a:noFill/>
          <a:ln w="9525">
            <a:noFill/>
            <a:miter lim="800000"/>
            <a:headEnd/>
            <a:tailEnd/>
          </a:ln>
        </p:spPr>
        <p:txBody>
          <a:bodyPr wrap="none" lIns="121899" tIns="60949" rIns="121899" bIns="60949">
            <a:spAutoFit/>
          </a:bodyPr>
          <a:lstStyle/>
          <a:p>
            <a:pPr algn="l">
              <a:buFontTx/>
              <a:buNone/>
            </a:pPr>
            <a:r>
              <a:rPr lang="en-US" sz="5300" dirty="0"/>
              <a:t>“A” is for A</a:t>
            </a:r>
            <a:r>
              <a:rPr lang="en-US" sz="4300" dirty="0"/>
              <a:t>ssets</a:t>
            </a:r>
          </a:p>
        </p:txBody>
      </p:sp>
    </p:spTree>
    <p:extLst>
      <p:ext uri="{BB962C8B-B14F-4D97-AF65-F5344CB8AC3E}">
        <p14:creationId xmlns="" xmlns:p14="http://schemas.microsoft.com/office/powerpoint/2010/main" val="116691524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9939"/>
                                        </p:tgtEl>
                                        <p:attrNameLst>
                                          <p:attrName>style.visibility</p:attrName>
                                        </p:attrNameLst>
                                      </p:cBhvr>
                                      <p:to>
                                        <p:strVal val="visible"/>
                                      </p:to>
                                    </p:set>
                                    <p:animEffect transition="in" filter="wipe(left)">
                                      <p:cBhvr>
                                        <p:cTn id="7" dur="500"/>
                                        <p:tgtEl>
                                          <p:spTgt spid="37993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79911"/>
                                        </p:tgtEl>
                                        <p:attrNameLst>
                                          <p:attrName>style.visibility</p:attrName>
                                        </p:attrNameLst>
                                      </p:cBhvr>
                                      <p:to>
                                        <p:strVal val="visible"/>
                                      </p:to>
                                    </p:set>
                                  </p:childTnLst>
                                </p:cTn>
                              </p:par>
                            </p:childTnLst>
                          </p:cTn>
                        </p:par>
                        <p:par>
                          <p:cTn id="11" fill="hold">
                            <p:stCondLst>
                              <p:cond delay="500"/>
                            </p:stCondLst>
                            <p:childTnLst>
                              <p:par>
                                <p:cTn id="12" presetID="9" presetClass="entr" presetSubtype="0" fill="hold" nodeType="afterEffect">
                                  <p:stCondLst>
                                    <p:cond delay="0"/>
                                  </p:stCondLst>
                                  <p:childTnLst>
                                    <p:set>
                                      <p:cBhvr>
                                        <p:cTn id="13" dur="1" fill="hold">
                                          <p:stCondLst>
                                            <p:cond delay="0"/>
                                          </p:stCondLst>
                                        </p:cTn>
                                        <p:tgtEl>
                                          <p:spTgt spid="379925"/>
                                        </p:tgtEl>
                                        <p:attrNameLst>
                                          <p:attrName>style.visibility</p:attrName>
                                        </p:attrNameLst>
                                      </p:cBhvr>
                                      <p:to>
                                        <p:strVal val="visible"/>
                                      </p:to>
                                    </p:set>
                                    <p:animEffect transition="in" filter="dissolve">
                                      <p:cBhvr>
                                        <p:cTn id="14" dur="500"/>
                                        <p:tgtEl>
                                          <p:spTgt spid="379925"/>
                                        </p:tgtEl>
                                      </p:cBhvr>
                                    </p:animEffect>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379918"/>
                                        </p:tgtEl>
                                        <p:attrNameLst>
                                          <p:attrName>style.visibility</p:attrName>
                                        </p:attrNameLst>
                                      </p:cBhvr>
                                      <p:to>
                                        <p:strVal val="visible"/>
                                      </p:to>
                                    </p:set>
                                    <p:anim calcmode="lin" valueType="num">
                                      <p:cBhvr additive="base">
                                        <p:cTn id="18" dur="500" fill="hold"/>
                                        <p:tgtEl>
                                          <p:spTgt spid="379918"/>
                                        </p:tgtEl>
                                        <p:attrNameLst>
                                          <p:attrName>ppt_x</p:attrName>
                                        </p:attrNameLst>
                                      </p:cBhvr>
                                      <p:tavLst>
                                        <p:tav tm="0">
                                          <p:val>
                                            <p:strVal val="#ppt_x"/>
                                          </p:val>
                                        </p:tav>
                                        <p:tav tm="100000">
                                          <p:val>
                                            <p:strVal val="#ppt_x"/>
                                          </p:val>
                                        </p:tav>
                                      </p:tavLst>
                                    </p:anim>
                                    <p:anim calcmode="lin" valueType="num">
                                      <p:cBhvr additive="base">
                                        <p:cTn id="19" dur="500" fill="hold"/>
                                        <p:tgtEl>
                                          <p:spTgt spid="379918"/>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55" presetClass="entr" presetSubtype="0" fill="hold" nodeType="afterEffect">
                                  <p:stCondLst>
                                    <p:cond delay="0"/>
                                  </p:stCondLst>
                                  <p:childTnLst>
                                    <p:set>
                                      <p:cBhvr>
                                        <p:cTn id="22" dur="1" fill="hold">
                                          <p:stCondLst>
                                            <p:cond delay="0"/>
                                          </p:stCondLst>
                                        </p:cTn>
                                        <p:tgtEl>
                                          <p:spTgt spid="379928"/>
                                        </p:tgtEl>
                                        <p:attrNameLst>
                                          <p:attrName>style.visibility</p:attrName>
                                        </p:attrNameLst>
                                      </p:cBhvr>
                                      <p:to>
                                        <p:strVal val="visible"/>
                                      </p:to>
                                    </p:set>
                                    <p:anim calcmode="lin" valueType="num">
                                      <p:cBhvr>
                                        <p:cTn id="23" dur="500" fill="hold"/>
                                        <p:tgtEl>
                                          <p:spTgt spid="379928"/>
                                        </p:tgtEl>
                                        <p:attrNameLst>
                                          <p:attrName>ppt_w</p:attrName>
                                        </p:attrNameLst>
                                      </p:cBhvr>
                                      <p:tavLst>
                                        <p:tav tm="0">
                                          <p:val>
                                            <p:strVal val="#ppt_w*0.70"/>
                                          </p:val>
                                        </p:tav>
                                        <p:tav tm="100000">
                                          <p:val>
                                            <p:strVal val="#ppt_w"/>
                                          </p:val>
                                        </p:tav>
                                      </p:tavLst>
                                    </p:anim>
                                    <p:anim calcmode="lin" valueType="num">
                                      <p:cBhvr>
                                        <p:cTn id="24" dur="500" fill="hold"/>
                                        <p:tgtEl>
                                          <p:spTgt spid="379928"/>
                                        </p:tgtEl>
                                        <p:attrNameLst>
                                          <p:attrName>ppt_h</p:attrName>
                                        </p:attrNameLst>
                                      </p:cBhvr>
                                      <p:tavLst>
                                        <p:tav tm="0">
                                          <p:val>
                                            <p:strVal val="#ppt_h"/>
                                          </p:val>
                                        </p:tav>
                                        <p:tav tm="100000">
                                          <p:val>
                                            <p:strVal val="#ppt_h"/>
                                          </p:val>
                                        </p:tav>
                                      </p:tavLst>
                                    </p:anim>
                                    <p:animEffect transition="in" filter="fade">
                                      <p:cBhvr>
                                        <p:cTn id="25" dur="500"/>
                                        <p:tgtEl>
                                          <p:spTgt spid="379928"/>
                                        </p:tgtEl>
                                      </p:cBhvr>
                                    </p:animEffect>
                                  </p:childTnLst>
                                </p:cTn>
                              </p:par>
                            </p:childTnLst>
                          </p:cTn>
                        </p:par>
                        <p:par>
                          <p:cTn id="26" fill="hold">
                            <p:stCondLst>
                              <p:cond delay="2000"/>
                            </p:stCondLst>
                            <p:childTnLst>
                              <p:par>
                                <p:cTn id="27" presetID="3" presetClass="entr" presetSubtype="10" fill="hold" nodeType="afterEffect">
                                  <p:stCondLst>
                                    <p:cond delay="0"/>
                                  </p:stCondLst>
                                  <p:childTnLst>
                                    <p:set>
                                      <p:cBhvr>
                                        <p:cTn id="28" dur="1" fill="hold">
                                          <p:stCondLst>
                                            <p:cond delay="0"/>
                                          </p:stCondLst>
                                        </p:cTn>
                                        <p:tgtEl>
                                          <p:spTgt spid="379933"/>
                                        </p:tgtEl>
                                        <p:attrNameLst>
                                          <p:attrName>style.visibility</p:attrName>
                                        </p:attrNameLst>
                                      </p:cBhvr>
                                      <p:to>
                                        <p:strVal val="visible"/>
                                      </p:to>
                                    </p:set>
                                    <p:animEffect transition="in" filter="blinds(horizontal)">
                                      <p:cBhvr>
                                        <p:cTn id="29" dur="500"/>
                                        <p:tgtEl>
                                          <p:spTgt spid="379933"/>
                                        </p:tgtEl>
                                      </p:cBhvr>
                                    </p:animEffect>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379935"/>
                                        </p:tgtEl>
                                        <p:attrNameLst>
                                          <p:attrName>style.visibility</p:attrName>
                                        </p:attrNameLst>
                                      </p:cBhvr>
                                      <p:to>
                                        <p:strVal val="visible"/>
                                      </p:to>
                                    </p:set>
                                    <p:anim calcmode="lin" valueType="num">
                                      <p:cBhvr additive="base">
                                        <p:cTn id="33" dur="500" fill="hold"/>
                                        <p:tgtEl>
                                          <p:spTgt spid="379935"/>
                                        </p:tgtEl>
                                        <p:attrNameLst>
                                          <p:attrName>ppt_x</p:attrName>
                                        </p:attrNameLst>
                                      </p:cBhvr>
                                      <p:tavLst>
                                        <p:tav tm="0">
                                          <p:val>
                                            <p:strVal val="#ppt_x"/>
                                          </p:val>
                                        </p:tav>
                                        <p:tav tm="100000">
                                          <p:val>
                                            <p:strVal val="#ppt_x"/>
                                          </p:val>
                                        </p:tav>
                                      </p:tavLst>
                                    </p:anim>
                                    <p:anim calcmode="lin" valueType="num">
                                      <p:cBhvr additive="base">
                                        <p:cTn id="34" dur="500" fill="hold"/>
                                        <p:tgtEl>
                                          <p:spTgt spid="3799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9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958" name="Picture 6" descr="P&amp;G">
            <a:hlinkClick r:id="rId3"/>
          </p:cNvPr>
          <p:cNvPicPr>
            <a:picLocks noGrp="1" noChangeAspect="1" noChangeArrowheads="1"/>
          </p:cNvPicPr>
          <p:nvPr>
            <p:ph sz="quarter" idx="1"/>
          </p:nvPr>
        </p:nvPicPr>
        <p:blipFill>
          <a:blip r:embed="rId4" cstate="print"/>
          <a:srcRect/>
          <a:stretch>
            <a:fillRect/>
          </a:stretch>
        </p:blipFill>
        <p:spPr>
          <a:xfrm>
            <a:off x="2311135" y="1663702"/>
            <a:ext cx="1625865" cy="601986"/>
          </a:xfrm>
        </p:spPr>
      </p:pic>
      <p:pic>
        <p:nvPicPr>
          <p:cNvPr id="381969" name="Picture 17" descr="Bank of America Higher Standards home page">
            <a:hlinkClick r:id="rId5"/>
          </p:cNvPr>
          <p:cNvPicPr>
            <a:picLocks noGrp="1" noChangeAspect="1" noChangeArrowheads="1"/>
          </p:cNvPicPr>
          <p:nvPr>
            <p:ph sz="quarter" idx="3"/>
          </p:nvPr>
        </p:nvPicPr>
        <p:blipFill>
          <a:blip r:embed="rId6" cstate="print"/>
          <a:srcRect/>
          <a:stretch>
            <a:fillRect/>
          </a:stretch>
        </p:blipFill>
        <p:spPr>
          <a:xfrm>
            <a:off x="482501" y="3657603"/>
            <a:ext cx="3314799" cy="1239839"/>
          </a:xfrm>
        </p:spPr>
      </p:pic>
      <p:pic>
        <p:nvPicPr>
          <p:cNvPr id="381955" name="Picture 3" descr="johnsonjohnson"/>
          <p:cNvPicPr>
            <a:picLocks noChangeAspect="1" noChangeArrowheads="1"/>
          </p:cNvPicPr>
          <p:nvPr/>
        </p:nvPicPr>
        <p:blipFill>
          <a:blip r:embed="rId7" cstate="print"/>
          <a:srcRect/>
          <a:stretch>
            <a:fillRect/>
          </a:stretch>
        </p:blipFill>
        <p:spPr bwMode="auto">
          <a:xfrm>
            <a:off x="4266089" y="1295400"/>
            <a:ext cx="4367662" cy="669925"/>
          </a:xfrm>
          <a:prstGeom prst="rect">
            <a:avLst/>
          </a:prstGeom>
          <a:noFill/>
          <a:ln w="9525">
            <a:noFill/>
            <a:miter lim="800000"/>
            <a:headEnd/>
            <a:tailEnd/>
          </a:ln>
        </p:spPr>
      </p:pic>
      <p:pic>
        <p:nvPicPr>
          <p:cNvPr id="381956" name="Picture 4" descr="Pfizer"/>
          <p:cNvPicPr>
            <a:picLocks noChangeAspect="1" noChangeArrowheads="1"/>
          </p:cNvPicPr>
          <p:nvPr/>
        </p:nvPicPr>
        <p:blipFill>
          <a:blip r:embed="rId8" cstate="print"/>
          <a:srcRect/>
          <a:stretch>
            <a:fillRect/>
          </a:stretch>
        </p:blipFill>
        <p:spPr bwMode="auto">
          <a:xfrm>
            <a:off x="9560745" y="3352801"/>
            <a:ext cx="2336191" cy="1049339"/>
          </a:xfrm>
          <a:prstGeom prst="rect">
            <a:avLst/>
          </a:prstGeom>
          <a:noFill/>
          <a:ln w="9525">
            <a:noFill/>
            <a:miter lim="800000"/>
            <a:headEnd/>
            <a:tailEnd/>
          </a:ln>
        </p:spPr>
      </p:pic>
      <p:pic>
        <p:nvPicPr>
          <p:cNvPr id="381976" name="Picture 24" descr="Wells Fargo Home Page">
            <a:hlinkClick r:id="rId9"/>
          </p:cNvPr>
          <p:cNvPicPr>
            <a:picLocks noGrp="1" noChangeAspect="1" noChangeArrowheads="1"/>
          </p:cNvPicPr>
          <p:nvPr>
            <p:ph sz="quarter" idx="4"/>
          </p:nvPr>
        </p:nvPicPr>
        <p:blipFill>
          <a:blip r:embed="rId10" cstate="print"/>
          <a:srcRect/>
          <a:stretch>
            <a:fillRect/>
          </a:stretch>
        </p:blipFill>
        <p:spPr>
          <a:xfrm>
            <a:off x="367850" y="1447800"/>
            <a:ext cx="1523603" cy="1143000"/>
          </a:xfrm>
        </p:spPr>
      </p:pic>
      <p:pic>
        <p:nvPicPr>
          <p:cNvPr id="381983" name="Picture 31" descr="Logo">
            <a:hlinkClick r:id="rId11"/>
          </p:cNvPr>
          <p:cNvPicPr>
            <a:picLocks noChangeAspect="1" noChangeArrowheads="1"/>
          </p:cNvPicPr>
          <p:nvPr/>
        </p:nvPicPr>
        <p:blipFill>
          <a:blip r:embed="rId12" cstate="print"/>
          <a:srcRect/>
          <a:stretch>
            <a:fillRect/>
          </a:stretch>
        </p:blipFill>
        <p:spPr bwMode="auto">
          <a:xfrm>
            <a:off x="4266095" y="1981204"/>
            <a:ext cx="4126425" cy="657225"/>
          </a:xfrm>
          <a:prstGeom prst="rect">
            <a:avLst/>
          </a:prstGeom>
          <a:noFill/>
          <a:ln w="9525">
            <a:noFill/>
            <a:miter lim="800000"/>
            <a:headEnd/>
            <a:tailEnd/>
          </a:ln>
        </p:spPr>
      </p:pic>
      <p:pic>
        <p:nvPicPr>
          <p:cNvPr id="381991" name="Picture 39" descr="SEARCH_000_A">
            <a:hlinkClick r:id="rId13"/>
          </p:cNvPr>
          <p:cNvPicPr>
            <a:picLocks noChangeAspect="1" noChangeArrowheads="1"/>
          </p:cNvPicPr>
          <p:nvPr/>
        </p:nvPicPr>
        <p:blipFill>
          <a:blip r:embed="rId14" cstate="print"/>
          <a:srcRect/>
          <a:stretch>
            <a:fillRect/>
          </a:stretch>
        </p:blipFill>
        <p:spPr bwMode="auto">
          <a:xfrm>
            <a:off x="6922451" y="2806351"/>
            <a:ext cx="2020183" cy="1515532"/>
          </a:xfrm>
          <a:prstGeom prst="rect">
            <a:avLst/>
          </a:prstGeom>
          <a:noFill/>
          <a:ln w="9525">
            <a:noFill/>
            <a:miter lim="800000"/>
            <a:headEnd/>
            <a:tailEnd/>
          </a:ln>
        </p:spPr>
      </p:pic>
      <p:pic>
        <p:nvPicPr>
          <p:cNvPr id="381979" name="Picture 27" descr="logo-solo"/>
          <p:cNvPicPr>
            <a:picLocks noChangeAspect="1" noChangeArrowheads="1"/>
          </p:cNvPicPr>
          <p:nvPr/>
        </p:nvPicPr>
        <p:blipFill>
          <a:blip r:embed="rId15" cstate="print"/>
          <a:srcRect/>
          <a:stretch>
            <a:fillRect/>
          </a:stretch>
        </p:blipFill>
        <p:spPr bwMode="auto">
          <a:xfrm>
            <a:off x="6692900" y="1536703"/>
            <a:ext cx="4991100" cy="1308441"/>
          </a:xfrm>
          <a:prstGeom prst="rect">
            <a:avLst/>
          </a:prstGeom>
          <a:noFill/>
          <a:ln w="9525">
            <a:noFill/>
            <a:miter lim="800000"/>
            <a:headEnd/>
            <a:tailEnd/>
          </a:ln>
        </p:spPr>
      </p:pic>
      <p:sp>
        <p:nvSpPr>
          <p:cNvPr id="381997" name="Text Box 45"/>
          <p:cNvSpPr txBox="1">
            <a:spLocks noChangeArrowheads="1"/>
          </p:cNvSpPr>
          <p:nvPr/>
        </p:nvSpPr>
        <p:spPr bwMode="auto">
          <a:xfrm>
            <a:off x="3690512" y="86607"/>
            <a:ext cx="4843908" cy="943848"/>
          </a:xfrm>
          <a:prstGeom prst="rect">
            <a:avLst/>
          </a:prstGeom>
          <a:noFill/>
          <a:ln w="9525">
            <a:noFill/>
            <a:miter lim="800000"/>
            <a:headEnd/>
            <a:tailEnd/>
          </a:ln>
        </p:spPr>
        <p:txBody>
          <a:bodyPr wrap="none" lIns="121899" tIns="60949" rIns="121899" bIns="60949">
            <a:spAutoFit/>
          </a:bodyPr>
          <a:lstStyle/>
          <a:p>
            <a:pPr algn="l">
              <a:buFontTx/>
              <a:buNone/>
            </a:pPr>
            <a:r>
              <a:rPr lang="en-US" sz="5300" dirty="0"/>
              <a:t>“B” is for Brand</a:t>
            </a:r>
          </a:p>
        </p:txBody>
      </p:sp>
      <p:pic>
        <p:nvPicPr>
          <p:cNvPr id="13" name="Picture 12" descr="http://www.northbaybusinessjournal.com/wp-content/uploads/Wellpoint-Anthem_logos.jpg"/>
          <p:cNvPicPr>
            <a:picLocks noChangeAspect="1" noChangeArrowheads="1"/>
          </p:cNvPicPr>
          <p:nvPr/>
        </p:nvPicPr>
        <p:blipFill>
          <a:blip r:embed="rId16" cstate="print"/>
          <a:srcRect/>
          <a:stretch>
            <a:fillRect/>
          </a:stretch>
        </p:blipFill>
        <p:spPr bwMode="auto">
          <a:xfrm>
            <a:off x="9410700" y="4584700"/>
            <a:ext cx="2047875" cy="1428750"/>
          </a:xfrm>
          <a:prstGeom prst="rect">
            <a:avLst/>
          </a:prstGeom>
          <a:noFill/>
        </p:spPr>
      </p:pic>
      <p:pic>
        <p:nvPicPr>
          <p:cNvPr id="14" name="Picture 13"/>
          <p:cNvPicPr>
            <a:picLocks noChangeAspect="1"/>
          </p:cNvPicPr>
          <p:nvPr/>
        </p:nvPicPr>
        <p:blipFill>
          <a:blip r:embed="rId17" cstate="print"/>
          <a:stretch>
            <a:fillRect/>
          </a:stretch>
        </p:blipFill>
        <p:spPr>
          <a:xfrm>
            <a:off x="849881" y="5067609"/>
            <a:ext cx="2172495" cy="807623"/>
          </a:xfrm>
          <a:prstGeom prst="rect">
            <a:avLst/>
          </a:prstGeom>
        </p:spPr>
      </p:pic>
      <p:pic>
        <p:nvPicPr>
          <p:cNvPr id="15" name="Picture 14"/>
          <p:cNvPicPr>
            <a:picLocks noChangeAspect="1"/>
          </p:cNvPicPr>
          <p:nvPr/>
        </p:nvPicPr>
        <p:blipFill>
          <a:blip r:embed="rId18" cstate="print">
            <a:extLst>
              <a:ext uri="{28A0092B-C50C-407E-A947-70E740481C1C}">
                <a14:useLocalDpi xmlns:a14="http://schemas.microsoft.com/office/drawing/2010/main" xmlns="" val="0"/>
              </a:ext>
            </a:extLst>
          </a:blip>
          <a:stretch>
            <a:fillRect/>
          </a:stretch>
        </p:blipFill>
        <p:spPr>
          <a:xfrm>
            <a:off x="7037839" y="4423520"/>
            <a:ext cx="1772111" cy="1659780"/>
          </a:xfrm>
          <a:prstGeom prst="rect">
            <a:avLst/>
          </a:prstGeom>
        </p:spPr>
      </p:pic>
      <p:pic>
        <p:nvPicPr>
          <p:cNvPr id="16" name="Picture 15"/>
          <p:cNvPicPr>
            <a:picLocks noChangeAspect="1"/>
          </p:cNvPicPr>
          <p:nvPr/>
        </p:nvPicPr>
        <p:blipFill>
          <a:blip r:embed="rId19" cstate="print"/>
          <a:stretch>
            <a:fillRect/>
          </a:stretch>
        </p:blipFill>
        <p:spPr>
          <a:xfrm>
            <a:off x="4889500" y="2705100"/>
            <a:ext cx="1943100" cy="1943100"/>
          </a:xfrm>
          <a:prstGeom prst="rect">
            <a:avLst/>
          </a:prstGeom>
        </p:spPr>
      </p:pic>
      <p:pic>
        <p:nvPicPr>
          <p:cNvPr id="17" name="Picture 16"/>
          <p:cNvPicPr>
            <a:picLocks noChangeAspect="1"/>
          </p:cNvPicPr>
          <p:nvPr/>
        </p:nvPicPr>
        <p:blipFill rotWithShape="1">
          <a:blip r:embed="rId20" cstate="print">
            <a:extLst>
              <a:ext uri="{28A0092B-C50C-407E-A947-70E740481C1C}">
                <a14:useLocalDpi xmlns:a14="http://schemas.microsoft.com/office/drawing/2010/main" xmlns="" val="0"/>
              </a:ext>
            </a:extLst>
          </a:blip>
          <a:srcRect l="9017" t="5719" r="15559" b="4507"/>
          <a:stretch/>
        </p:blipFill>
        <p:spPr>
          <a:xfrm>
            <a:off x="3860800" y="4546600"/>
            <a:ext cx="1257628" cy="1600200"/>
          </a:xfrm>
          <a:prstGeom prst="rect">
            <a:avLst/>
          </a:prstGeom>
        </p:spPr>
      </p:pic>
      <p:pic>
        <p:nvPicPr>
          <p:cNvPr id="18" name="Picture 17"/>
          <p:cNvPicPr>
            <a:picLocks noChangeAspect="1"/>
          </p:cNvPicPr>
          <p:nvPr/>
        </p:nvPicPr>
        <p:blipFill>
          <a:blip r:embed="rId21" cstate="print"/>
          <a:srcRect/>
          <a:stretch>
            <a:fillRect/>
          </a:stretch>
        </p:blipFill>
        <p:spPr bwMode="auto">
          <a:xfrm>
            <a:off x="541305" y="3073400"/>
            <a:ext cx="3773520" cy="749300"/>
          </a:xfrm>
          <a:prstGeom prst="rect">
            <a:avLst/>
          </a:prstGeom>
          <a:noFill/>
          <a:ln w="9525">
            <a:noFill/>
            <a:miter lim="800000"/>
            <a:headEnd/>
            <a:tailEnd/>
          </a:ln>
        </p:spPr>
      </p:pic>
      <p:pic>
        <p:nvPicPr>
          <p:cNvPr id="19" name="Picture 18"/>
          <p:cNvPicPr>
            <a:picLocks noChangeAspect="1"/>
          </p:cNvPicPr>
          <p:nvPr/>
        </p:nvPicPr>
        <p:blipFill>
          <a:blip r:embed="rId22" cstate="print"/>
          <a:srcRect/>
          <a:stretch>
            <a:fillRect/>
          </a:stretch>
        </p:blipFill>
        <p:spPr bwMode="auto">
          <a:xfrm>
            <a:off x="5427663" y="5067300"/>
            <a:ext cx="1143000" cy="793750"/>
          </a:xfrm>
          <a:prstGeom prst="rect">
            <a:avLst/>
          </a:prstGeom>
          <a:noFill/>
          <a:ln w="9525">
            <a:noFill/>
            <a:miter lim="800000"/>
            <a:headEnd/>
            <a:tailEnd/>
          </a:ln>
        </p:spPr>
      </p:pic>
    </p:spTree>
    <p:extLst>
      <p:ext uri="{BB962C8B-B14F-4D97-AF65-F5344CB8AC3E}">
        <p14:creationId xmlns="" xmlns:p14="http://schemas.microsoft.com/office/powerpoint/2010/main" val="8326570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1997"/>
                                        </p:tgtEl>
                                        <p:attrNameLst>
                                          <p:attrName>style.visibility</p:attrName>
                                        </p:attrNameLst>
                                      </p:cBhvr>
                                      <p:to>
                                        <p:strVal val="visible"/>
                                      </p:to>
                                    </p:set>
                                    <p:animEffect transition="in" filter="wipe(left)">
                                      <p:cBhvr>
                                        <p:cTn id="7" dur="500"/>
                                        <p:tgtEl>
                                          <p:spTgt spid="38199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81958"/>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381969"/>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81955"/>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381956"/>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381976"/>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0"/>
                                          </p:stCondLst>
                                        </p:cTn>
                                        <p:tgtEl>
                                          <p:spTgt spid="381983"/>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381991"/>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381979"/>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9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245482" y="728117"/>
            <a:ext cx="11680957" cy="5562600"/>
            <a:chOff x="245482" y="728117"/>
            <a:chExt cx="11680957" cy="5562600"/>
          </a:xfrm>
        </p:grpSpPr>
        <p:sp>
          <p:nvSpPr>
            <p:cNvPr id="382979" name="Rectangle 3"/>
            <p:cNvSpPr>
              <a:spLocks noChangeArrowheads="1"/>
            </p:cNvSpPr>
            <p:nvPr/>
          </p:nvSpPr>
          <p:spPr bwMode="auto">
            <a:xfrm>
              <a:off x="245482" y="2633117"/>
              <a:ext cx="2844059" cy="533400"/>
            </a:xfrm>
            <a:prstGeom prst="rect">
              <a:avLst/>
            </a:prstGeom>
            <a:gradFill rotWithShape="1">
              <a:gsLst>
                <a:gs pos="0">
                  <a:srgbClr val="2F4776"/>
                </a:gs>
                <a:gs pos="50000">
                  <a:srgbClr val="6699FF"/>
                </a:gs>
                <a:gs pos="100000">
                  <a:srgbClr val="2F4776"/>
                </a:gs>
              </a:gsLst>
              <a:lin ang="5400000" scaled="1"/>
            </a:gradFill>
            <a:ln w="9525">
              <a:solidFill>
                <a:schemeClr val="tx1"/>
              </a:solidFill>
              <a:miter lim="800000"/>
              <a:headEnd/>
              <a:tailEnd/>
            </a:ln>
          </p:spPr>
          <p:txBody>
            <a:bodyPr wrap="none" lIns="121899" tIns="60949" rIns="121899" bIns="60949" anchor="ctr"/>
            <a:lstStyle/>
            <a:p>
              <a:pPr>
                <a:buFontTx/>
                <a:buNone/>
              </a:pPr>
              <a:r>
                <a:rPr lang="en-US" sz="2700" dirty="0"/>
                <a:t>Sarbanes-Oxley</a:t>
              </a:r>
            </a:p>
          </p:txBody>
        </p:sp>
        <p:sp>
          <p:nvSpPr>
            <p:cNvPr id="382986" name="Rectangle 10"/>
            <p:cNvSpPr>
              <a:spLocks noChangeArrowheads="1"/>
            </p:cNvSpPr>
            <p:nvPr/>
          </p:nvSpPr>
          <p:spPr bwMode="auto">
            <a:xfrm>
              <a:off x="245482" y="5071517"/>
              <a:ext cx="2844059" cy="533400"/>
            </a:xfrm>
            <a:prstGeom prst="rect">
              <a:avLst/>
            </a:prstGeom>
            <a:gradFill rotWithShape="1">
              <a:gsLst>
                <a:gs pos="0">
                  <a:srgbClr val="2F4776"/>
                </a:gs>
                <a:gs pos="50000">
                  <a:srgbClr val="6699FF"/>
                </a:gs>
                <a:gs pos="100000">
                  <a:srgbClr val="2F4776"/>
                </a:gs>
              </a:gsLst>
              <a:lin ang="5400000" scaled="1"/>
            </a:gradFill>
            <a:ln w="9525">
              <a:solidFill>
                <a:schemeClr val="tx1"/>
              </a:solidFill>
              <a:miter lim="800000"/>
              <a:headEnd/>
              <a:tailEnd/>
            </a:ln>
          </p:spPr>
          <p:txBody>
            <a:bodyPr wrap="none" lIns="121899" tIns="60949" rIns="121899" bIns="60949" anchor="ctr"/>
            <a:lstStyle/>
            <a:p>
              <a:pPr>
                <a:buFontTx/>
                <a:buNone/>
              </a:pPr>
              <a:r>
                <a:rPr lang="en-US" sz="2700" dirty="0"/>
                <a:t>Patriot Act</a:t>
              </a:r>
            </a:p>
          </p:txBody>
        </p:sp>
        <p:sp>
          <p:nvSpPr>
            <p:cNvPr id="382987" name="Rectangle 11"/>
            <p:cNvSpPr>
              <a:spLocks noChangeArrowheads="1"/>
            </p:cNvSpPr>
            <p:nvPr/>
          </p:nvSpPr>
          <p:spPr bwMode="auto">
            <a:xfrm>
              <a:off x="9082380" y="728117"/>
              <a:ext cx="2844059" cy="533400"/>
            </a:xfrm>
            <a:prstGeom prst="rect">
              <a:avLst/>
            </a:prstGeom>
            <a:gradFill rotWithShape="1">
              <a:gsLst>
                <a:gs pos="0">
                  <a:srgbClr val="2F4776"/>
                </a:gs>
                <a:gs pos="50000">
                  <a:srgbClr val="6699FF"/>
                </a:gs>
                <a:gs pos="100000">
                  <a:srgbClr val="2F4776"/>
                </a:gs>
              </a:gsLst>
              <a:lin ang="5400000" scaled="1"/>
            </a:gradFill>
            <a:ln w="9525">
              <a:solidFill>
                <a:schemeClr val="tx1"/>
              </a:solidFill>
              <a:miter lim="800000"/>
              <a:headEnd/>
              <a:tailEnd/>
            </a:ln>
          </p:spPr>
          <p:txBody>
            <a:bodyPr wrap="none" lIns="121899" tIns="60949" rIns="121899" bIns="60949" anchor="ctr"/>
            <a:lstStyle/>
            <a:p>
              <a:pPr>
                <a:buFontTx/>
                <a:buNone/>
              </a:pPr>
              <a:r>
                <a:rPr lang="en-US" sz="2700" dirty="0"/>
                <a:t>PCAOB Audit</a:t>
              </a:r>
            </a:p>
          </p:txBody>
        </p:sp>
        <p:sp>
          <p:nvSpPr>
            <p:cNvPr id="382988" name="Rectangle 12"/>
            <p:cNvSpPr>
              <a:spLocks noChangeArrowheads="1"/>
            </p:cNvSpPr>
            <p:nvPr/>
          </p:nvSpPr>
          <p:spPr bwMode="auto">
            <a:xfrm>
              <a:off x="9082380" y="3928517"/>
              <a:ext cx="2844059" cy="533400"/>
            </a:xfrm>
            <a:prstGeom prst="rect">
              <a:avLst/>
            </a:prstGeom>
            <a:gradFill rotWithShape="1">
              <a:gsLst>
                <a:gs pos="0">
                  <a:srgbClr val="2F4776"/>
                </a:gs>
                <a:gs pos="50000">
                  <a:srgbClr val="6699FF"/>
                </a:gs>
                <a:gs pos="100000">
                  <a:srgbClr val="2F4776"/>
                </a:gs>
              </a:gsLst>
              <a:lin ang="5400000" scaled="1"/>
            </a:gradFill>
            <a:ln w="9525">
              <a:solidFill>
                <a:schemeClr val="tx1"/>
              </a:solidFill>
              <a:miter lim="800000"/>
              <a:headEnd/>
              <a:tailEnd/>
            </a:ln>
          </p:spPr>
          <p:txBody>
            <a:bodyPr wrap="none" lIns="121899" tIns="60949" rIns="121899" bIns="60949" anchor="ctr"/>
            <a:lstStyle/>
            <a:p>
              <a:pPr>
                <a:buFontTx/>
                <a:buNone/>
              </a:pPr>
              <a:r>
                <a:rPr lang="en-US" sz="2700" dirty="0"/>
                <a:t>PA SB 705</a:t>
              </a:r>
            </a:p>
          </p:txBody>
        </p:sp>
        <p:sp>
          <p:nvSpPr>
            <p:cNvPr id="382989" name="Rectangle 13"/>
            <p:cNvSpPr>
              <a:spLocks noChangeArrowheads="1"/>
            </p:cNvSpPr>
            <p:nvPr/>
          </p:nvSpPr>
          <p:spPr bwMode="auto">
            <a:xfrm>
              <a:off x="9082380" y="3318917"/>
              <a:ext cx="2844059" cy="533400"/>
            </a:xfrm>
            <a:prstGeom prst="rect">
              <a:avLst/>
            </a:prstGeom>
            <a:gradFill rotWithShape="1">
              <a:gsLst>
                <a:gs pos="0">
                  <a:srgbClr val="2F4776"/>
                </a:gs>
                <a:gs pos="50000">
                  <a:srgbClr val="6699FF"/>
                </a:gs>
                <a:gs pos="100000">
                  <a:srgbClr val="2F4776"/>
                </a:gs>
              </a:gsLst>
              <a:lin ang="5400000" scaled="1"/>
            </a:gradFill>
            <a:ln w="9525">
              <a:solidFill>
                <a:schemeClr val="tx1"/>
              </a:solidFill>
              <a:miter lim="800000"/>
              <a:headEnd/>
              <a:tailEnd/>
            </a:ln>
          </p:spPr>
          <p:txBody>
            <a:bodyPr wrap="none" lIns="121899" tIns="60949" rIns="121899" bIns="60949" anchor="ctr"/>
            <a:lstStyle/>
            <a:p>
              <a:pPr>
                <a:buFontTx/>
                <a:buNone/>
              </a:pPr>
              <a:r>
                <a:rPr lang="en-US" sz="2700" dirty="0"/>
                <a:t>IL SB 1479</a:t>
              </a:r>
            </a:p>
          </p:txBody>
        </p:sp>
        <p:sp>
          <p:nvSpPr>
            <p:cNvPr id="382990" name="Rectangle 14"/>
            <p:cNvSpPr>
              <a:spLocks noChangeArrowheads="1"/>
            </p:cNvSpPr>
            <p:nvPr/>
          </p:nvSpPr>
          <p:spPr bwMode="auto">
            <a:xfrm>
              <a:off x="9082380" y="2709317"/>
              <a:ext cx="2844059" cy="533400"/>
            </a:xfrm>
            <a:prstGeom prst="rect">
              <a:avLst/>
            </a:prstGeom>
            <a:gradFill rotWithShape="1">
              <a:gsLst>
                <a:gs pos="0">
                  <a:srgbClr val="2F4776"/>
                </a:gs>
                <a:gs pos="50000">
                  <a:srgbClr val="6699FF"/>
                </a:gs>
                <a:gs pos="100000">
                  <a:srgbClr val="2F4776"/>
                </a:gs>
              </a:gsLst>
              <a:lin ang="5400000" scaled="1"/>
            </a:gradFill>
            <a:ln w="9525">
              <a:solidFill>
                <a:schemeClr val="tx1"/>
              </a:solidFill>
              <a:miter lim="800000"/>
              <a:headEnd/>
              <a:tailEnd/>
            </a:ln>
          </p:spPr>
          <p:txBody>
            <a:bodyPr wrap="none" lIns="121899" tIns="60949" rIns="121899" bIns="60949" anchor="ctr"/>
            <a:lstStyle/>
            <a:p>
              <a:pPr>
                <a:buFontTx/>
                <a:buNone/>
              </a:pPr>
              <a:r>
                <a:rPr lang="en-US" sz="2700" dirty="0"/>
                <a:t>ND SB 2251</a:t>
              </a:r>
            </a:p>
          </p:txBody>
        </p:sp>
        <p:sp>
          <p:nvSpPr>
            <p:cNvPr id="382991" name="Rectangle 15"/>
            <p:cNvSpPr>
              <a:spLocks noChangeArrowheads="1"/>
            </p:cNvSpPr>
            <p:nvPr/>
          </p:nvSpPr>
          <p:spPr bwMode="auto">
            <a:xfrm>
              <a:off x="9082380" y="2099717"/>
              <a:ext cx="2844059" cy="533400"/>
            </a:xfrm>
            <a:prstGeom prst="rect">
              <a:avLst/>
            </a:prstGeom>
            <a:gradFill rotWithShape="1">
              <a:gsLst>
                <a:gs pos="0">
                  <a:srgbClr val="2F4776"/>
                </a:gs>
                <a:gs pos="50000">
                  <a:srgbClr val="6699FF"/>
                </a:gs>
                <a:gs pos="100000">
                  <a:srgbClr val="2F4776"/>
                </a:gs>
              </a:gsLst>
              <a:lin ang="5400000" scaled="1"/>
            </a:gradFill>
            <a:ln w="9525">
              <a:solidFill>
                <a:schemeClr val="tx1"/>
              </a:solidFill>
              <a:miter lim="800000"/>
              <a:headEnd/>
              <a:tailEnd/>
            </a:ln>
          </p:spPr>
          <p:txBody>
            <a:bodyPr wrap="none" lIns="121899" tIns="60949" rIns="121899" bIns="60949" anchor="ctr"/>
            <a:lstStyle/>
            <a:p>
              <a:pPr>
                <a:buFontTx/>
                <a:buNone/>
              </a:pPr>
              <a:r>
                <a:rPr lang="en-US" sz="2700" dirty="0"/>
                <a:t>WA SB 6043</a:t>
              </a:r>
            </a:p>
          </p:txBody>
        </p:sp>
        <p:sp>
          <p:nvSpPr>
            <p:cNvPr id="382992" name="Rectangle 16"/>
            <p:cNvSpPr>
              <a:spLocks noChangeArrowheads="1"/>
            </p:cNvSpPr>
            <p:nvPr/>
          </p:nvSpPr>
          <p:spPr bwMode="auto">
            <a:xfrm>
              <a:off x="245482" y="4461917"/>
              <a:ext cx="2844059" cy="533400"/>
            </a:xfrm>
            <a:prstGeom prst="rect">
              <a:avLst/>
            </a:prstGeom>
            <a:gradFill rotWithShape="1">
              <a:gsLst>
                <a:gs pos="0">
                  <a:srgbClr val="2F4776"/>
                </a:gs>
                <a:gs pos="50000">
                  <a:srgbClr val="6699FF"/>
                </a:gs>
                <a:gs pos="100000">
                  <a:srgbClr val="2F4776"/>
                </a:gs>
              </a:gsLst>
              <a:lin ang="5400000" scaled="1"/>
            </a:gradFill>
            <a:ln w="9525">
              <a:solidFill>
                <a:schemeClr val="tx1"/>
              </a:solidFill>
              <a:miter lim="800000"/>
              <a:headEnd/>
              <a:tailEnd/>
            </a:ln>
          </p:spPr>
          <p:txBody>
            <a:bodyPr wrap="none" lIns="121899" tIns="60949" rIns="121899" bIns="60949" anchor="ctr"/>
            <a:lstStyle/>
            <a:p>
              <a:pPr>
                <a:buFontTx/>
                <a:buNone/>
              </a:pPr>
              <a:r>
                <a:rPr lang="en-US" sz="2700" dirty="0"/>
                <a:t>PIPEDA</a:t>
              </a:r>
            </a:p>
          </p:txBody>
        </p:sp>
        <p:sp>
          <p:nvSpPr>
            <p:cNvPr id="382993" name="Rectangle 17"/>
            <p:cNvSpPr>
              <a:spLocks noChangeArrowheads="1"/>
            </p:cNvSpPr>
            <p:nvPr/>
          </p:nvSpPr>
          <p:spPr bwMode="auto">
            <a:xfrm>
              <a:off x="6136748" y="728117"/>
              <a:ext cx="2844059" cy="533400"/>
            </a:xfrm>
            <a:prstGeom prst="rect">
              <a:avLst/>
            </a:prstGeom>
            <a:gradFill rotWithShape="1">
              <a:gsLst>
                <a:gs pos="0">
                  <a:srgbClr val="2F4776"/>
                </a:gs>
                <a:gs pos="50000">
                  <a:srgbClr val="6699FF"/>
                </a:gs>
                <a:gs pos="100000">
                  <a:srgbClr val="2F4776"/>
                </a:gs>
              </a:gsLst>
              <a:lin ang="5400000" scaled="1"/>
            </a:gradFill>
            <a:ln w="9525">
              <a:solidFill>
                <a:schemeClr val="tx1"/>
              </a:solidFill>
              <a:miter lim="800000"/>
              <a:headEnd/>
              <a:tailEnd/>
            </a:ln>
          </p:spPr>
          <p:txBody>
            <a:bodyPr wrap="none" lIns="121899" tIns="60949" rIns="121899" bIns="60949" anchor="ctr"/>
            <a:lstStyle/>
            <a:p>
              <a:pPr>
                <a:buFontTx/>
                <a:buNone/>
              </a:pPr>
              <a:r>
                <a:rPr lang="en-US" sz="2700" dirty="0"/>
                <a:t>OFAC</a:t>
              </a:r>
            </a:p>
          </p:txBody>
        </p:sp>
        <p:sp>
          <p:nvSpPr>
            <p:cNvPr id="382994" name="Rectangle 18"/>
            <p:cNvSpPr>
              <a:spLocks noChangeArrowheads="1"/>
            </p:cNvSpPr>
            <p:nvPr/>
          </p:nvSpPr>
          <p:spPr bwMode="auto">
            <a:xfrm>
              <a:off x="245482" y="728117"/>
              <a:ext cx="2844059" cy="533400"/>
            </a:xfrm>
            <a:prstGeom prst="rect">
              <a:avLst/>
            </a:prstGeom>
            <a:gradFill rotWithShape="1">
              <a:gsLst>
                <a:gs pos="0">
                  <a:srgbClr val="2F4776"/>
                </a:gs>
                <a:gs pos="50000">
                  <a:srgbClr val="6699FF"/>
                </a:gs>
                <a:gs pos="100000">
                  <a:srgbClr val="2F4776"/>
                </a:gs>
              </a:gsLst>
              <a:lin ang="5400000" scaled="1"/>
            </a:gradFill>
            <a:ln w="9525">
              <a:solidFill>
                <a:schemeClr val="tx1"/>
              </a:solidFill>
              <a:miter lim="800000"/>
              <a:headEnd/>
              <a:tailEnd/>
            </a:ln>
          </p:spPr>
          <p:txBody>
            <a:bodyPr wrap="none" lIns="121899" tIns="60949" rIns="121899" bIns="60949" anchor="ctr"/>
            <a:lstStyle/>
            <a:p>
              <a:pPr>
                <a:buFontTx/>
                <a:buNone/>
              </a:pPr>
              <a:r>
                <a:rPr lang="en-US" sz="2700" dirty="0"/>
                <a:t>NIST</a:t>
              </a:r>
            </a:p>
          </p:txBody>
        </p:sp>
        <p:sp>
          <p:nvSpPr>
            <p:cNvPr id="382995" name="Rectangle 19"/>
            <p:cNvSpPr>
              <a:spLocks noChangeArrowheads="1"/>
            </p:cNvSpPr>
            <p:nvPr/>
          </p:nvSpPr>
          <p:spPr bwMode="auto">
            <a:xfrm>
              <a:off x="245482" y="5757317"/>
              <a:ext cx="2844059" cy="533400"/>
            </a:xfrm>
            <a:prstGeom prst="rect">
              <a:avLst/>
            </a:prstGeom>
            <a:gradFill rotWithShape="1">
              <a:gsLst>
                <a:gs pos="0">
                  <a:srgbClr val="2F4776"/>
                </a:gs>
                <a:gs pos="50000">
                  <a:srgbClr val="6699FF"/>
                </a:gs>
                <a:gs pos="100000">
                  <a:srgbClr val="2F4776"/>
                </a:gs>
              </a:gsLst>
              <a:lin ang="5400000" scaled="1"/>
            </a:gradFill>
            <a:ln w="9525">
              <a:solidFill>
                <a:schemeClr val="tx1"/>
              </a:solidFill>
              <a:miter lim="800000"/>
              <a:headEnd/>
              <a:tailEnd/>
            </a:ln>
          </p:spPr>
          <p:txBody>
            <a:bodyPr wrap="none" lIns="121899" tIns="60949" rIns="121899" bIns="60949" anchor="ctr"/>
            <a:lstStyle/>
            <a:p>
              <a:pPr>
                <a:buFontTx/>
                <a:buNone/>
              </a:pPr>
              <a:r>
                <a:rPr lang="en-US" sz="2700" dirty="0"/>
                <a:t>HSPD-12</a:t>
              </a:r>
            </a:p>
          </p:txBody>
        </p:sp>
        <p:sp>
          <p:nvSpPr>
            <p:cNvPr id="382996" name="Rectangle 20"/>
            <p:cNvSpPr>
              <a:spLocks noChangeArrowheads="1"/>
            </p:cNvSpPr>
            <p:nvPr/>
          </p:nvSpPr>
          <p:spPr bwMode="auto">
            <a:xfrm>
              <a:off x="245482" y="3242717"/>
              <a:ext cx="2844059" cy="533400"/>
            </a:xfrm>
            <a:prstGeom prst="rect">
              <a:avLst/>
            </a:prstGeom>
            <a:gradFill rotWithShape="1">
              <a:gsLst>
                <a:gs pos="0">
                  <a:srgbClr val="2F4776"/>
                </a:gs>
                <a:gs pos="50000">
                  <a:srgbClr val="6699FF"/>
                </a:gs>
                <a:gs pos="100000">
                  <a:srgbClr val="2F4776"/>
                </a:gs>
              </a:gsLst>
              <a:lin ang="5400000" scaled="1"/>
            </a:gradFill>
            <a:ln w="9525">
              <a:solidFill>
                <a:schemeClr val="tx1"/>
              </a:solidFill>
              <a:miter lim="800000"/>
              <a:headEnd/>
              <a:tailEnd/>
            </a:ln>
          </p:spPr>
          <p:txBody>
            <a:bodyPr wrap="none" lIns="121899" tIns="60949" rIns="121899" bIns="60949" anchor="ctr"/>
            <a:lstStyle/>
            <a:p>
              <a:pPr>
                <a:buFontTx/>
                <a:buNone/>
              </a:pPr>
              <a:r>
                <a:rPr lang="en-US" sz="2700" dirty="0"/>
                <a:t>FTC 16 CFR 314</a:t>
              </a:r>
            </a:p>
          </p:txBody>
        </p:sp>
        <p:sp>
          <p:nvSpPr>
            <p:cNvPr id="382997" name="Rectangle 21"/>
            <p:cNvSpPr>
              <a:spLocks noChangeArrowheads="1"/>
            </p:cNvSpPr>
            <p:nvPr/>
          </p:nvSpPr>
          <p:spPr bwMode="auto">
            <a:xfrm>
              <a:off x="6136748" y="5757317"/>
              <a:ext cx="2844059" cy="533400"/>
            </a:xfrm>
            <a:prstGeom prst="rect">
              <a:avLst/>
            </a:prstGeom>
            <a:gradFill rotWithShape="1">
              <a:gsLst>
                <a:gs pos="0">
                  <a:srgbClr val="2F4776"/>
                </a:gs>
                <a:gs pos="50000">
                  <a:srgbClr val="6699FF"/>
                </a:gs>
                <a:gs pos="100000">
                  <a:srgbClr val="2F4776"/>
                </a:gs>
              </a:gsLst>
              <a:lin ang="5400000" scaled="1"/>
            </a:gradFill>
            <a:ln w="9525">
              <a:solidFill>
                <a:schemeClr val="tx1"/>
              </a:solidFill>
              <a:miter lim="800000"/>
              <a:headEnd/>
              <a:tailEnd/>
            </a:ln>
          </p:spPr>
          <p:txBody>
            <a:bodyPr wrap="none" lIns="121899" tIns="60949" rIns="121899" bIns="60949" anchor="ctr"/>
            <a:lstStyle/>
            <a:p>
              <a:pPr>
                <a:buFontTx/>
                <a:buNone/>
              </a:pPr>
              <a:r>
                <a:rPr lang="en-US" sz="2700" dirty="0"/>
                <a:t>FISMA PL107-347</a:t>
              </a:r>
            </a:p>
          </p:txBody>
        </p:sp>
        <p:sp>
          <p:nvSpPr>
            <p:cNvPr id="382998" name="Rectangle 22"/>
            <p:cNvSpPr>
              <a:spLocks noChangeArrowheads="1"/>
            </p:cNvSpPr>
            <p:nvPr/>
          </p:nvSpPr>
          <p:spPr bwMode="auto">
            <a:xfrm>
              <a:off x="3191115" y="5757317"/>
              <a:ext cx="2844059" cy="533400"/>
            </a:xfrm>
            <a:prstGeom prst="rect">
              <a:avLst/>
            </a:prstGeom>
            <a:gradFill rotWithShape="1">
              <a:gsLst>
                <a:gs pos="0">
                  <a:srgbClr val="2F4776"/>
                </a:gs>
                <a:gs pos="50000">
                  <a:srgbClr val="6699FF"/>
                </a:gs>
                <a:gs pos="100000">
                  <a:srgbClr val="2F4776"/>
                </a:gs>
              </a:gsLst>
              <a:lin ang="5400000" scaled="1"/>
            </a:gradFill>
            <a:ln w="9525">
              <a:solidFill>
                <a:schemeClr val="tx1"/>
              </a:solidFill>
              <a:miter lim="800000"/>
              <a:headEnd/>
              <a:tailEnd/>
            </a:ln>
          </p:spPr>
          <p:txBody>
            <a:bodyPr wrap="none" lIns="121899" tIns="60949" rIns="121899" bIns="60949" anchor="ctr"/>
            <a:lstStyle/>
            <a:p>
              <a:pPr>
                <a:buFontTx/>
                <a:buNone/>
              </a:pPr>
              <a:r>
                <a:rPr lang="en-US" sz="2700" dirty="0"/>
                <a:t>FERPA</a:t>
              </a:r>
            </a:p>
          </p:txBody>
        </p:sp>
        <p:sp>
          <p:nvSpPr>
            <p:cNvPr id="382999" name="Rectangle 23"/>
            <p:cNvSpPr>
              <a:spLocks noChangeArrowheads="1"/>
            </p:cNvSpPr>
            <p:nvPr/>
          </p:nvSpPr>
          <p:spPr bwMode="auto">
            <a:xfrm>
              <a:off x="3191115" y="728117"/>
              <a:ext cx="2844059" cy="533400"/>
            </a:xfrm>
            <a:prstGeom prst="rect">
              <a:avLst/>
            </a:prstGeom>
            <a:gradFill rotWithShape="1">
              <a:gsLst>
                <a:gs pos="0">
                  <a:srgbClr val="2F4776"/>
                </a:gs>
                <a:gs pos="50000">
                  <a:srgbClr val="6699FF"/>
                </a:gs>
                <a:gs pos="100000">
                  <a:srgbClr val="2F4776"/>
                </a:gs>
              </a:gsLst>
              <a:lin ang="5400000" scaled="1"/>
            </a:gradFill>
            <a:ln w="9525">
              <a:solidFill>
                <a:schemeClr val="tx1"/>
              </a:solidFill>
              <a:miter lim="800000"/>
              <a:headEnd/>
              <a:tailEnd/>
            </a:ln>
          </p:spPr>
          <p:txBody>
            <a:bodyPr wrap="none" lIns="121899" tIns="60949" rIns="121899" bIns="60949" anchor="ctr"/>
            <a:lstStyle/>
            <a:p>
              <a:pPr>
                <a:buFontTx/>
                <a:buNone/>
              </a:pPr>
              <a:r>
                <a:rPr lang="en-US" sz="2700" dirty="0"/>
                <a:t>FIPS 140-1 &amp; 201</a:t>
              </a:r>
            </a:p>
          </p:txBody>
        </p:sp>
        <p:sp>
          <p:nvSpPr>
            <p:cNvPr id="383000" name="Rectangle 24"/>
            <p:cNvSpPr>
              <a:spLocks noChangeArrowheads="1"/>
            </p:cNvSpPr>
            <p:nvPr/>
          </p:nvSpPr>
          <p:spPr bwMode="auto">
            <a:xfrm>
              <a:off x="9082380" y="4538117"/>
              <a:ext cx="2844059" cy="533400"/>
            </a:xfrm>
            <a:prstGeom prst="rect">
              <a:avLst/>
            </a:prstGeom>
            <a:gradFill rotWithShape="1">
              <a:gsLst>
                <a:gs pos="0">
                  <a:srgbClr val="2F4776"/>
                </a:gs>
                <a:gs pos="50000">
                  <a:srgbClr val="6699FF"/>
                </a:gs>
                <a:gs pos="100000">
                  <a:srgbClr val="2F4776"/>
                </a:gs>
              </a:gsLst>
              <a:lin ang="5400000" scaled="1"/>
            </a:gradFill>
            <a:ln w="9525">
              <a:solidFill>
                <a:schemeClr val="tx1"/>
              </a:solidFill>
              <a:miter lim="800000"/>
              <a:headEnd/>
              <a:tailEnd/>
            </a:ln>
          </p:spPr>
          <p:txBody>
            <a:bodyPr wrap="none" lIns="121899" tIns="60949" rIns="121899" bIns="60949" anchor="ctr"/>
            <a:lstStyle/>
            <a:p>
              <a:pPr>
                <a:buFontTx/>
                <a:buNone/>
              </a:pPr>
              <a:r>
                <a:rPr lang="en-US" sz="2700" dirty="0"/>
                <a:t>EU Privacy</a:t>
              </a:r>
            </a:p>
          </p:txBody>
        </p:sp>
        <p:sp>
          <p:nvSpPr>
            <p:cNvPr id="383001" name="Rectangle 25"/>
            <p:cNvSpPr>
              <a:spLocks noChangeArrowheads="1"/>
            </p:cNvSpPr>
            <p:nvPr/>
          </p:nvSpPr>
          <p:spPr bwMode="auto">
            <a:xfrm>
              <a:off x="245482" y="1947317"/>
              <a:ext cx="2844059" cy="533400"/>
            </a:xfrm>
            <a:prstGeom prst="rect">
              <a:avLst/>
            </a:prstGeom>
            <a:gradFill rotWithShape="1">
              <a:gsLst>
                <a:gs pos="0">
                  <a:srgbClr val="2F4776"/>
                </a:gs>
                <a:gs pos="50000">
                  <a:srgbClr val="6699FF"/>
                </a:gs>
                <a:gs pos="100000">
                  <a:srgbClr val="2F4776"/>
                </a:gs>
              </a:gsLst>
              <a:lin ang="5400000" scaled="1"/>
            </a:gradFill>
            <a:ln w="9525">
              <a:solidFill>
                <a:schemeClr val="tx1"/>
              </a:solidFill>
              <a:miter lim="800000"/>
              <a:headEnd/>
              <a:tailEnd/>
            </a:ln>
          </p:spPr>
          <p:txBody>
            <a:bodyPr wrap="none" lIns="121899" tIns="60949" rIns="121899" bIns="60949" anchor="ctr"/>
            <a:lstStyle/>
            <a:p>
              <a:pPr>
                <a:buFontTx/>
                <a:buNone/>
              </a:pPr>
              <a:r>
                <a:rPr lang="en-US" sz="2700" dirty="0"/>
                <a:t>GLB</a:t>
              </a:r>
            </a:p>
          </p:txBody>
        </p:sp>
        <p:sp>
          <p:nvSpPr>
            <p:cNvPr id="383002" name="Rectangle 26"/>
            <p:cNvSpPr>
              <a:spLocks noChangeArrowheads="1"/>
            </p:cNvSpPr>
            <p:nvPr/>
          </p:nvSpPr>
          <p:spPr bwMode="auto">
            <a:xfrm>
              <a:off x="245482" y="1337717"/>
              <a:ext cx="2844059" cy="533400"/>
            </a:xfrm>
            <a:prstGeom prst="rect">
              <a:avLst/>
            </a:prstGeom>
            <a:gradFill rotWithShape="1">
              <a:gsLst>
                <a:gs pos="0">
                  <a:srgbClr val="2F4776"/>
                </a:gs>
                <a:gs pos="50000">
                  <a:srgbClr val="6699FF"/>
                </a:gs>
                <a:gs pos="100000">
                  <a:srgbClr val="2F4776"/>
                </a:gs>
              </a:gsLst>
              <a:lin ang="5400000" scaled="1"/>
            </a:gradFill>
            <a:ln w="9525">
              <a:solidFill>
                <a:schemeClr val="tx1"/>
              </a:solidFill>
              <a:miter lim="800000"/>
              <a:headEnd/>
              <a:tailEnd/>
            </a:ln>
          </p:spPr>
          <p:txBody>
            <a:bodyPr wrap="none" lIns="121899" tIns="60949" rIns="121899" bIns="60949" anchor="ctr"/>
            <a:lstStyle/>
            <a:p>
              <a:pPr>
                <a:buFontTx/>
                <a:buNone/>
              </a:pPr>
              <a:r>
                <a:rPr lang="en-US" sz="2700" dirty="0"/>
                <a:t>21CFR Part 11</a:t>
              </a:r>
            </a:p>
          </p:txBody>
        </p:sp>
        <p:sp>
          <p:nvSpPr>
            <p:cNvPr id="383003" name="Rectangle 27"/>
            <p:cNvSpPr>
              <a:spLocks noChangeArrowheads="1"/>
            </p:cNvSpPr>
            <p:nvPr/>
          </p:nvSpPr>
          <p:spPr bwMode="auto">
            <a:xfrm>
              <a:off x="9082380" y="1413917"/>
              <a:ext cx="2844059" cy="533400"/>
            </a:xfrm>
            <a:prstGeom prst="rect">
              <a:avLst/>
            </a:prstGeom>
            <a:gradFill rotWithShape="1">
              <a:gsLst>
                <a:gs pos="0">
                  <a:srgbClr val="2F4776"/>
                </a:gs>
                <a:gs pos="50000">
                  <a:srgbClr val="6699FF"/>
                </a:gs>
                <a:gs pos="100000">
                  <a:srgbClr val="2F4776"/>
                </a:gs>
              </a:gsLst>
              <a:lin ang="5400000" scaled="1"/>
            </a:gradFill>
            <a:ln w="9525">
              <a:solidFill>
                <a:schemeClr val="tx1"/>
              </a:solidFill>
              <a:miter lim="800000"/>
              <a:headEnd/>
              <a:tailEnd/>
            </a:ln>
          </p:spPr>
          <p:txBody>
            <a:bodyPr wrap="none" lIns="121899" tIns="60949" rIns="121899" bIns="60949" anchor="ctr"/>
            <a:lstStyle/>
            <a:p>
              <a:pPr>
                <a:buFontTx/>
                <a:buNone/>
              </a:pPr>
              <a:r>
                <a:rPr lang="en-US" sz="2700" dirty="0"/>
                <a:t>CA SB 1386</a:t>
              </a:r>
            </a:p>
          </p:txBody>
        </p:sp>
        <p:sp>
          <p:nvSpPr>
            <p:cNvPr id="383004" name="Rectangle 28"/>
            <p:cNvSpPr>
              <a:spLocks noChangeArrowheads="1"/>
            </p:cNvSpPr>
            <p:nvPr/>
          </p:nvSpPr>
          <p:spPr bwMode="auto">
            <a:xfrm>
              <a:off x="9082380" y="5147717"/>
              <a:ext cx="2844059" cy="533400"/>
            </a:xfrm>
            <a:prstGeom prst="rect">
              <a:avLst/>
            </a:prstGeom>
            <a:gradFill rotWithShape="1">
              <a:gsLst>
                <a:gs pos="0">
                  <a:srgbClr val="2F4776"/>
                </a:gs>
                <a:gs pos="50000">
                  <a:srgbClr val="6699FF"/>
                </a:gs>
                <a:gs pos="100000">
                  <a:srgbClr val="2F4776"/>
                </a:gs>
              </a:gsLst>
              <a:lin ang="5400000" scaled="1"/>
            </a:gradFill>
            <a:ln w="9525">
              <a:solidFill>
                <a:schemeClr val="tx1"/>
              </a:solidFill>
              <a:miter lim="800000"/>
              <a:headEnd/>
              <a:tailEnd/>
            </a:ln>
          </p:spPr>
          <p:txBody>
            <a:bodyPr wrap="none" lIns="121899" tIns="60949" rIns="121899" bIns="60949" anchor="ctr"/>
            <a:lstStyle/>
            <a:p>
              <a:pPr>
                <a:buFontTx/>
                <a:buNone/>
              </a:pPr>
              <a:r>
                <a:rPr lang="en-US" sz="2700" dirty="0"/>
                <a:t>Basel II</a:t>
              </a:r>
            </a:p>
          </p:txBody>
        </p:sp>
        <p:sp>
          <p:nvSpPr>
            <p:cNvPr id="383005" name="Rectangle 29"/>
            <p:cNvSpPr>
              <a:spLocks noChangeArrowheads="1"/>
            </p:cNvSpPr>
            <p:nvPr/>
          </p:nvSpPr>
          <p:spPr bwMode="auto">
            <a:xfrm>
              <a:off x="9082380" y="5757317"/>
              <a:ext cx="2844059" cy="533400"/>
            </a:xfrm>
            <a:prstGeom prst="rect">
              <a:avLst/>
            </a:prstGeom>
            <a:gradFill rotWithShape="1">
              <a:gsLst>
                <a:gs pos="0">
                  <a:srgbClr val="2F4776"/>
                </a:gs>
                <a:gs pos="50000">
                  <a:srgbClr val="6699FF"/>
                </a:gs>
                <a:gs pos="100000">
                  <a:srgbClr val="2F4776"/>
                </a:gs>
              </a:gsLst>
              <a:lin ang="5400000" scaled="1"/>
            </a:gradFill>
            <a:ln w="9525">
              <a:solidFill>
                <a:schemeClr val="tx1"/>
              </a:solidFill>
              <a:miter lim="800000"/>
              <a:headEnd/>
              <a:tailEnd/>
            </a:ln>
          </p:spPr>
          <p:txBody>
            <a:bodyPr wrap="none" lIns="121899" tIns="60949" rIns="121899" bIns="60949" anchor="ctr"/>
            <a:lstStyle/>
            <a:p>
              <a:pPr>
                <a:buFontTx/>
                <a:buNone/>
              </a:pPr>
              <a:r>
                <a:rPr lang="en-US" sz="2700" dirty="0"/>
                <a:t>BSA</a:t>
              </a:r>
            </a:p>
          </p:txBody>
        </p:sp>
        <p:sp>
          <p:nvSpPr>
            <p:cNvPr id="383006" name="Rectangle 30"/>
            <p:cNvSpPr>
              <a:spLocks noChangeArrowheads="1"/>
            </p:cNvSpPr>
            <p:nvPr/>
          </p:nvSpPr>
          <p:spPr bwMode="auto">
            <a:xfrm>
              <a:off x="245482" y="3852317"/>
              <a:ext cx="2844059" cy="533400"/>
            </a:xfrm>
            <a:prstGeom prst="rect">
              <a:avLst/>
            </a:prstGeom>
            <a:gradFill rotWithShape="1">
              <a:gsLst>
                <a:gs pos="0">
                  <a:srgbClr val="2F4776"/>
                </a:gs>
                <a:gs pos="50000">
                  <a:srgbClr val="6699FF"/>
                </a:gs>
                <a:gs pos="100000">
                  <a:srgbClr val="2F4776"/>
                </a:gs>
              </a:gsLst>
              <a:lin ang="5400000" scaled="1"/>
            </a:gradFill>
            <a:ln w="9525">
              <a:solidFill>
                <a:schemeClr val="tx1"/>
              </a:solidFill>
              <a:miter lim="800000"/>
              <a:headEnd/>
              <a:tailEnd/>
            </a:ln>
          </p:spPr>
          <p:txBody>
            <a:bodyPr wrap="none" lIns="121899" tIns="60949" rIns="121899" bIns="60949" anchor="ctr"/>
            <a:lstStyle/>
            <a:p>
              <a:pPr>
                <a:buFontTx/>
                <a:buNone/>
              </a:pPr>
              <a:r>
                <a:rPr lang="en-US" sz="2700" dirty="0"/>
                <a:t>HIPAA</a:t>
              </a:r>
            </a:p>
          </p:txBody>
        </p:sp>
      </p:grpSp>
      <p:sp>
        <p:nvSpPr>
          <p:cNvPr id="383008" name="Text Box 32"/>
          <p:cNvSpPr txBox="1">
            <a:spLocks noChangeArrowheads="1"/>
          </p:cNvSpPr>
          <p:nvPr/>
        </p:nvSpPr>
        <p:spPr bwMode="auto">
          <a:xfrm>
            <a:off x="4119371" y="0"/>
            <a:ext cx="2936869" cy="800197"/>
          </a:xfrm>
          <a:prstGeom prst="rect">
            <a:avLst/>
          </a:prstGeom>
          <a:noFill/>
          <a:ln w="9525">
            <a:noFill/>
            <a:miter lim="800000"/>
            <a:headEnd/>
            <a:tailEnd/>
          </a:ln>
        </p:spPr>
        <p:txBody>
          <a:bodyPr wrap="none" lIns="121899" tIns="60949" rIns="121899" bIns="60949">
            <a:spAutoFit/>
          </a:bodyPr>
          <a:lstStyle/>
          <a:p>
            <a:pPr algn="l">
              <a:buFontTx/>
              <a:buNone/>
            </a:pPr>
            <a:r>
              <a:rPr lang="en-US" sz="4400" dirty="0"/>
              <a:t>Compliance</a:t>
            </a:r>
            <a:endParaRPr lang="en-US" sz="5300" dirty="0"/>
          </a:p>
        </p:txBody>
      </p:sp>
      <p:sp>
        <p:nvSpPr>
          <p:cNvPr id="383010" name="WordArt 34"/>
          <p:cNvSpPr>
            <a:spLocks noChangeArrowheads="1" noChangeShapeType="1" noTextEdit="1"/>
          </p:cNvSpPr>
          <p:nvPr/>
        </p:nvSpPr>
        <p:spPr bwMode="auto">
          <a:xfrm>
            <a:off x="4943258" y="2175920"/>
            <a:ext cx="2310798" cy="2520951"/>
          </a:xfrm>
          <a:prstGeom prst="rect">
            <a:avLst/>
          </a:prstGeom>
        </p:spPr>
        <p:txBody>
          <a:bodyPr wrap="none" lIns="121899" tIns="60949" rIns="121899" bIns="60949" fromWordArt="1">
            <a:prstTxWarp prst="textPlain">
              <a:avLst>
                <a:gd name="adj" fmla="val 50000"/>
              </a:avLst>
            </a:prstTxWarp>
          </a:bodyPr>
          <a:lstStyle/>
          <a:p>
            <a:r>
              <a:rPr lang="en-US" sz="8000" kern="10" dirty="0">
                <a:ln w="19050">
                  <a:solidFill>
                    <a:srgbClr val="99CCFF"/>
                  </a:solidFill>
                  <a:round/>
                  <a:headEnd/>
                  <a:tailEnd/>
                </a:ln>
                <a:solidFill>
                  <a:srgbClr val="0066CC"/>
                </a:solidFill>
                <a:effectLst>
                  <a:outerShdw dist="35921" dir="2700000" algn="ctr" rotWithShape="0">
                    <a:srgbClr val="990000"/>
                  </a:outerShdw>
                </a:effectLst>
                <a:latin typeface="Impact"/>
              </a:rPr>
              <a:t>C</a:t>
            </a:r>
          </a:p>
        </p:txBody>
      </p:sp>
    </p:spTree>
    <p:extLst>
      <p:ext uri="{BB962C8B-B14F-4D97-AF65-F5344CB8AC3E}">
        <p14:creationId xmlns="" xmlns:p14="http://schemas.microsoft.com/office/powerpoint/2010/main" val="71575586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383010"/>
                                        </p:tgtEl>
                                        <p:attrNameLst>
                                          <p:attrName>style.visibility</p:attrName>
                                        </p:attrNameLst>
                                      </p:cBhvr>
                                      <p:to>
                                        <p:strVal val="visible"/>
                                      </p:to>
                                    </p:set>
                                    <p:anim calcmode="lin" valueType="num">
                                      <p:cBhvr>
                                        <p:cTn id="7" dur="1000" fill="hold"/>
                                        <p:tgtEl>
                                          <p:spTgt spid="383010"/>
                                        </p:tgtEl>
                                        <p:attrNameLst>
                                          <p:attrName>ppt_w</p:attrName>
                                        </p:attrNameLst>
                                      </p:cBhvr>
                                      <p:tavLst>
                                        <p:tav tm="0">
                                          <p:val>
                                            <p:strVal val="#ppt_w+.3"/>
                                          </p:val>
                                        </p:tav>
                                        <p:tav tm="100000">
                                          <p:val>
                                            <p:strVal val="#ppt_w"/>
                                          </p:val>
                                        </p:tav>
                                      </p:tavLst>
                                    </p:anim>
                                    <p:anim calcmode="lin" valueType="num">
                                      <p:cBhvr>
                                        <p:cTn id="8" dur="1000" fill="hold"/>
                                        <p:tgtEl>
                                          <p:spTgt spid="383010"/>
                                        </p:tgtEl>
                                        <p:attrNameLst>
                                          <p:attrName>ppt_h</p:attrName>
                                        </p:attrNameLst>
                                      </p:cBhvr>
                                      <p:tavLst>
                                        <p:tav tm="0">
                                          <p:val>
                                            <p:strVal val="#ppt_h"/>
                                          </p:val>
                                        </p:tav>
                                        <p:tav tm="100000">
                                          <p:val>
                                            <p:strVal val="#ppt_h"/>
                                          </p:val>
                                        </p:tav>
                                      </p:tavLst>
                                    </p:anim>
                                    <p:animEffect transition="in" filter="fade">
                                      <p:cBhvr>
                                        <p:cTn id="9" dur="1000"/>
                                        <p:tgtEl>
                                          <p:spTgt spid="383010"/>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83008"/>
                                        </p:tgtEl>
                                        <p:attrNameLst>
                                          <p:attrName>style.visibility</p:attrName>
                                        </p:attrNameLst>
                                      </p:cBhvr>
                                      <p:to>
                                        <p:strVal val="visible"/>
                                      </p:to>
                                    </p:set>
                                    <p:animEffect transition="in" filter="wipe(left)">
                                      <p:cBhvr>
                                        <p:cTn id="13" dur="500"/>
                                        <p:tgtEl>
                                          <p:spTgt spid="383008"/>
                                        </p:tgtEl>
                                      </p:cBhvr>
                                    </p:animEffect>
                                  </p:childTnLst>
                                </p:cTn>
                              </p:par>
                            </p:childTnLst>
                          </p:cTn>
                        </p:par>
                        <p:par>
                          <p:cTn id="14" fill="hold">
                            <p:stCondLst>
                              <p:cond delay="1500"/>
                            </p:stCondLst>
                            <p:childTnLst>
                              <p:par>
                                <p:cTn id="15" presetID="17" presetClass="entr" presetSubtype="1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008" grpId="0"/>
      <p:bldP spid="3830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292680_OOWSF14_16x9">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 xmlns:thm15="http://schemas.microsoft.com/office/thememl/2012/main" name="Oracle_16x9-2014-v2" id="{21E8F4B6-347B-40C1-9A8C-DFBA28E9DEDD}" vid="{4C3152DF-9323-4077-B2C4-B031D71DC4E4}"/>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292680_OOWSF14_16x9</Template>
  <TotalTime>1774</TotalTime>
  <Words>2351</Words>
  <Application>Microsoft Office PowerPoint</Application>
  <PresentationFormat>Custom</PresentationFormat>
  <Paragraphs>759</Paragraphs>
  <Slides>38</Slides>
  <Notes>30</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0" baseType="lpstr">
      <vt:lpstr>292680_OOWSF14_16x9</vt:lpstr>
      <vt:lpstr>Photo Editor Photo</vt:lpstr>
      <vt:lpstr>1st Threat and Risk Information  Exchange Day</vt:lpstr>
      <vt:lpstr>Oracle’s R&amp;D drives Standards and Technologies for all Industries</vt:lpstr>
      <vt:lpstr>Oracle Standards Body Participation</vt:lpstr>
      <vt:lpstr>Must improve Sharing of Threat and Risk information across all domains, sectors, industries and audiences </vt:lpstr>
      <vt:lpstr>A (Pessimistic) View on Cyber Security</vt:lpstr>
      <vt:lpstr>Slide 6</vt:lpstr>
      <vt:lpstr>Slide 7</vt:lpstr>
      <vt:lpstr>Slide 8</vt:lpstr>
      <vt:lpstr>Slide 9</vt:lpstr>
      <vt:lpstr>From Mistakes to Malicious</vt:lpstr>
      <vt:lpstr>Oracle - Data Informing Smarter Action Everywhere </vt:lpstr>
      <vt:lpstr>Oracle Data and Information Services Today</vt:lpstr>
      <vt:lpstr>Information flow: Cross Domain, Industries &amp; Audiences</vt:lpstr>
      <vt:lpstr>Link Data</vt:lpstr>
      <vt:lpstr>Customer Benefits</vt:lpstr>
      <vt:lpstr>Link Data and Graph Analytics Enabling Cross Domain Information Sharing of Risk &amp; Threat Information   Operating at the speed of Wire</vt:lpstr>
      <vt:lpstr>Why Link Data and Graph Analytics for Information Sharing  </vt:lpstr>
      <vt:lpstr>Slide 18</vt:lpstr>
      <vt:lpstr>Link Data for Enterprise</vt:lpstr>
      <vt:lpstr>Slide 20</vt:lpstr>
      <vt:lpstr>Unified Big Data Platform</vt:lpstr>
      <vt:lpstr>RDF Semantic Graph: Graph Visualization &amp; Modeling Support Open and Standards Based</vt:lpstr>
      <vt:lpstr>Innovations in Risk &amp; Threat Analytics   Operating at the Speed of Wire </vt:lpstr>
      <vt:lpstr>Graph Analysis – Model Data as a Graph</vt:lpstr>
      <vt:lpstr>Oracle’s investment in Link Data, Graph  &amp; Analytics</vt:lpstr>
      <vt:lpstr>Built-in Algorithms and Graph Mutation</vt:lpstr>
      <vt:lpstr>Subgraph Isomorphism Problem</vt:lpstr>
      <vt:lpstr>   World’s Fastest Big Data Graph Benchmark 1 Trillion Triple RDF Benchmark with Oracle Spatial and Graph</vt:lpstr>
      <vt:lpstr>Driving Information Access Through Technology Innovation</vt:lpstr>
      <vt:lpstr>SQL Based Pattern Matching within Database </vt:lpstr>
      <vt:lpstr>Terabyte Scale Computing</vt:lpstr>
      <vt:lpstr>The Ultimate Software Optimization: Hardware</vt:lpstr>
      <vt:lpstr>Performance: Database In-Memory Acceleration Engines</vt:lpstr>
      <vt:lpstr>Analyst Driven Answers from Semantic Data Layer</vt:lpstr>
      <vt:lpstr>Slide 35</vt:lpstr>
      <vt:lpstr>Keeping up with Data Growth and Demand for New Intelligence!</vt:lpstr>
      <vt:lpstr> Summary - Timely &amp; Reliable Information is Not Optional</vt:lpstr>
      <vt:lpstr>Slide 38</vt:lpstr>
    </vt:vector>
  </TitlesOfParts>
  <Company>Oracle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RWCRAWFO</dc:creator>
  <cp:lastModifiedBy>patrick sack</cp:lastModifiedBy>
  <cp:revision>74</cp:revision>
  <cp:lastPrinted>2014-07-16T02:22:57Z</cp:lastPrinted>
  <dcterms:created xsi:type="dcterms:W3CDTF">2014-07-18T20:36:30Z</dcterms:created>
  <dcterms:modified xsi:type="dcterms:W3CDTF">2015-03-19T21:21:12Z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